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7FA356FB_E40150B.xml" ContentType="application/vnd.ms-powerpoint.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modernComment_7FA3595F_DEA1F605.xml" ContentType="application/vnd.ms-powerpoint.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modernComment_7FA35966_4BE4E3B1.xml" ContentType="application/vnd.ms-powerpoint.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modernComment_7FA3596A_AAA4B37A.xml" ContentType="application/vnd.ms-powerpoint.comments+xml"/>
  <Override PartName="/ppt/notesSlides/notesSlide8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6"/>
  </p:notesMasterIdLst>
  <p:sldIdLst>
    <p:sldId id="256" r:id="rId5"/>
    <p:sldId id="259" r:id="rId6"/>
    <p:sldId id="269" r:id="rId7"/>
    <p:sldId id="270" r:id="rId8"/>
    <p:sldId id="268" r:id="rId9"/>
    <p:sldId id="790" r:id="rId10"/>
    <p:sldId id="276" r:id="rId11"/>
    <p:sldId id="2141411040" r:id="rId12"/>
    <p:sldId id="2141411041" r:id="rId13"/>
    <p:sldId id="278" r:id="rId14"/>
    <p:sldId id="279" r:id="rId15"/>
    <p:sldId id="2141410985" r:id="rId16"/>
    <p:sldId id="2141411053" r:id="rId17"/>
    <p:sldId id="281" r:id="rId18"/>
    <p:sldId id="2141411048" r:id="rId19"/>
    <p:sldId id="282" r:id="rId20"/>
    <p:sldId id="283" r:id="rId21"/>
    <p:sldId id="284" r:id="rId22"/>
    <p:sldId id="285" r:id="rId23"/>
    <p:sldId id="286" r:id="rId24"/>
    <p:sldId id="287" r:id="rId25"/>
    <p:sldId id="288" r:id="rId26"/>
    <p:sldId id="2141411050" r:id="rId27"/>
    <p:sldId id="291" r:id="rId28"/>
    <p:sldId id="292" r:id="rId29"/>
    <p:sldId id="293" r:id="rId30"/>
    <p:sldId id="310" r:id="rId31"/>
    <p:sldId id="312" r:id="rId32"/>
    <p:sldId id="611" r:id="rId33"/>
    <p:sldId id="2141411061" r:id="rId34"/>
    <p:sldId id="2141411059" r:id="rId35"/>
    <p:sldId id="2141411054" r:id="rId36"/>
    <p:sldId id="2141411055" r:id="rId37"/>
    <p:sldId id="2141411056" r:id="rId38"/>
    <p:sldId id="2141411057" r:id="rId39"/>
    <p:sldId id="2141411058" r:id="rId40"/>
    <p:sldId id="2141411060" r:id="rId41"/>
    <p:sldId id="302" r:id="rId42"/>
    <p:sldId id="2141410988" r:id="rId43"/>
    <p:sldId id="2141410989" r:id="rId44"/>
    <p:sldId id="2141411052" r:id="rId45"/>
    <p:sldId id="2141411024" r:id="rId46"/>
    <p:sldId id="2141411025" r:id="rId47"/>
    <p:sldId id="2141410990" r:id="rId48"/>
    <p:sldId id="2141410991" r:id="rId49"/>
    <p:sldId id="313" r:id="rId50"/>
    <p:sldId id="2141410992" r:id="rId51"/>
    <p:sldId id="619" r:id="rId52"/>
    <p:sldId id="2141410998" r:id="rId53"/>
    <p:sldId id="2141411043" r:id="rId54"/>
    <p:sldId id="2141411042" r:id="rId55"/>
    <p:sldId id="620" r:id="rId56"/>
    <p:sldId id="2141411046" r:id="rId57"/>
    <p:sldId id="2141411045" r:id="rId58"/>
    <p:sldId id="2141411064" r:id="rId59"/>
    <p:sldId id="2141411047" r:id="rId60"/>
    <p:sldId id="2141411065" r:id="rId61"/>
    <p:sldId id="2141411007" r:id="rId62"/>
    <p:sldId id="404" r:id="rId63"/>
    <p:sldId id="2141410993" r:id="rId64"/>
    <p:sldId id="622" r:id="rId65"/>
    <p:sldId id="680" r:id="rId66"/>
    <p:sldId id="623" r:id="rId67"/>
    <p:sldId id="625" r:id="rId68"/>
    <p:sldId id="627" r:id="rId69"/>
    <p:sldId id="628" r:id="rId70"/>
    <p:sldId id="629" r:id="rId71"/>
    <p:sldId id="636" r:id="rId72"/>
    <p:sldId id="630" r:id="rId73"/>
    <p:sldId id="631" r:id="rId74"/>
    <p:sldId id="633" r:id="rId75"/>
    <p:sldId id="791" r:id="rId76"/>
    <p:sldId id="2141411035" r:id="rId77"/>
    <p:sldId id="638" r:id="rId78"/>
    <p:sldId id="640" r:id="rId79"/>
    <p:sldId id="683" r:id="rId80"/>
    <p:sldId id="684" r:id="rId81"/>
    <p:sldId id="685" r:id="rId82"/>
    <p:sldId id="264" r:id="rId83"/>
    <p:sldId id="686" r:id="rId84"/>
    <p:sldId id="2141410995" r:id="rId85"/>
    <p:sldId id="2141410996" r:id="rId86"/>
    <p:sldId id="2141410997" r:id="rId87"/>
    <p:sldId id="644" r:id="rId88"/>
    <p:sldId id="668" r:id="rId89"/>
    <p:sldId id="752" r:id="rId90"/>
    <p:sldId id="753" r:id="rId91"/>
    <p:sldId id="2141410994" r:id="rId92"/>
    <p:sldId id="754" r:id="rId93"/>
    <p:sldId id="2141411004" r:id="rId94"/>
    <p:sldId id="2141411006" r:id="rId95"/>
    <p:sldId id="2141411005" r:id="rId96"/>
    <p:sldId id="2141411034" r:id="rId97"/>
    <p:sldId id="2141411022" r:id="rId98"/>
    <p:sldId id="2141411062" r:id="rId99"/>
    <p:sldId id="2141411023" r:id="rId100"/>
    <p:sldId id="296" r:id="rId101"/>
    <p:sldId id="2141411000" r:id="rId102"/>
    <p:sldId id="2141411001" r:id="rId103"/>
    <p:sldId id="2141411002" r:id="rId104"/>
    <p:sldId id="2141411063" r:id="rId105"/>
    <p:sldId id="692" r:id="rId106"/>
    <p:sldId id="691" r:id="rId107"/>
    <p:sldId id="2141411031" r:id="rId108"/>
    <p:sldId id="2141411003" r:id="rId109"/>
    <p:sldId id="2141411026" r:id="rId110"/>
    <p:sldId id="2141411028" r:id="rId111"/>
    <p:sldId id="2141411027" r:id="rId112"/>
    <p:sldId id="2141411030" r:id="rId113"/>
    <p:sldId id="2141411029" r:id="rId114"/>
    <p:sldId id="2141411039" r:id="rId115"/>
    <p:sldId id="724" r:id="rId116"/>
    <p:sldId id="741" r:id="rId117"/>
    <p:sldId id="2141411032" r:id="rId118"/>
    <p:sldId id="2141411008" r:id="rId119"/>
    <p:sldId id="2141411066" r:id="rId120"/>
    <p:sldId id="2141411067" r:id="rId121"/>
    <p:sldId id="2141411068" r:id="rId122"/>
    <p:sldId id="2141411069" r:id="rId123"/>
    <p:sldId id="2141411070" r:id="rId124"/>
    <p:sldId id="2141411071" r:id="rId125"/>
    <p:sldId id="2141411072" r:id="rId126"/>
    <p:sldId id="262" r:id="rId127"/>
    <p:sldId id="265" r:id="rId128"/>
    <p:sldId id="263" r:id="rId129"/>
    <p:sldId id="2141411678" r:id="rId130"/>
    <p:sldId id="2141411679" r:id="rId131"/>
    <p:sldId id="2141411677" r:id="rId132"/>
    <p:sldId id="2141411680" r:id="rId133"/>
    <p:sldId id="2141411681" r:id="rId134"/>
    <p:sldId id="2141411682" r:id="rId135"/>
    <p:sldId id="2141411683" r:id="rId136"/>
    <p:sldId id="2141411684" r:id="rId137"/>
    <p:sldId id="2141411685" r:id="rId138"/>
    <p:sldId id="272" r:id="rId139"/>
    <p:sldId id="2141411686" r:id="rId140"/>
    <p:sldId id="2141411687" r:id="rId141"/>
    <p:sldId id="2141411688" r:id="rId142"/>
    <p:sldId id="2141411689" r:id="rId143"/>
    <p:sldId id="2141411690" r:id="rId144"/>
    <p:sldId id="2141411691" r:id="rId145"/>
    <p:sldId id="618" r:id="rId146"/>
    <p:sldId id="765" r:id="rId147"/>
    <p:sldId id="766" r:id="rId148"/>
    <p:sldId id="767" r:id="rId149"/>
    <p:sldId id="768" r:id="rId150"/>
    <p:sldId id="769" r:id="rId151"/>
    <p:sldId id="770" r:id="rId152"/>
    <p:sldId id="771" r:id="rId153"/>
    <p:sldId id="772" r:id="rId154"/>
    <p:sldId id="781" r:id="rId155"/>
    <p:sldId id="773" r:id="rId156"/>
    <p:sldId id="775" r:id="rId157"/>
    <p:sldId id="776" r:id="rId158"/>
    <p:sldId id="299" r:id="rId159"/>
    <p:sldId id="406" r:id="rId160"/>
    <p:sldId id="646" r:id="rId161"/>
    <p:sldId id="792" r:id="rId162"/>
    <p:sldId id="779" r:id="rId163"/>
    <p:sldId id="2141411692" r:id="rId164"/>
    <p:sldId id="2141411693" r:id="rId1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ntro - 15min" id="{43713A7B-67A9-4D75-8DB6-5EF1144DFDAB}">
          <p14:sldIdLst>
            <p14:sldId id="256"/>
            <p14:sldId id="259"/>
            <p14:sldId id="269"/>
            <p14:sldId id="270"/>
            <p14:sldId id="268"/>
            <p14:sldId id="790"/>
          </p14:sldIdLst>
        </p14:section>
        <p14:section name="CDM Vocab Recap (KN) - 30min" id="{D0A31460-E990-1E4A-8891-4104C324962A}">
          <p14:sldIdLst>
            <p14:sldId id="276"/>
            <p14:sldId id="2141411040"/>
            <p14:sldId id="2141411041"/>
            <p14:sldId id="278"/>
            <p14:sldId id="279"/>
            <p14:sldId id="2141410985"/>
            <p14:sldId id="2141411053"/>
            <p14:sldId id="281"/>
            <p14:sldId id="2141411048"/>
            <p14:sldId id="282"/>
            <p14:sldId id="283"/>
            <p14:sldId id="284"/>
            <p14:sldId id="285"/>
            <p14:sldId id="286"/>
            <p14:sldId id="287"/>
            <p14:sldId id="288"/>
            <p14:sldId id="2141411050"/>
            <p14:sldId id="291"/>
            <p14:sldId id="292"/>
            <p14:sldId id="293"/>
            <p14:sldId id="310"/>
            <p14:sldId id="312"/>
            <p14:sldId id="611"/>
            <p14:sldId id="2141411061"/>
            <p14:sldId id="2141411059"/>
            <p14:sldId id="2141411054"/>
            <p14:sldId id="2141411055"/>
            <p14:sldId id="2141411056"/>
            <p14:sldId id="2141411057"/>
            <p14:sldId id="2141411058"/>
            <p14:sldId id="2141411060"/>
            <p14:sldId id="302"/>
            <p14:sldId id="2141410988"/>
            <p14:sldId id="2141410989"/>
            <p14:sldId id="2141411052"/>
            <p14:sldId id="2141411024"/>
            <p14:sldId id="2141411025"/>
            <p14:sldId id="2141410990"/>
            <p14:sldId id="2141410991"/>
            <p14:sldId id="313"/>
          </p14:sldIdLst>
        </p14:section>
        <p14:section name="Synthea Intro (EB) - 15min" id="{1BF50BB3-296C-D54B-ACF1-8E71CDA4BCD4}">
          <p14:sldIdLst>
            <p14:sldId id="2141410992"/>
            <p14:sldId id="619"/>
            <p14:sldId id="2141410998"/>
            <p14:sldId id="2141411043"/>
            <p14:sldId id="2141411042"/>
            <p14:sldId id="620"/>
            <p14:sldId id="2141411046"/>
            <p14:sldId id="2141411045"/>
            <p14:sldId id="2141411064"/>
            <p14:sldId id="2141411047"/>
            <p14:sldId id="2141411065"/>
          </p14:sldIdLst>
        </p14:section>
        <p14:section name="BREAK" id="{889E803D-C445-EF4D-ABF4-750C3BFE02BA}">
          <p14:sldIdLst/>
        </p14:section>
        <p14:section name="ETL Process (CB,EB) - 90min" id="{00353586-F51D-9643-9B70-61D9D5132AFB}">
          <p14:sldIdLst>
            <p14:sldId id="2141411007"/>
            <p14:sldId id="404"/>
            <p14:sldId id="2141410993"/>
            <p14:sldId id="622"/>
            <p14:sldId id="680"/>
            <p14:sldId id="623"/>
            <p14:sldId id="625"/>
            <p14:sldId id="627"/>
            <p14:sldId id="628"/>
            <p14:sldId id="629"/>
            <p14:sldId id="636"/>
            <p14:sldId id="630"/>
            <p14:sldId id="631"/>
            <p14:sldId id="633"/>
            <p14:sldId id="791"/>
            <p14:sldId id="2141411035"/>
            <p14:sldId id="638"/>
            <p14:sldId id="640"/>
            <p14:sldId id="683"/>
            <p14:sldId id="684"/>
            <p14:sldId id="685"/>
            <p14:sldId id="264"/>
            <p14:sldId id="686"/>
            <p14:sldId id="2141410995"/>
            <p14:sldId id="2141410996"/>
            <p14:sldId id="2141410997"/>
            <p14:sldId id="644"/>
            <p14:sldId id="668"/>
            <p14:sldId id="752"/>
            <p14:sldId id="753"/>
            <p14:sldId id="2141410994"/>
            <p14:sldId id="754"/>
            <p14:sldId id="2141411004"/>
            <p14:sldId id="2141411006"/>
            <p14:sldId id="2141411005"/>
            <p14:sldId id="2141411034"/>
          </p14:sldIdLst>
        </p14:section>
        <p14:section name="BREAK" id="{07479E38-439E-BD48-BEAE-F3669539C409}">
          <p14:sldIdLst/>
        </p14:section>
        <p14:section name="ETL Synthea (NA)" id="{D17E53D4-9300-5B45-BC39-2D74E4F08711}">
          <p14:sldIdLst>
            <p14:sldId id="2141411022"/>
            <p14:sldId id="2141411062"/>
            <p14:sldId id="2141411023"/>
            <p14:sldId id="296"/>
            <p14:sldId id="2141411000"/>
            <p14:sldId id="2141411001"/>
            <p14:sldId id="2141411002"/>
            <p14:sldId id="2141411063"/>
            <p14:sldId id="692"/>
            <p14:sldId id="691"/>
            <p14:sldId id="2141411031"/>
            <p14:sldId id="2141411003"/>
            <p14:sldId id="2141411026"/>
            <p14:sldId id="2141411028"/>
            <p14:sldId id="2141411027"/>
            <p14:sldId id="2141411030"/>
            <p14:sldId id="2141411029"/>
            <p14:sldId id="2141411039"/>
            <p14:sldId id="724"/>
            <p14:sldId id="741"/>
            <p14:sldId id="2141411032"/>
          </p14:sldIdLst>
        </p14:section>
        <p14:section name="Achilles, DQD, ARES (MM) - 45min" id="{72ED8205-4F71-9D4E-8DEA-094220C4277D}">
          <p14:sldIdLst>
            <p14:sldId id="2141411008"/>
            <p14:sldId id="2141411066"/>
            <p14:sldId id="2141411067"/>
            <p14:sldId id="2141411068"/>
            <p14:sldId id="2141411069"/>
            <p14:sldId id="2141411070"/>
            <p14:sldId id="2141411071"/>
            <p14:sldId id="2141411072"/>
            <p14:sldId id="262"/>
            <p14:sldId id="265"/>
            <p14:sldId id="263"/>
            <p14:sldId id="2141411678"/>
            <p14:sldId id="2141411679"/>
            <p14:sldId id="2141411677"/>
            <p14:sldId id="2141411680"/>
            <p14:sldId id="2141411681"/>
            <p14:sldId id="2141411682"/>
            <p14:sldId id="2141411683"/>
            <p14:sldId id="2141411684"/>
            <p14:sldId id="2141411685"/>
            <p14:sldId id="272"/>
            <p14:sldId id="2141411686"/>
            <p14:sldId id="2141411687"/>
            <p14:sldId id="2141411688"/>
            <p14:sldId id="2141411689"/>
            <p14:sldId id="2141411690"/>
            <p14:sldId id="2141411691"/>
            <p14:sldId id="618"/>
            <p14:sldId id="765"/>
            <p14:sldId id="766"/>
            <p14:sldId id="767"/>
            <p14:sldId id="768"/>
            <p14:sldId id="769"/>
            <p14:sldId id="770"/>
            <p14:sldId id="771"/>
            <p14:sldId id="772"/>
            <p14:sldId id="781"/>
            <p14:sldId id="773"/>
            <p14:sldId id="775"/>
            <p14:sldId id="776"/>
            <p14:sldId id="299"/>
            <p14:sldId id="406"/>
            <p14:sldId id="646"/>
            <p14:sldId id="792"/>
            <p14:sldId id="779"/>
            <p14:sldId id="2141411692"/>
            <p14:sldId id="2141411693"/>
          </p14:sldIdLst>
        </p14:section>
        <p14:section name="Game - 15min" id="{606FEE76-F49B-2741-9EB8-D47E2174E8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EBF55E-2843-FE6B-9A77-F524240BD1D3}" name="Natthawut Adulyanukosol" initials="NA" userId="S::natthawut.adu@mahidol.ac.th::ffde8cdc-6273-44d5-8ab6-180119e4026b" providerId="AD"/>
  <p188:author id="{B058CB8D-170F-BF29-2B68-6C3DEC4AC0C5}" name="Katy Sadowski" initials="KS" userId="S::sadowski@ohdsi.org::5c582e0e-30d4-428a-ae51-16a47ce1bb66" providerId="AD"/>
  <p188:author id="{568F9EA3-692E-F928-DD51-F3F47FB14154}" name="Maxim Moinat (DARWIN EU® CC)" initials="MM" userId="S::m.moinat@darwin-eu.org::bedc38d7-78e7-4c26-8860-c46b69818f2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oss, Erica " initials="EAV" lastIdx="2" clrIdx="0">
    <p:extLst>
      <p:ext uri="{19B8F6BF-5375-455C-9EA6-DF929625EA0E}">
        <p15:presenceInfo xmlns:p15="http://schemas.microsoft.com/office/powerpoint/2012/main" userId="Voss, Erica " providerId="None"/>
      </p:ext>
    </p:extLst>
  </p:cmAuthor>
  <p:cmAuthor id="2" name="Blacketer, Clair" initials="CB" lastIdx="8" clrIdx="1">
    <p:extLst>
      <p:ext uri="{19B8F6BF-5375-455C-9EA6-DF929625EA0E}">
        <p15:presenceInfo xmlns:p15="http://schemas.microsoft.com/office/powerpoint/2012/main" userId="Blacketer, Cla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1FF"/>
    <a:srgbClr val="BFBFFF"/>
    <a:srgbClr val="20425A"/>
    <a:srgbClr val="C0BFFF"/>
    <a:srgbClr val="EB6622"/>
    <a:srgbClr val="C88AC5"/>
    <a:srgbClr val="CB91C8"/>
    <a:srgbClr val="C17DBE"/>
    <a:srgbClr val="BDBD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0F66F8-0561-6C42-A151-B67E02D9CA36}" v="14" dt="2025-10-07T17:13:32.709"/>
    <p1510:client id="{D37B8B80-DEC2-9643-98E6-7C0E3530BFE2}" v="1963" dt="2025-10-07T16:49:55.877"/>
    <p1510:client id="{F4107A17-5114-7060-4841-D3DE5EAB39F3}" v="74" dt="2025-10-07T12:47:36.8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8"/>
    <p:restoredTop sz="94692"/>
  </p:normalViewPr>
  <p:slideViewPr>
    <p:cSldViewPr snapToGrid="0">
      <p:cViewPr varScale="1">
        <p:scale>
          <a:sx n="111" d="100"/>
          <a:sy n="111" d="100"/>
        </p:scale>
        <p:origin x="224" y="2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notesMaster" Target="notesMasters/notesMaster1.xml"/></Relationships>
</file>

<file path=ppt/comments/modernComment_7FA356FB_E40150B.xml><?xml version="1.0" encoding="utf-8"?>
<p188:cmLst xmlns:a="http://schemas.openxmlformats.org/drawingml/2006/main" xmlns:r="http://schemas.openxmlformats.org/officeDocument/2006/relationships" xmlns:p188="http://schemas.microsoft.com/office/powerpoint/2018/8/main">
  <p188:cm id="{FFBE5D5E-E9C7-4220-9543-8EF664FE0682}" authorId="{B058CB8D-170F-BF29-2B68-6C3DEC4AC0C5}" status="resolved" created="2024-10-19T21:19:58.111" complete="100000">
    <ac:deMkLst xmlns:ac="http://schemas.microsoft.com/office/drawing/2013/main/command">
      <pc:docMk xmlns:pc="http://schemas.microsoft.com/office/powerpoint/2013/main/command"/>
      <pc:sldMk xmlns:pc="http://schemas.microsoft.com/office/powerpoint/2013/main/command" cId="1299656285" sldId="762"/>
      <ac:spMk id="3" creationId="{7E416812-948B-1648-4084-48A744F43D12}"/>
    </ac:deMkLst>
    <p188:replyLst>
      <p188:reply id="{C9E3A0CE-0934-40BE-A05B-337C411EEAC0}" authorId="{B058CB8D-170F-BF29-2B68-6C3DEC4AC0C5}" created="2024-10-19T21:52:35.225">
        <p188:txBody>
          <a:bodyPr/>
          <a:lstStyle/>
          <a:p>
            <a:r>
              <a:rPr lang="en-US"/>
              <a:t>for now i'm thinking of just touching on unit tests and other SDLC best practices in the voiceover of the intro slide, so we can spend most of our time on the DQD and ACHILLES demos. </a:t>
            </a:r>
          </a:p>
        </p188:txBody>
      </p188:reply>
    </p188:replyLst>
    <p188:txBody>
      <a:bodyPr/>
      <a:lstStyle/>
      <a:p>
        <a:r>
          <a:rPr lang="en-US"/>
          <a:t>[@Clair Blacketer] i've never used the RiaH unit test feature so i wouldn't be able to speak to it. i can talk about unit tests in general as an important part of the ETL quality continuum.
it's a tricky topic because depending on how an ETL is implemented, unit tests could look very different. not sure we want to spend too much time on it.  if you or [@Evanette Burrows]  or [@Melanie Philofsky] has used the RiaH tool maybe we could touch on it if someone asks about it?</a:t>
        </a:r>
      </a:p>
    </p188:txBody>
  </p188:cm>
</p188:cmLst>
</file>

<file path=ppt/comments/modernComment_7FA3595F_DEA1F605.xml><?xml version="1.0" encoding="utf-8"?>
<p188:cmLst xmlns:a="http://schemas.openxmlformats.org/drawingml/2006/main" xmlns:r="http://schemas.openxmlformats.org/officeDocument/2006/relationships" xmlns:p188="http://schemas.microsoft.com/office/powerpoint/2018/8/main">
  <p188:cm id="{D5DA18C4-2869-7446-804C-982D1CF1BF07}" authorId="{568F9EA3-692E-F928-DD51-F3F47FB14154}" created="2025-10-06T14:41:10.433">
    <ac:deMkLst xmlns:ac="http://schemas.microsoft.com/office/drawing/2013/main/command">
      <pc:docMk xmlns:pc="http://schemas.microsoft.com/office/powerpoint/2013/main/command"/>
      <pc:sldMk xmlns:pc="http://schemas.microsoft.com/office/powerpoint/2013/main/command" cId="2811240844" sldId="2141411017"/>
      <ac:picMk id="9" creationId="{399563BA-7A75-5976-41FF-7A12AEDD953C}"/>
    </ac:deMkLst>
    <p188:txBody>
      <a:bodyPr/>
      <a:lstStyle/>
      <a:p>
        <a:r>
          <a:rPr lang="en-GB"/>
          <a:t>Turn into actual table with Copilot, then remove a few records and/or fix the misformatted ones </a:t>
        </a:r>
      </a:p>
    </p188:txBody>
  </p188:cm>
</p188:cmLst>
</file>

<file path=ppt/comments/modernComment_7FA35966_4BE4E3B1.xml><?xml version="1.0" encoding="utf-8"?>
<p188:cmLst xmlns:a="http://schemas.openxmlformats.org/drawingml/2006/main" xmlns:r="http://schemas.openxmlformats.org/officeDocument/2006/relationships" xmlns:p188="http://schemas.microsoft.com/office/powerpoint/2018/8/main">
  <p188:cm id="{0EE855CB-F031-1C4A-8F9C-A745540938E6}" authorId="{568F9EA3-692E-F928-DD51-F3F47FB14154}" created="2025-10-06T15:21:43.538">
    <ac:deMkLst xmlns:ac="http://schemas.microsoft.com/office/drawing/2013/main/command">
      <pc:docMk xmlns:pc="http://schemas.microsoft.com/office/powerpoint/2013/main/command"/>
      <pc:sldMk xmlns:pc="http://schemas.microsoft.com/office/powerpoint/2013/main/command" cId="526586403" sldId="2141411037"/>
      <ac:picMk id="10" creationId="{F10FD29B-4F50-25E9-2722-44A06FFA0DCD}"/>
    </ac:deMkLst>
    <p188:txBody>
      <a:bodyPr/>
      <a:lstStyle/>
      <a:p>
        <a:r>
          <a:rPr lang="en-GB"/>
          <a:t>Add one or two simple issues from Anne with fatal things (cdmField, ...)</a:t>
        </a:r>
      </a:p>
    </p188:txBody>
  </p188:cm>
</p188:cmLst>
</file>

<file path=ppt/comments/modernComment_7FA3596A_AAA4B37A.xml><?xml version="1.0" encoding="utf-8"?>
<p188:cmLst xmlns:a="http://schemas.openxmlformats.org/drawingml/2006/main" xmlns:r="http://schemas.openxmlformats.org/officeDocument/2006/relationships" xmlns:p188="http://schemas.microsoft.com/office/powerpoint/2018/8/main">
  <p188:cm id="{F95EB9DF-5D66-AD4E-BBF4-040BE3AA3286}" authorId="{568F9EA3-692E-F928-DD51-F3F47FB14154}" created="2025-10-06T16:11:30.257">
    <ac:deMkLst xmlns:ac="http://schemas.microsoft.com/office/drawing/2013/main/command">
      <pc:docMk xmlns:pc="http://schemas.microsoft.com/office/powerpoint/2013/main/command"/>
      <pc:sldMk xmlns:pc="http://schemas.microsoft.com/office/powerpoint/2013/main/command" cId="2862920570" sldId="2141411681"/>
      <ac:spMk id="3" creationId="{8E783D14-4801-CBFD-6C06-C3A3EF73306F}"/>
    </ac:deMkLst>
    <p188:txBody>
      <a:bodyPr/>
      <a:lstStyle/>
      <a:p>
        <a:r>
          <a:rPr lang="en-GB"/>
          <a:t>Todo; check with Evanette</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15655-9591-43D4-919F-1C110A7D14F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307933EB-8620-414A-804B-13DDDD935B23}">
      <dgm:prSet/>
      <dgm:spPr/>
      <dgm:t>
        <a:bodyPr/>
        <a:lstStyle/>
        <a:p>
          <a:pPr>
            <a:lnSpc>
              <a:spcPct val="100000"/>
            </a:lnSpc>
            <a:defRPr cap="all"/>
          </a:pPr>
          <a:r>
            <a:rPr lang="en-US"/>
            <a:t>R &amp; R Studio</a:t>
          </a:r>
        </a:p>
      </dgm:t>
    </dgm:pt>
    <dgm:pt modelId="{4557FACD-96B7-43A2-974E-0232297EB3C4}" type="parTrans" cxnId="{CDCEC5BA-D1A1-46C4-93F0-A2E70391687F}">
      <dgm:prSet/>
      <dgm:spPr/>
      <dgm:t>
        <a:bodyPr/>
        <a:lstStyle/>
        <a:p>
          <a:endParaRPr lang="en-US"/>
        </a:p>
      </dgm:t>
    </dgm:pt>
    <dgm:pt modelId="{12E2A474-9196-4D07-99DF-3B073111B811}" type="sibTrans" cxnId="{CDCEC5BA-D1A1-46C4-93F0-A2E70391687F}">
      <dgm:prSet/>
      <dgm:spPr/>
      <dgm:t>
        <a:bodyPr/>
        <a:lstStyle/>
        <a:p>
          <a:endParaRPr lang="en-US"/>
        </a:p>
      </dgm:t>
    </dgm:pt>
    <dgm:pt modelId="{CD16B8BA-FD54-403F-ACA9-7441BD94BC4B}">
      <dgm:prSet/>
      <dgm:spPr/>
      <dgm:t>
        <a:bodyPr/>
        <a:lstStyle/>
        <a:p>
          <a:pPr>
            <a:lnSpc>
              <a:spcPct val="100000"/>
            </a:lnSpc>
            <a:defRPr cap="all"/>
          </a:pPr>
          <a:r>
            <a:rPr lang="en-US"/>
            <a:t>OMOP Vocabulary Files</a:t>
          </a:r>
        </a:p>
      </dgm:t>
    </dgm:pt>
    <dgm:pt modelId="{FAD21ABA-7F84-4407-8577-C110B33A4F0E}" type="parTrans" cxnId="{C20813B9-38EF-4748-BF29-0BD4807EC1F8}">
      <dgm:prSet/>
      <dgm:spPr/>
      <dgm:t>
        <a:bodyPr/>
        <a:lstStyle/>
        <a:p>
          <a:endParaRPr lang="en-US"/>
        </a:p>
      </dgm:t>
    </dgm:pt>
    <dgm:pt modelId="{8396C7D4-1C61-4BBC-A445-94A45A66979A}" type="sibTrans" cxnId="{C20813B9-38EF-4748-BF29-0BD4807EC1F8}">
      <dgm:prSet/>
      <dgm:spPr/>
      <dgm:t>
        <a:bodyPr/>
        <a:lstStyle/>
        <a:p>
          <a:endParaRPr lang="en-US"/>
        </a:p>
      </dgm:t>
    </dgm:pt>
    <dgm:pt modelId="{6D169239-9283-46AA-A3E3-20240FCB6CBA}">
      <dgm:prSet/>
      <dgm:spPr/>
      <dgm:t>
        <a:bodyPr/>
        <a:lstStyle/>
        <a:p>
          <a:pPr>
            <a:lnSpc>
              <a:spcPct val="100000"/>
            </a:lnSpc>
            <a:defRPr cap="all"/>
          </a:pPr>
          <a:r>
            <a:rPr lang="en-US"/>
            <a:t>Synthea data</a:t>
          </a:r>
        </a:p>
      </dgm:t>
    </dgm:pt>
    <dgm:pt modelId="{2177BC1C-C3BA-4B42-896C-EEB8DC05C3CC}" type="parTrans" cxnId="{9A6ED060-0681-446F-80A7-B0E4D2EE1A8C}">
      <dgm:prSet/>
      <dgm:spPr/>
      <dgm:t>
        <a:bodyPr/>
        <a:lstStyle/>
        <a:p>
          <a:endParaRPr lang="en-US"/>
        </a:p>
      </dgm:t>
    </dgm:pt>
    <dgm:pt modelId="{82689AE2-6B56-46DD-AF0B-F3A893DC99B4}" type="sibTrans" cxnId="{9A6ED060-0681-446F-80A7-B0E4D2EE1A8C}">
      <dgm:prSet/>
      <dgm:spPr/>
      <dgm:t>
        <a:bodyPr/>
        <a:lstStyle/>
        <a:p>
          <a:endParaRPr lang="en-US"/>
        </a:p>
      </dgm:t>
    </dgm:pt>
    <dgm:pt modelId="{EE98964F-1E34-0642-A5BD-717F23BBB28A}">
      <dgm:prSet/>
      <dgm:spPr/>
      <dgm:t>
        <a:bodyPr/>
        <a:lstStyle/>
        <a:p>
          <a:pPr>
            <a:lnSpc>
              <a:spcPct val="100000"/>
            </a:lnSpc>
            <a:defRPr cap="all"/>
          </a:pPr>
          <a:r>
            <a:rPr lang="en-US"/>
            <a:t>Your Database</a:t>
          </a:r>
        </a:p>
      </dgm:t>
    </dgm:pt>
    <dgm:pt modelId="{BB5F725A-F338-F143-B403-CA320C68AD4F}" type="parTrans" cxnId="{32B26EAE-0476-3B42-8037-1FE41B612540}">
      <dgm:prSet/>
      <dgm:spPr/>
      <dgm:t>
        <a:bodyPr/>
        <a:lstStyle/>
        <a:p>
          <a:endParaRPr lang="en-US"/>
        </a:p>
      </dgm:t>
    </dgm:pt>
    <dgm:pt modelId="{56CAABDE-020A-9F4C-A9EB-247CA118888D}" type="sibTrans" cxnId="{32B26EAE-0476-3B42-8037-1FE41B612540}">
      <dgm:prSet/>
      <dgm:spPr/>
      <dgm:t>
        <a:bodyPr/>
        <a:lstStyle/>
        <a:p>
          <a:endParaRPr lang="en-US"/>
        </a:p>
      </dgm:t>
    </dgm:pt>
    <dgm:pt modelId="{3C09C7B0-9485-4D1D-BB57-AF7BB3296F04}" type="pres">
      <dgm:prSet presAssocID="{35F15655-9591-43D4-919F-1C110A7D14F4}" presName="root" presStyleCnt="0">
        <dgm:presLayoutVars>
          <dgm:dir/>
          <dgm:resizeHandles val="exact"/>
        </dgm:presLayoutVars>
      </dgm:prSet>
      <dgm:spPr/>
    </dgm:pt>
    <dgm:pt modelId="{7D177970-1C64-4532-9766-BB915D20BD00}" type="pres">
      <dgm:prSet presAssocID="{307933EB-8620-414A-804B-13DDDD935B23}" presName="compNode" presStyleCnt="0"/>
      <dgm:spPr/>
    </dgm:pt>
    <dgm:pt modelId="{E0BFD3CC-E1A9-4A1D-8121-8FC5553CB2A5}" type="pres">
      <dgm:prSet presAssocID="{307933EB-8620-414A-804B-13DDDD935B23}" presName="iconBgRect" presStyleLbl="bgShp" presStyleIdx="0" presStyleCnt="4"/>
      <dgm:spPr/>
    </dgm:pt>
    <dgm:pt modelId="{71F8098C-D3DF-4D65-868E-FD20C20007DE}" type="pres">
      <dgm:prSet presAssocID="{307933EB-8620-414A-804B-13DDDD935B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28528477-1031-4C1A-A017-A2B8648ACDC9}" type="pres">
      <dgm:prSet presAssocID="{307933EB-8620-414A-804B-13DDDD935B23}" presName="spaceRect" presStyleCnt="0"/>
      <dgm:spPr/>
    </dgm:pt>
    <dgm:pt modelId="{D18E6D1D-4803-42C6-85F7-AEF4AB0BF393}" type="pres">
      <dgm:prSet presAssocID="{307933EB-8620-414A-804B-13DDDD935B23}" presName="textRect" presStyleLbl="revTx" presStyleIdx="0" presStyleCnt="4">
        <dgm:presLayoutVars>
          <dgm:chMax val="1"/>
          <dgm:chPref val="1"/>
        </dgm:presLayoutVars>
      </dgm:prSet>
      <dgm:spPr/>
    </dgm:pt>
    <dgm:pt modelId="{89DCB1E0-D1AE-4496-A3BA-81E22ACA74C9}" type="pres">
      <dgm:prSet presAssocID="{12E2A474-9196-4D07-99DF-3B073111B811}" presName="sibTrans" presStyleCnt="0"/>
      <dgm:spPr/>
    </dgm:pt>
    <dgm:pt modelId="{08BDAEAF-9610-4C3A-9D00-B307C3DD5046}" type="pres">
      <dgm:prSet presAssocID="{CD16B8BA-FD54-403F-ACA9-7441BD94BC4B}" presName="compNode" presStyleCnt="0"/>
      <dgm:spPr/>
    </dgm:pt>
    <dgm:pt modelId="{416E1705-5BC9-4C35-BA9D-C7FFD73FC22D}" type="pres">
      <dgm:prSet presAssocID="{CD16B8BA-FD54-403F-ACA9-7441BD94BC4B}" presName="iconBgRect" presStyleLbl="bgShp" presStyleIdx="1" presStyleCnt="4"/>
      <dgm:spPr/>
    </dgm:pt>
    <dgm:pt modelId="{0310C0E3-A724-41D6-8A9C-8BD0C6179705}" type="pres">
      <dgm:prSet presAssocID="{CD16B8BA-FD54-403F-ACA9-7441BD94BC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E454D921-2CA3-488C-A78F-50DCAC29BECF}" type="pres">
      <dgm:prSet presAssocID="{CD16B8BA-FD54-403F-ACA9-7441BD94BC4B}" presName="spaceRect" presStyleCnt="0"/>
      <dgm:spPr/>
    </dgm:pt>
    <dgm:pt modelId="{B5209F0F-CA9A-4088-8044-07DD4C8DD14A}" type="pres">
      <dgm:prSet presAssocID="{CD16B8BA-FD54-403F-ACA9-7441BD94BC4B}" presName="textRect" presStyleLbl="revTx" presStyleIdx="1" presStyleCnt="4">
        <dgm:presLayoutVars>
          <dgm:chMax val="1"/>
          <dgm:chPref val="1"/>
        </dgm:presLayoutVars>
      </dgm:prSet>
      <dgm:spPr/>
    </dgm:pt>
    <dgm:pt modelId="{F7FD7503-4736-4221-91BB-9F91FCE70C26}" type="pres">
      <dgm:prSet presAssocID="{8396C7D4-1C61-4BBC-A445-94A45A66979A}" presName="sibTrans" presStyleCnt="0"/>
      <dgm:spPr/>
    </dgm:pt>
    <dgm:pt modelId="{70D123E8-2FFC-4F8B-A2B7-EB4CCD9F4687}" type="pres">
      <dgm:prSet presAssocID="{6D169239-9283-46AA-A3E3-20240FCB6CBA}" presName="compNode" presStyleCnt="0"/>
      <dgm:spPr/>
    </dgm:pt>
    <dgm:pt modelId="{C1F2BB4E-84C9-48CC-9D1B-8648CB076005}" type="pres">
      <dgm:prSet presAssocID="{6D169239-9283-46AA-A3E3-20240FCB6CBA}" presName="iconBgRect" presStyleLbl="bgShp" presStyleIdx="2" presStyleCnt="4"/>
      <dgm:spPr/>
    </dgm:pt>
    <dgm:pt modelId="{9B08A1BF-A47D-4207-84B8-66350748554E}" type="pres">
      <dgm:prSet presAssocID="{6D169239-9283-46AA-A3E3-20240FCB6C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71DA411-C9D3-496E-9D31-C6DFDC696ABE}" type="pres">
      <dgm:prSet presAssocID="{6D169239-9283-46AA-A3E3-20240FCB6CBA}" presName="spaceRect" presStyleCnt="0"/>
      <dgm:spPr/>
    </dgm:pt>
    <dgm:pt modelId="{69332939-2546-4D47-88E4-1175A9318134}" type="pres">
      <dgm:prSet presAssocID="{6D169239-9283-46AA-A3E3-20240FCB6CBA}" presName="textRect" presStyleLbl="revTx" presStyleIdx="2" presStyleCnt="4">
        <dgm:presLayoutVars>
          <dgm:chMax val="1"/>
          <dgm:chPref val="1"/>
        </dgm:presLayoutVars>
      </dgm:prSet>
      <dgm:spPr/>
    </dgm:pt>
    <dgm:pt modelId="{0046BABF-B258-E740-BD45-5A0C2A8865CE}" type="pres">
      <dgm:prSet presAssocID="{82689AE2-6B56-46DD-AF0B-F3A893DC99B4}" presName="sibTrans" presStyleCnt="0"/>
      <dgm:spPr/>
    </dgm:pt>
    <dgm:pt modelId="{69E374BF-2C46-A647-B385-6135E62E87E2}" type="pres">
      <dgm:prSet presAssocID="{EE98964F-1E34-0642-A5BD-717F23BBB28A}" presName="compNode" presStyleCnt="0"/>
      <dgm:spPr/>
    </dgm:pt>
    <dgm:pt modelId="{11E6800A-B2EE-FA4C-A91F-4C1B899FE72C}" type="pres">
      <dgm:prSet presAssocID="{EE98964F-1E34-0642-A5BD-717F23BBB28A}" presName="iconBgRect" presStyleLbl="bgShp" presStyleIdx="3" presStyleCnt="4"/>
      <dgm:spPr/>
    </dgm:pt>
    <dgm:pt modelId="{DF8D468B-4605-8E41-9250-3472D5549214}" type="pres">
      <dgm:prSet presAssocID="{EE98964F-1E34-0642-A5BD-717F23BBB28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tabase with solid fill"/>
        </a:ext>
      </dgm:extLst>
    </dgm:pt>
    <dgm:pt modelId="{1DE158DC-2147-F844-80FE-13222CEC83F3}" type="pres">
      <dgm:prSet presAssocID="{EE98964F-1E34-0642-A5BD-717F23BBB28A}" presName="spaceRect" presStyleCnt="0"/>
      <dgm:spPr/>
    </dgm:pt>
    <dgm:pt modelId="{2CC88E76-BB03-0342-AF25-A45E1A626F46}" type="pres">
      <dgm:prSet presAssocID="{EE98964F-1E34-0642-A5BD-717F23BBB28A}" presName="textRect" presStyleLbl="revTx" presStyleIdx="3" presStyleCnt="4">
        <dgm:presLayoutVars>
          <dgm:chMax val="1"/>
          <dgm:chPref val="1"/>
        </dgm:presLayoutVars>
      </dgm:prSet>
      <dgm:spPr/>
    </dgm:pt>
  </dgm:ptLst>
  <dgm:cxnLst>
    <dgm:cxn modelId="{AFB54308-F46A-4D84-B2DC-46DA2D85C1B0}" type="presOf" srcId="{CD16B8BA-FD54-403F-ACA9-7441BD94BC4B}" destId="{B5209F0F-CA9A-4088-8044-07DD4C8DD14A}" srcOrd="0" destOrd="0" presId="urn:microsoft.com/office/officeart/2018/5/layout/IconCircleLabelList"/>
    <dgm:cxn modelId="{85C08949-F5E7-C540-9F84-D2CA5B177946}" type="presOf" srcId="{EE98964F-1E34-0642-A5BD-717F23BBB28A}" destId="{2CC88E76-BB03-0342-AF25-A45E1A626F46}" srcOrd="0" destOrd="0" presId="urn:microsoft.com/office/officeart/2018/5/layout/IconCircleLabelList"/>
    <dgm:cxn modelId="{0F91A45F-C587-4A36-AA05-752F840FBCC1}" type="presOf" srcId="{6D169239-9283-46AA-A3E3-20240FCB6CBA}" destId="{69332939-2546-4D47-88E4-1175A9318134}" srcOrd="0" destOrd="0" presId="urn:microsoft.com/office/officeart/2018/5/layout/IconCircleLabelList"/>
    <dgm:cxn modelId="{9A6ED060-0681-446F-80A7-B0E4D2EE1A8C}" srcId="{35F15655-9591-43D4-919F-1C110A7D14F4}" destId="{6D169239-9283-46AA-A3E3-20240FCB6CBA}" srcOrd="2" destOrd="0" parTransId="{2177BC1C-C3BA-4B42-896C-EEB8DC05C3CC}" sibTransId="{82689AE2-6B56-46DD-AF0B-F3A893DC99B4}"/>
    <dgm:cxn modelId="{81B17C7B-EF09-40A7-8645-2EC18124C5F5}" type="presOf" srcId="{35F15655-9591-43D4-919F-1C110A7D14F4}" destId="{3C09C7B0-9485-4D1D-BB57-AF7BB3296F04}" srcOrd="0" destOrd="0" presId="urn:microsoft.com/office/officeart/2018/5/layout/IconCircleLabelList"/>
    <dgm:cxn modelId="{32B26EAE-0476-3B42-8037-1FE41B612540}" srcId="{35F15655-9591-43D4-919F-1C110A7D14F4}" destId="{EE98964F-1E34-0642-A5BD-717F23BBB28A}" srcOrd="3" destOrd="0" parTransId="{BB5F725A-F338-F143-B403-CA320C68AD4F}" sibTransId="{56CAABDE-020A-9F4C-A9EB-247CA118888D}"/>
    <dgm:cxn modelId="{C20813B9-38EF-4748-BF29-0BD4807EC1F8}" srcId="{35F15655-9591-43D4-919F-1C110A7D14F4}" destId="{CD16B8BA-FD54-403F-ACA9-7441BD94BC4B}" srcOrd="1" destOrd="0" parTransId="{FAD21ABA-7F84-4407-8577-C110B33A4F0E}" sibTransId="{8396C7D4-1C61-4BBC-A445-94A45A66979A}"/>
    <dgm:cxn modelId="{CDCEC5BA-D1A1-46C4-93F0-A2E70391687F}" srcId="{35F15655-9591-43D4-919F-1C110A7D14F4}" destId="{307933EB-8620-414A-804B-13DDDD935B23}" srcOrd="0" destOrd="0" parTransId="{4557FACD-96B7-43A2-974E-0232297EB3C4}" sibTransId="{12E2A474-9196-4D07-99DF-3B073111B811}"/>
    <dgm:cxn modelId="{EC66CACA-57A4-4124-8452-B39C82B95C05}" type="presOf" srcId="{307933EB-8620-414A-804B-13DDDD935B23}" destId="{D18E6D1D-4803-42C6-85F7-AEF4AB0BF393}" srcOrd="0" destOrd="0" presId="urn:microsoft.com/office/officeart/2018/5/layout/IconCircleLabelList"/>
    <dgm:cxn modelId="{4DFEA8E7-E0D5-4CF4-80E3-308D16972E8B}" type="presParOf" srcId="{3C09C7B0-9485-4D1D-BB57-AF7BB3296F04}" destId="{7D177970-1C64-4532-9766-BB915D20BD00}" srcOrd="0" destOrd="0" presId="urn:microsoft.com/office/officeart/2018/5/layout/IconCircleLabelList"/>
    <dgm:cxn modelId="{D80C7DE2-960E-419E-BF8E-CAEC4AD7F475}" type="presParOf" srcId="{7D177970-1C64-4532-9766-BB915D20BD00}" destId="{E0BFD3CC-E1A9-4A1D-8121-8FC5553CB2A5}" srcOrd="0" destOrd="0" presId="urn:microsoft.com/office/officeart/2018/5/layout/IconCircleLabelList"/>
    <dgm:cxn modelId="{676AAA2E-7993-41F4-858C-BC1B82BAF677}" type="presParOf" srcId="{7D177970-1C64-4532-9766-BB915D20BD00}" destId="{71F8098C-D3DF-4D65-868E-FD20C20007DE}" srcOrd="1" destOrd="0" presId="urn:microsoft.com/office/officeart/2018/5/layout/IconCircleLabelList"/>
    <dgm:cxn modelId="{826747F4-E9AB-43AD-BD18-AF2CD6EA7A2D}" type="presParOf" srcId="{7D177970-1C64-4532-9766-BB915D20BD00}" destId="{28528477-1031-4C1A-A017-A2B8648ACDC9}" srcOrd="2" destOrd="0" presId="urn:microsoft.com/office/officeart/2018/5/layout/IconCircleLabelList"/>
    <dgm:cxn modelId="{83894235-2A8F-4FFD-8B92-55CA20C882A6}" type="presParOf" srcId="{7D177970-1C64-4532-9766-BB915D20BD00}" destId="{D18E6D1D-4803-42C6-85F7-AEF4AB0BF393}" srcOrd="3" destOrd="0" presId="urn:microsoft.com/office/officeart/2018/5/layout/IconCircleLabelList"/>
    <dgm:cxn modelId="{447CE562-81F6-408E-B873-C71EE161A029}" type="presParOf" srcId="{3C09C7B0-9485-4D1D-BB57-AF7BB3296F04}" destId="{89DCB1E0-D1AE-4496-A3BA-81E22ACA74C9}" srcOrd="1" destOrd="0" presId="urn:microsoft.com/office/officeart/2018/5/layout/IconCircleLabelList"/>
    <dgm:cxn modelId="{99F3D593-6C17-4325-8F5A-4714B9749E34}" type="presParOf" srcId="{3C09C7B0-9485-4D1D-BB57-AF7BB3296F04}" destId="{08BDAEAF-9610-4C3A-9D00-B307C3DD5046}" srcOrd="2" destOrd="0" presId="urn:microsoft.com/office/officeart/2018/5/layout/IconCircleLabelList"/>
    <dgm:cxn modelId="{1B1792C0-6586-47DB-8FC7-BDD7B9B477FA}" type="presParOf" srcId="{08BDAEAF-9610-4C3A-9D00-B307C3DD5046}" destId="{416E1705-5BC9-4C35-BA9D-C7FFD73FC22D}" srcOrd="0" destOrd="0" presId="urn:microsoft.com/office/officeart/2018/5/layout/IconCircleLabelList"/>
    <dgm:cxn modelId="{53A0964F-1A31-4ED5-A0BB-4533C244C873}" type="presParOf" srcId="{08BDAEAF-9610-4C3A-9D00-B307C3DD5046}" destId="{0310C0E3-A724-41D6-8A9C-8BD0C6179705}" srcOrd="1" destOrd="0" presId="urn:microsoft.com/office/officeart/2018/5/layout/IconCircleLabelList"/>
    <dgm:cxn modelId="{36246C54-46FD-459D-87A2-C3A1AAEA8E40}" type="presParOf" srcId="{08BDAEAF-9610-4C3A-9D00-B307C3DD5046}" destId="{E454D921-2CA3-488C-A78F-50DCAC29BECF}" srcOrd="2" destOrd="0" presId="urn:microsoft.com/office/officeart/2018/5/layout/IconCircleLabelList"/>
    <dgm:cxn modelId="{741E61F3-827B-4218-8AA3-CF32A1C32598}" type="presParOf" srcId="{08BDAEAF-9610-4C3A-9D00-B307C3DD5046}" destId="{B5209F0F-CA9A-4088-8044-07DD4C8DD14A}" srcOrd="3" destOrd="0" presId="urn:microsoft.com/office/officeart/2018/5/layout/IconCircleLabelList"/>
    <dgm:cxn modelId="{BDA13C2C-C879-4F97-AF12-55E70411BAAA}" type="presParOf" srcId="{3C09C7B0-9485-4D1D-BB57-AF7BB3296F04}" destId="{F7FD7503-4736-4221-91BB-9F91FCE70C26}" srcOrd="3" destOrd="0" presId="urn:microsoft.com/office/officeart/2018/5/layout/IconCircleLabelList"/>
    <dgm:cxn modelId="{0E95AA74-C2E4-466D-BA93-3A700EA0EB3C}" type="presParOf" srcId="{3C09C7B0-9485-4D1D-BB57-AF7BB3296F04}" destId="{70D123E8-2FFC-4F8B-A2B7-EB4CCD9F4687}" srcOrd="4" destOrd="0" presId="urn:microsoft.com/office/officeart/2018/5/layout/IconCircleLabelList"/>
    <dgm:cxn modelId="{13A1C73C-0E6D-4C0E-913A-3578C6BBFBC7}" type="presParOf" srcId="{70D123E8-2FFC-4F8B-A2B7-EB4CCD9F4687}" destId="{C1F2BB4E-84C9-48CC-9D1B-8648CB076005}" srcOrd="0" destOrd="0" presId="urn:microsoft.com/office/officeart/2018/5/layout/IconCircleLabelList"/>
    <dgm:cxn modelId="{DB806DF1-49D8-406B-98F3-87915797C1C5}" type="presParOf" srcId="{70D123E8-2FFC-4F8B-A2B7-EB4CCD9F4687}" destId="{9B08A1BF-A47D-4207-84B8-66350748554E}" srcOrd="1" destOrd="0" presId="urn:microsoft.com/office/officeart/2018/5/layout/IconCircleLabelList"/>
    <dgm:cxn modelId="{887745A4-5D38-445A-BFC6-25E447A52DBB}" type="presParOf" srcId="{70D123E8-2FFC-4F8B-A2B7-EB4CCD9F4687}" destId="{671DA411-C9D3-496E-9D31-C6DFDC696ABE}" srcOrd="2" destOrd="0" presId="urn:microsoft.com/office/officeart/2018/5/layout/IconCircleLabelList"/>
    <dgm:cxn modelId="{B0003299-1DBF-4114-B20C-44045FAD90F8}" type="presParOf" srcId="{70D123E8-2FFC-4F8B-A2B7-EB4CCD9F4687}" destId="{69332939-2546-4D47-88E4-1175A9318134}" srcOrd="3" destOrd="0" presId="urn:microsoft.com/office/officeart/2018/5/layout/IconCircleLabelList"/>
    <dgm:cxn modelId="{74B22E61-7F03-174D-A9BF-9967D5264B40}" type="presParOf" srcId="{3C09C7B0-9485-4D1D-BB57-AF7BB3296F04}" destId="{0046BABF-B258-E740-BD45-5A0C2A8865CE}" srcOrd="5" destOrd="0" presId="urn:microsoft.com/office/officeart/2018/5/layout/IconCircleLabelList"/>
    <dgm:cxn modelId="{45A2325E-AE5C-0C45-A4E8-23B0168C418C}" type="presParOf" srcId="{3C09C7B0-9485-4D1D-BB57-AF7BB3296F04}" destId="{69E374BF-2C46-A647-B385-6135E62E87E2}" srcOrd="6" destOrd="0" presId="urn:microsoft.com/office/officeart/2018/5/layout/IconCircleLabelList"/>
    <dgm:cxn modelId="{2FA4B66F-BD0E-5847-963F-0ACE66E09D6A}" type="presParOf" srcId="{69E374BF-2C46-A647-B385-6135E62E87E2}" destId="{11E6800A-B2EE-FA4C-A91F-4C1B899FE72C}" srcOrd="0" destOrd="0" presId="urn:microsoft.com/office/officeart/2018/5/layout/IconCircleLabelList"/>
    <dgm:cxn modelId="{FE3D4F4F-1B92-6641-86A6-F63A6A2EF3A4}" type="presParOf" srcId="{69E374BF-2C46-A647-B385-6135E62E87E2}" destId="{DF8D468B-4605-8E41-9250-3472D5549214}" srcOrd="1" destOrd="0" presId="urn:microsoft.com/office/officeart/2018/5/layout/IconCircleLabelList"/>
    <dgm:cxn modelId="{9271D415-D1D5-AC44-B97B-B96A4589046B}" type="presParOf" srcId="{69E374BF-2C46-A647-B385-6135E62E87E2}" destId="{1DE158DC-2147-F844-80FE-13222CEC83F3}" srcOrd="2" destOrd="0" presId="urn:microsoft.com/office/officeart/2018/5/layout/IconCircleLabelList"/>
    <dgm:cxn modelId="{9CC0EB56-356F-684D-83E1-E32C77B99398}" type="presParOf" srcId="{69E374BF-2C46-A647-B385-6135E62E87E2}" destId="{2CC88E76-BB03-0342-AF25-A45E1A626F4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CC2BA0-D1E9-4352-9770-F2A8DDA854E8}" type="doc">
      <dgm:prSet loTypeId="urn:microsoft.com/office/officeart/2016/7/layout/RepeatingBendingProcessNew" loCatId="process" qsTypeId="urn:microsoft.com/office/officeart/2005/8/quickstyle/simple1" qsCatId="simple" csTypeId="urn:microsoft.com/office/officeart/2005/8/colors/accent2_2" csCatId="accent2"/>
      <dgm:spPr/>
      <dgm:t>
        <a:bodyPr/>
        <a:lstStyle/>
        <a:p>
          <a:endParaRPr lang="en-US"/>
        </a:p>
      </dgm:t>
    </dgm:pt>
    <dgm:pt modelId="{D7336D25-8B2C-4029-8F8E-AFA163921AD8}">
      <dgm:prSet/>
      <dgm:spPr/>
      <dgm:t>
        <a:bodyPr/>
        <a:lstStyle/>
        <a:p>
          <a:r>
            <a:rPr lang="en-US"/>
            <a:t>Download and install the package</a:t>
          </a:r>
        </a:p>
      </dgm:t>
    </dgm:pt>
    <dgm:pt modelId="{B36FA289-07A4-4183-91E5-4ADE2E213BA5}" type="parTrans" cxnId="{1E876009-9B07-4DAE-BF3C-44D2AA5CED43}">
      <dgm:prSet/>
      <dgm:spPr/>
      <dgm:t>
        <a:bodyPr/>
        <a:lstStyle/>
        <a:p>
          <a:endParaRPr lang="en-US"/>
        </a:p>
      </dgm:t>
    </dgm:pt>
    <dgm:pt modelId="{94BE2708-0CE5-4C9C-8313-897A4987563A}" type="sibTrans" cxnId="{1E876009-9B07-4DAE-BF3C-44D2AA5CED43}">
      <dgm:prSet/>
      <dgm:spPr/>
      <dgm:t>
        <a:bodyPr/>
        <a:lstStyle/>
        <a:p>
          <a:endParaRPr lang="en-US"/>
        </a:p>
      </dgm:t>
    </dgm:pt>
    <dgm:pt modelId="{87F4427B-B377-4507-8CEC-12E5EDD2C3EA}">
      <dgm:prSet/>
      <dgm:spPr/>
      <dgm:t>
        <a:bodyPr/>
        <a:lstStyle/>
        <a:p>
          <a:r>
            <a:rPr lang="en-US"/>
            <a:t>Define your parameters and create your connection to your database</a:t>
          </a:r>
        </a:p>
      </dgm:t>
    </dgm:pt>
    <dgm:pt modelId="{4D4C6E7C-86ED-47EA-A320-172A6B402A0E}" type="parTrans" cxnId="{8D95C1EF-41C2-4F93-A16A-59834E783BAC}">
      <dgm:prSet/>
      <dgm:spPr/>
      <dgm:t>
        <a:bodyPr/>
        <a:lstStyle/>
        <a:p>
          <a:endParaRPr lang="en-US"/>
        </a:p>
      </dgm:t>
    </dgm:pt>
    <dgm:pt modelId="{37598C16-2977-4D99-BAC6-ABA0B589AA1C}" type="sibTrans" cxnId="{8D95C1EF-41C2-4F93-A16A-59834E783BAC}">
      <dgm:prSet/>
      <dgm:spPr/>
      <dgm:t>
        <a:bodyPr/>
        <a:lstStyle/>
        <a:p>
          <a:endParaRPr lang="en-US"/>
        </a:p>
      </dgm:t>
    </dgm:pt>
    <dgm:pt modelId="{EC331340-3915-4C80-B819-859E735F56A5}">
      <dgm:prSet/>
      <dgm:spPr/>
      <dgm:t>
        <a:bodyPr/>
        <a:lstStyle/>
        <a:p>
          <a:r>
            <a:rPr lang="en-US"/>
            <a:t>Create table shells for your Synthea data and OMOP CDM</a:t>
          </a:r>
        </a:p>
      </dgm:t>
    </dgm:pt>
    <dgm:pt modelId="{B6E559E9-5E0E-4200-96F4-291EB14DB0B4}" type="parTrans" cxnId="{9BD97212-50C7-417A-AB04-A98D8AE94B3A}">
      <dgm:prSet/>
      <dgm:spPr/>
      <dgm:t>
        <a:bodyPr/>
        <a:lstStyle/>
        <a:p>
          <a:endParaRPr lang="en-US"/>
        </a:p>
      </dgm:t>
    </dgm:pt>
    <dgm:pt modelId="{C04296C5-9FBB-478E-9C34-113CA1986FD6}" type="sibTrans" cxnId="{9BD97212-50C7-417A-AB04-A98D8AE94B3A}">
      <dgm:prSet/>
      <dgm:spPr/>
      <dgm:t>
        <a:bodyPr/>
        <a:lstStyle/>
        <a:p>
          <a:endParaRPr lang="en-US"/>
        </a:p>
      </dgm:t>
    </dgm:pt>
    <dgm:pt modelId="{E9F88C9D-3028-4FE0-8F0E-8FDAA647C048}">
      <dgm:prSet/>
      <dgm:spPr/>
      <dgm:t>
        <a:bodyPr/>
        <a:lstStyle/>
        <a:p>
          <a:r>
            <a:rPr lang="en-US"/>
            <a:t>Load your Synthea data files into the database</a:t>
          </a:r>
        </a:p>
      </dgm:t>
    </dgm:pt>
    <dgm:pt modelId="{4D0520C3-0D9F-41B3-8C61-E27CB95FC055}" type="parTrans" cxnId="{FF7B6644-E06D-4774-A5A9-C853D7ABBA50}">
      <dgm:prSet/>
      <dgm:spPr/>
      <dgm:t>
        <a:bodyPr/>
        <a:lstStyle/>
        <a:p>
          <a:endParaRPr lang="en-US"/>
        </a:p>
      </dgm:t>
    </dgm:pt>
    <dgm:pt modelId="{2AFFD6A8-C57E-4C9C-B504-A5283B22B015}" type="sibTrans" cxnId="{FF7B6644-E06D-4774-A5A9-C853D7ABBA50}">
      <dgm:prSet/>
      <dgm:spPr/>
      <dgm:t>
        <a:bodyPr/>
        <a:lstStyle/>
        <a:p>
          <a:endParaRPr lang="en-US"/>
        </a:p>
      </dgm:t>
    </dgm:pt>
    <dgm:pt modelId="{4CD6924D-EA6D-4B3D-B329-8D73413B5F1B}">
      <dgm:prSet/>
      <dgm:spPr/>
      <dgm:t>
        <a:bodyPr/>
        <a:lstStyle/>
        <a:p>
          <a:r>
            <a:rPr lang="en-US"/>
            <a:t>Load your Vocabulary data files into the database</a:t>
          </a:r>
        </a:p>
      </dgm:t>
    </dgm:pt>
    <dgm:pt modelId="{9C97839A-077E-4B4B-B1AC-B6D8EA8AFCA3}" type="parTrans" cxnId="{DB7AD69E-6913-4449-BBAE-F748B355A31A}">
      <dgm:prSet/>
      <dgm:spPr/>
      <dgm:t>
        <a:bodyPr/>
        <a:lstStyle/>
        <a:p>
          <a:endParaRPr lang="en-US"/>
        </a:p>
      </dgm:t>
    </dgm:pt>
    <dgm:pt modelId="{BD4D4E92-0FE5-4029-B584-0049414A6FA2}" type="sibTrans" cxnId="{DB7AD69E-6913-4449-BBAE-F748B355A31A}">
      <dgm:prSet/>
      <dgm:spPr/>
      <dgm:t>
        <a:bodyPr/>
        <a:lstStyle/>
        <a:p>
          <a:endParaRPr lang="en-US"/>
        </a:p>
      </dgm:t>
    </dgm:pt>
    <dgm:pt modelId="{EB14BF03-3B01-4D8B-A06E-3237E307751A}">
      <dgm:prSet/>
      <dgm:spPr/>
      <dgm:t>
        <a:bodyPr/>
        <a:lstStyle/>
        <a:p>
          <a:r>
            <a:rPr lang="en-US"/>
            <a:t>Execute your ETL!</a:t>
          </a:r>
        </a:p>
      </dgm:t>
    </dgm:pt>
    <dgm:pt modelId="{7070FE50-AC1F-4E9E-8F3E-6B300438C994}" type="parTrans" cxnId="{D39618E6-376D-401B-B80D-018C5CC1A97A}">
      <dgm:prSet/>
      <dgm:spPr/>
      <dgm:t>
        <a:bodyPr/>
        <a:lstStyle/>
        <a:p>
          <a:endParaRPr lang="en-US"/>
        </a:p>
      </dgm:t>
    </dgm:pt>
    <dgm:pt modelId="{4B8435F4-8286-480F-82EA-16F0655FCAF6}" type="sibTrans" cxnId="{D39618E6-376D-401B-B80D-018C5CC1A97A}">
      <dgm:prSet/>
      <dgm:spPr/>
      <dgm:t>
        <a:bodyPr/>
        <a:lstStyle/>
        <a:p>
          <a:endParaRPr lang="en-US"/>
        </a:p>
      </dgm:t>
    </dgm:pt>
    <dgm:pt modelId="{29987F26-401C-C74C-822E-DD2F6512F804}" type="pres">
      <dgm:prSet presAssocID="{C8CC2BA0-D1E9-4352-9770-F2A8DDA854E8}" presName="Name0" presStyleCnt="0">
        <dgm:presLayoutVars>
          <dgm:dir/>
          <dgm:resizeHandles val="exact"/>
        </dgm:presLayoutVars>
      </dgm:prSet>
      <dgm:spPr/>
    </dgm:pt>
    <dgm:pt modelId="{C856CAE2-7D05-0443-B01F-A415217A0256}" type="pres">
      <dgm:prSet presAssocID="{D7336D25-8B2C-4029-8F8E-AFA163921AD8}" presName="node" presStyleLbl="node1" presStyleIdx="0" presStyleCnt="6">
        <dgm:presLayoutVars>
          <dgm:bulletEnabled val="1"/>
        </dgm:presLayoutVars>
      </dgm:prSet>
      <dgm:spPr/>
    </dgm:pt>
    <dgm:pt modelId="{CF380285-BF88-FE47-BB0C-3802CBD867EA}" type="pres">
      <dgm:prSet presAssocID="{94BE2708-0CE5-4C9C-8313-897A4987563A}" presName="sibTrans" presStyleLbl="sibTrans1D1" presStyleIdx="0" presStyleCnt="5"/>
      <dgm:spPr/>
    </dgm:pt>
    <dgm:pt modelId="{010C2CB3-FDF6-F649-84F0-1B82B85E3A5F}" type="pres">
      <dgm:prSet presAssocID="{94BE2708-0CE5-4C9C-8313-897A4987563A}" presName="connectorText" presStyleLbl="sibTrans1D1" presStyleIdx="0" presStyleCnt="5"/>
      <dgm:spPr/>
    </dgm:pt>
    <dgm:pt modelId="{39E2B18F-8E60-2441-A804-6FB57EDBC0EF}" type="pres">
      <dgm:prSet presAssocID="{87F4427B-B377-4507-8CEC-12E5EDD2C3EA}" presName="node" presStyleLbl="node1" presStyleIdx="1" presStyleCnt="6">
        <dgm:presLayoutVars>
          <dgm:bulletEnabled val="1"/>
        </dgm:presLayoutVars>
      </dgm:prSet>
      <dgm:spPr/>
    </dgm:pt>
    <dgm:pt modelId="{88CDB8B3-DE38-DD44-A064-06D1D03AD4AC}" type="pres">
      <dgm:prSet presAssocID="{37598C16-2977-4D99-BAC6-ABA0B589AA1C}" presName="sibTrans" presStyleLbl="sibTrans1D1" presStyleIdx="1" presStyleCnt="5"/>
      <dgm:spPr/>
    </dgm:pt>
    <dgm:pt modelId="{C602F20B-8C5E-5041-8055-83D42D33F35E}" type="pres">
      <dgm:prSet presAssocID="{37598C16-2977-4D99-BAC6-ABA0B589AA1C}" presName="connectorText" presStyleLbl="sibTrans1D1" presStyleIdx="1" presStyleCnt="5"/>
      <dgm:spPr/>
    </dgm:pt>
    <dgm:pt modelId="{E6AAB882-4D85-D046-9719-431DB852E388}" type="pres">
      <dgm:prSet presAssocID="{EC331340-3915-4C80-B819-859E735F56A5}" presName="node" presStyleLbl="node1" presStyleIdx="2" presStyleCnt="6">
        <dgm:presLayoutVars>
          <dgm:bulletEnabled val="1"/>
        </dgm:presLayoutVars>
      </dgm:prSet>
      <dgm:spPr/>
    </dgm:pt>
    <dgm:pt modelId="{6DEF34D1-F117-7F4D-B47F-BBC58C425DFD}" type="pres">
      <dgm:prSet presAssocID="{C04296C5-9FBB-478E-9C34-113CA1986FD6}" presName="sibTrans" presStyleLbl="sibTrans1D1" presStyleIdx="2" presStyleCnt="5"/>
      <dgm:spPr/>
    </dgm:pt>
    <dgm:pt modelId="{84FD6117-BAE3-5642-B108-BE7C67D8BF4D}" type="pres">
      <dgm:prSet presAssocID="{C04296C5-9FBB-478E-9C34-113CA1986FD6}" presName="connectorText" presStyleLbl="sibTrans1D1" presStyleIdx="2" presStyleCnt="5"/>
      <dgm:spPr/>
    </dgm:pt>
    <dgm:pt modelId="{A65DEF4B-F8FB-9B46-88D9-ABB914E1B5F5}" type="pres">
      <dgm:prSet presAssocID="{E9F88C9D-3028-4FE0-8F0E-8FDAA647C048}" presName="node" presStyleLbl="node1" presStyleIdx="3" presStyleCnt="6">
        <dgm:presLayoutVars>
          <dgm:bulletEnabled val="1"/>
        </dgm:presLayoutVars>
      </dgm:prSet>
      <dgm:spPr/>
    </dgm:pt>
    <dgm:pt modelId="{62F2E446-421A-E740-BCC6-45FC796EEB9B}" type="pres">
      <dgm:prSet presAssocID="{2AFFD6A8-C57E-4C9C-B504-A5283B22B015}" presName="sibTrans" presStyleLbl="sibTrans1D1" presStyleIdx="3" presStyleCnt="5"/>
      <dgm:spPr/>
    </dgm:pt>
    <dgm:pt modelId="{2EAABCB3-4C8D-A94A-AADF-97C190845D94}" type="pres">
      <dgm:prSet presAssocID="{2AFFD6A8-C57E-4C9C-B504-A5283B22B015}" presName="connectorText" presStyleLbl="sibTrans1D1" presStyleIdx="3" presStyleCnt="5"/>
      <dgm:spPr/>
    </dgm:pt>
    <dgm:pt modelId="{E7C2A4D7-B003-E046-91C7-F94A555D0B4C}" type="pres">
      <dgm:prSet presAssocID="{4CD6924D-EA6D-4B3D-B329-8D73413B5F1B}" presName="node" presStyleLbl="node1" presStyleIdx="4" presStyleCnt="6">
        <dgm:presLayoutVars>
          <dgm:bulletEnabled val="1"/>
        </dgm:presLayoutVars>
      </dgm:prSet>
      <dgm:spPr/>
    </dgm:pt>
    <dgm:pt modelId="{39922A7D-30A5-EF42-A86C-13774058AEFA}" type="pres">
      <dgm:prSet presAssocID="{BD4D4E92-0FE5-4029-B584-0049414A6FA2}" presName="sibTrans" presStyleLbl="sibTrans1D1" presStyleIdx="4" presStyleCnt="5"/>
      <dgm:spPr/>
    </dgm:pt>
    <dgm:pt modelId="{ABEDEC0E-846F-1B40-A2E3-05FB30748389}" type="pres">
      <dgm:prSet presAssocID="{BD4D4E92-0FE5-4029-B584-0049414A6FA2}" presName="connectorText" presStyleLbl="sibTrans1D1" presStyleIdx="4" presStyleCnt="5"/>
      <dgm:spPr/>
    </dgm:pt>
    <dgm:pt modelId="{65BE848D-0E87-F845-BA7A-31461CEABD6E}" type="pres">
      <dgm:prSet presAssocID="{EB14BF03-3B01-4D8B-A06E-3237E307751A}" presName="node" presStyleLbl="node1" presStyleIdx="5" presStyleCnt="6">
        <dgm:presLayoutVars>
          <dgm:bulletEnabled val="1"/>
        </dgm:presLayoutVars>
      </dgm:prSet>
      <dgm:spPr/>
    </dgm:pt>
  </dgm:ptLst>
  <dgm:cxnLst>
    <dgm:cxn modelId="{04FB4707-F68E-4845-97E4-18D77BF1BC1A}" type="presOf" srcId="{D7336D25-8B2C-4029-8F8E-AFA163921AD8}" destId="{C856CAE2-7D05-0443-B01F-A415217A0256}" srcOrd="0" destOrd="0" presId="urn:microsoft.com/office/officeart/2016/7/layout/RepeatingBendingProcessNew"/>
    <dgm:cxn modelId="{1E876009-9B07-4DAE-BF3C-44D2AA5CED43}" srcId="{C8CC2BA0-D1E9-4352-9770-F2A8DDA854E8}" destId="{D7336D25-8B2C-4029-8F8E-AFA163921AD8}" srcOrd="0" destOrd="0" parTransId="{B36FA289-07A4-4183-91E5-4ADE2E213BA5}" sibTransId="{94BE2708-0CE5-4C9C-8313-897A4987563A}"/>
    <dgm:cxn modelId="{C9C19F09-C064-7F48-AC76-A500C11555F5}" type="presOf" srcId="{94BE2708-0CE5-4C9C-8313-897A4987563A}" destId="{010C2CB3-FDF6-F649-84F0-1B82B85E3A5F}" srcOrd="1" destOrd="0" presId="urn:microsoft.com/office/officeart/2016/7/layout/RepeatingBendingProcessNew"/>
    <dgm:cxn modelId="{5DFE730C-4F6D-BD4A-B0DA-3BB4F66302E1}" type="presOf" srcId="{2AFFD6A8-C57E-4C9C-B504-A5283B22B015}" destId="{62F2E446-421A-E740-BCC6-45FC796EEB9B}" srcOrd="0" destOrd="0" presId="urn:microsoft.com/office/officeart/2016/7/layout/RepeatingBendingProcessNew"/>
    <dgm:cxn modelId="{9BD97212-50C7-417A-AB04-A98D8AE94B3A}" srcId="{C8CC2BA0-D1E9-4352-9770-F2A8DDA854E8}" destId="{EC331340-3915-4C80-B819-859E735F56A5}" srcOrd="2" destOrd="0" parTransId="{B6E559E9-5E0E-4200-96F4-291EB14DB0B4}" sibTransId="{C04296C5-9FBB-478E-9C34-113CA1986FD6}"/>
    <dgm:cxn modelId="{E923C642-C897-4B4F-B1E1-9C4BEF109FC4}" type="presOf" srcId="{C04296C5-9FBB-478E-9C34-113CA1986FD6}" destId="{6DEF34D1-F117-7F4D-B47F-BBC58C425DFD}" srcOrd="0" destOrd="0" presId="urn:microsoft.com/office/officeart/2016/7/layout/RepeatingBendingProcessNew"/>
    <dgm:cxn modelId="{FF7B6644-E06D-4774-A5A9-C853D7ABBA50}" srcId="{C8CC2BA0-D1E9-4352-9770-F2A8DDA854E8}" destId="{E9F88C9D-3028-4FE0-8F0E-8FDAA647C048}" srcOrd="3" destOrd="0" parTransId="{4D0520C3-0D9F-41B3-8C61-E27CB95FC055}" sibTransId="{2AFFD6A8-C57E-4C9C-B504-A5283B22B015}"/>
    <dgm:cxn modelId="{4CBD4B4F-A70B-4A4C-91DC-30CF302A1007}" type="presOf" srcId="{BD4D4E92-0FE5-4029-B584-0049414A6FA2}" destId="{39922A7D-30A5-EF42-A86C-13774058AEFA}" srcOrd="0" destOrd="0" presId="urn:microsoft.com/office/officeart/2016/7/layout/RepeatingBendingProcessNew"/>
    <dgm:cxn modelId="{33412550-1FA3-014C-96D2-78CB732E8DB1}" type="presOf" srcId="{37598C16-2977-4D99-BAC6-ABA0B589AA1C}" destId="{88CDB8B3-DE38-DD44-A064-06D1D03AD4AC}" srcOrd="0" destOrd="0" presId="urn:microsoft.com/office/officeart/2016/7/layout/RepeatingBendingProcessNew"/>
    <dgm:cxn modelId="{72A3E150-709F-D54C-9DFD-6C261223162B}" type="presOf" srcId="{4CD6924D-EA6D-4B3D-B329-8D73413B5F1B}" destId="{E7C2A4D7-B003-E046-91C7-F94A555D0B4C}" srcOrd="0" destOrd="0" presId="urn:microsoft.com/office/officeart/2016/7/layout/RepeatingBendingProcessNew"/>
    <dgm:cxn modelId="{038C0862-489F-F14C-98BB-D38B271DAD16}" type="presOf" srcId="{C04296C5-9FBB-478E-9C34-113CA1986FD6}" destId="{84FD6117-BAE3-5642-B108-BE7C67D8BF4D}" srcOrd="1" destOrd="0" presId="urn:microsoft.com/office/officeart/2016/7/layout/RepeatingBendingProcessNew"/>
    <dgm:cxn modelId="{B2609C8D-DD33-2141-A9EE-4028DABA45A8}" type="presOf" srcId="{EB14BF03-3B01-4D8B-A06E-3237E307751A}" destId="{65BE848D-0E87-F845-BA7A-31461CEABD6E}" srcOrd="0" destOrd="0" presId="urn:microsoft.com/office/officeart/2016/7/layout/RepeatingBendingProcessNew"/>
    <dgm:cxn modelId="{966A9399-10EA-BB41-9F4D-51B5BA7DCCD1}" type="presOf" srcId="{37598C16-2977-4D99-BAC6-ABA0B589AA1C}" destId="{C602F20B-8C5E-5041-8055-83D42D33F35E}" srcOrd="1" destOrd="0" presId="urn:microsoft.com/office/officeart/2016/7/layout/RepeatingBendingProcessNew"/>
    <dgm:cxn modelId="{DB7AD69E-6913-4449-BBAE-F748B355A31A}" srcId="{C8CC2BA0-D1E9-4352-9770-F2A8DDA854E8}" destId="{4CD6924D-EA6D-4B3D-B329-8D73413B5F1B}" srcOrd="4" destOrd="0" parTransId="{9C97839A-077E-4B4B-B1AC-B6D8EA8AFCA3}" sibTransId="{BD4D4E92-0FE5-4029-B584-0049414A6FA2}"/>
    <dgm:cxn modelId="{C6F8A99F-0471-0148-A598-F4A159474297}" type="presOf" srcId="{87F4427B-B377-4507-8CEC-12E5EDD2C3EA}" destId="{39E2B18F-8E60-2441-A804-6FB57EDBC0EF}" srcOrd="0" destOrd="0" presId="urn:microsoft.com/office/officeart/2016/7/layout/RepeatingBendingProcessNew"/>
    <dgm:cxn modelId="{2A1C18A1-5B57-FF4B-92D4-4938BD618FD2}" type="presOf" srcId="{E9F88C9D-3028-4FE0-8F0E-8FDAA647C048}" destId="{A65DEF4B-F8FB-9B46-88D9-ABB914E1B5F5}" srcOrd="0" destOrd="0" presId="urn:microsoft.com/office/officeart/2016/7/layout/RepeatingBendingProcessNew"/>
    <dgm:cxn modelId="{D76946D4-5EC0-B84A-96AA-C3FACB9C1C6F}" type="presOf" srcId="{C8CC2BA0-D1E9-4352-9770-F2A8DDA854E8}" destId="{29987F26-401C-C74C-822E-DD2F6512F804}" srcOrd="0" destOrd="0" presId="urn:microsoft.com/office/officeart/2016/7/layout/RepeatingBendingProcessNew"/>
    <dgm:cxn modelId="{013F5ADA-9F02-4548-A6F9-1CC2B69AC281}" type="presOf" srcId="{2AFFD6A8-C57E-4C9C-B504-A5283B22B015}" destId="{2EAABCB3-4C8D-A94A-AADF-97C190845D94}" srcOrd="1" destOrd="0" presId="urn:microsoft.com/office/officeart/2016/7/layout/RepeatingBendingProcessNew"/>
    <dgm:cxn modelId="{89CBB8E2-E2F7-314A-8750-74CB29585D92}" type="presOf" srcId="{94BE2708-0CE5-4C9C-8313-897A4987563A}" destId="{CF380285-BF88-FE47-BB0C-3802CBD867EA}" srcOrd="0" destOrd="0" presId="urn:microsoft.com/office/officeart/2016/7/layout/RepeatingBendingProcessNew"/>
    <dgm:cxn modelId="{D39618E6-376D-401B-B80D-018C5CC1A97A}" srcId="{C8CC2BA0-D1E9-4352-9770-F2A8DDA854E8}" destId="{EB14BF03-3B01-4D8B-A06E-3237E307751A}" srcOrd="5" destOrd="0" parTransId="{7070FE50-AC1F-4E9E-8F3E-6B300438C994}" sibTransId="{4B8435F4-8286-480F-82EA-16F0655FCAF6}"/>
    <dgm:cxn modelId="{8D95C1EF-41C2-4F93-A16A-59834E783BAC}" srcId="{C8CC2BA0-D1E9-4352-9770-F2A8DDA854E8}" destId="{87F4427B-B377-4507-8CEC-12E5EDD2C3EA}" srcOrd="1" destOrd="0" parTransId="{4D4C6E7C-86ED-47EA-A320-172A6B402A0E}" sibTransId="{37598C16-2977-4D99-BAC6-ABA0B589AA1C}"/>
    <dgm:cxn modelId="{42C9F3F1-0F95-7548-8CAD-0EEE94B4D2AC}" type="presOf" srcId="{EC331340-3915-4C80-B819-859E735F56A5}" destId="{E6AAB882-4D85-D046-9719-431DB852E388}" srcOrd="0" destOrd="0" presId="urn:microsoft.com/office/officeart/2016/7/layout/RepeatingBendingProcessNew"/>
    <dgm:cxn modelId="{D89155F2-63C1-7B4E-AB7E-7324C0115D67}" type="presOf" srcId="{BD4D4E92-0FE5-4029-B584-0049414A6FA2}" destId="{ABEDEC0E-846F-1B40-A2E3-05FB30748389}" srcOrd="1" destOrd="0" presId="urn:microsoft.com/office/officeart/2016/7/layout/RepeatingBendingProcessNew"/>
    <dgm:cxn modelId="{8C4CBA12-CA65-AE40-8F8D-47D13EA4E2D0}" type="presParOf" srcId="{29987F26-401C-C74C-822E-DD2F6512F804}" destId="{C856CAE2-7D05-0443-B01F-A415217A0256}" srcOrd="0" destOrd="0" presId="urn:microsoft.com/office/officeart/2016/7/layout/RepeatingBendingProcessNew"/>
    <dgm:cxn modelId="{5C22D232-D7B8-F941-8FCD-908EF335DF6E}" type="presParOf" srcId="{29987F26-401C-C74C-822E-DD2F6512F804}" destId="{CF380285-BF88-FE47-BB0C-3802CBD867EA}" srcOrd="1" destOrd="0" presId="urn:microsoft.com/office/officeart/2016/7/layout/RepeatingBendingProcessNew"/>
    <dgm:cxn modelId="{C3F624AC-D139-6148-A485-7F627B4004E3}" type="presParOf" srcId="{CF380285-BF88-FE47-BB0C-3802CBD867EA}" destId="{010C2CB3-FDF6-F649-84F0-1B82B85E3A5F}" srcOrd="0" destOrd="0" presId="urn:microsoft.com/office/officeart/2016/7/layout/RepeatingBendingProcessNew"/>
    <dgm:cxn modelId="{EC1448BF-F127-CF44-856E-22E934C5A050}" type="presParOf" srcId="{29987F26-401C-C74C-822E-DD2F6512F804}" destId="{39E2B18F-8E60-2441-A804-6FB57EDBC0EF}" srcOrd="2" destOrd="0" presId="urn:microsoft.com/office/officeart/2016/7/layout/RepeatingBendingProcessNew"/>
    <dgm:cxn modelId="{98BFF057-6B5A-4F4F-B3F9-D0E011D7B5F5}" type="presParOf" srcId="{29987F26-401C-C74C-822E-DD2F6512F804}" destId="{88CDB8B3-DE38-DD44-A064-06D1D03AD4AC}" srcOrd="3" destOrd="0" presId="urn:microsoft.com/office/officeart/2016/7/layout/RepeatingBendingProcessNew"/>
    <dgm:cxn modelId="{42060C6A-9B40-9342-B470-1BBBD70A1125}" type="presParOf" srcId="{88CDB8B3-DE38-DD44-A064-06D1D03AD4AC}" destId="{C602F20B-8C5E-5041-8055-83D42D33F35E}" srcOrd="0" destOrd="0" presId="urn:microsoft.com/office/officeart/2016/7/layout/RepeatingBendingProcessNew"/>
    <dgm:cxn modelId="{3F84B49A-B729-9F46-ACDC-54C84E36CBA9}" type="presParOf" srcId="{29987F26-401C-C74C-822E-DD2F6512F804}" destId="{E6AAB882-4D85-D046-9719-431DB852E388}" srcOrd="4" destOrd="0" presId="urn:microsoft.com/office/officeart/2016/7/layout/RepeatingBendingProcessNew"/>
    <dgm:cxn modelId="{E0B92DF5-7DFD-7D48-AF54-44BE97A40128}" type="presParOf" srcId="{29987F26-401C-C74C-822E-DD2F6512F804}" destId="{6DEF34D1-F117-7F4D-B47F-BBC58C425DFD}" srcOrd="5" destOrd="0" presId="urn:microsoft.com/office/officeart/2016/7/layout/RepeatingBendingProcessNew"/>
    <dgm:cxn modelId="{386C2079-5DC7-D247-AEDC-EEDF7DE421DC}" type="presParOf" srcId="{6DEF34D1-F117-7F4D-B47F-BBC58C425DFD}" destId="{84FD6117-BAE3-5642-B108-BE7C67D8BF4D}" srcOrd="0" destOrd="0" presId="urn:microsoft.com/office/officeart/2016/7/layout/RepeatingBendingProcessNew"/>
    <dgm:cxn modelId="{2CB28321-24EB-C94D-B3A7-01E713FF74A2}" type="presParOf" srcId="{29987F26-401C-C74C-822E-DD2F6512F804}" destId="{A65DEF4B-F8FB-9B46-88D9-ABB914E1B5F5}" srcOrd="6" destOrd="0" presId="urn:microsoft.com/office/officeart/2016/7/layout/RepeatingBendingProcessNew"/>
    <dgm:cxn modelId="{51DE65BB-7DB4-FE4C-BC19-F9C307755EA6}" type="presParOf" srcId="{29987F26-401C-C74C-822E-DD2F6512F804}" destId="{62F2E446-421A-E740-BCC6-45FC796EEB9B}" srcOrd="7" destOrd="0" presId="urn:microsoft.com/office/officeart/2016/7/layout/RepeatingBendingProcessNew"/>
    <dgm:cxn modelId="{FA02FC75-76B9-E941-A437-32681EAC6A1B}" type="presParOf" srcId="{62F2E446-421A-E740-BCC6-45FC796EEB9B}" destId="{2EAABCB3-4C8D-A94A-AADF-97C190845D94}" srcOrd="0" destOrd="0" presId="urn:microsoft.com/office/officeart/2016/7/layout/RepeatingBendingProcessNew"/>
    <dgm:cxn modelId="{BC756A55-941F-2E48-B165-63F866F8339C}" type="presParOf" srcId="{29987F26-401C-C74C-822E-DD2F6512F804}" destId="{E7C2A4D7-B003-E046-91C7-F94A555D0B4C}" srcOrd="8" destOrd="0" presId="urn:microsoft.com/office/officeart/2016/7/layout/RepeatingBendingProcessNew"/>
    <dgm:cxn modelId="{133E788F-91A5-5647-989F-32E5A6DDA382}" type="presParOf" srcId="{29987F26-401C-C74C-822E-DD2F6512F804}" destId="{39922A7D-30A5-EF42-A86C-13774058AEFA}" srcOrd="9" destOrd="0" presId="urn:microsoft.com/office/officeart/2016/7/layout/RepeatingBendingProcessNew"/>
    <dgm:cxn modelId="{C3EA3A57-3CD0-2148-8AEA-E40E2A60F3DE}" type="presParOf" srcId="{39922A7D-30A5-EF42-A86C-13774058AEFA}" destId="{ABEDEC0E-846F-1B40-A2E3-05FB30748389}" srcOrd="0" destOrd="0" presId="urn:microsoft.com/office/officeart/2016/7/layout/RepeatingBendingProcessNew"/>
    <dgm:cxn modelId="{FEAF3DFB-3342-AC46-A428-69E5863E4A7B}" type="presParOf" srcId="{29987F26-401C-C74C-822E-DD2F6512F804}" destId="{65BE848D-0E87-F845-BA7A-31461CEABD6E}"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AFA79-69C6-4EBB-A43F-BCCF8802E15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AAF3A20-9C28-4734-AD34-4D00B89D9AF3}">
      <dgm:prSet phldrT="[Text]"/>
      <dgm:spPr/>
      <dgm:t>
        <a:bodyPr/>
        <a:lstStyle/>
        <a:p>
          <a:r>
            <a:rPr lang="en-US"/>
            <a:t>Simple</a:t>
          </a:r>
        </a:p>
      </dgm:t>
    </dgm:pt>
    <dgm:pt modelId="{E6F0C6BF-9E31-48D9-A09F-EE10BDFF94D6}" type="parTrans" cxnId="{FEC2C9C7-6B42-4256-9C92-CFAFF9A45F91}">
      <dgm:prSet/>
      <dgm:spPr/>
      <dgm:t>
        <a:bodyPr/>
        <a:lstStyle/>
        <a:p>
          <a:endParaRPr lang="en-US"/>
        </a:p>
      </dgm:t>
    </dgm:pt>
    <dgm:pt modelId="{6F5E098E-C44A-4EE6-B4BB-F2502C017A3C}" type="sibTrans" cxnId="{FEC2C9C7-6B42-4256-9C92-CFAFF9A45F91}">
      <dgm:prSet/>
      <dgm:spPr/>
      <dgm:t>
        <a:bodyPr/>
        <a:lstStyle/>
        <a:p>
          <a:endParaRPr lang="en-US"/>
        </a:p>
      </dgm:t>
    </dgm:pt>
    <dgm:pt modelId="{5F80CDE3-D1B2-44FB-9FE6-B0B0D76D1283}">
      <dgm:prSet phldrT="[Text]"/>
      <dgm:spPr/>
      <dgm:t>
        <a:bodyPr/>
        <a:lstStyle/>
        <a:p>
          <a:r>
            <a:rPr lang="en-US"/>
            <a:t>Simple SQL Queries</a:t>
          </a:r>
        </a:p>
      </dgm:t>
    </dgm:pt>
    <dgm:pt modelId="{4A49D8A3-F26F-47AD-B664-73E2B94BEBE3}" type="parTrans" cxnId="{E48B613C-AD1F-4323-8081-78FFCEFCA516}">
      <dgm:prSet/>
      <dgm:spPr/>
      <dgm:t>
        <a:bodyPr/>
        <a:lstStyle/>
        <a:p>
          <a:endParaRPr lang="en-US"/>
        </a:p>
      </dgm:t>
    </dgm:pt>
    <dgm:pt modelId="{FCEBD814-CF6C-433E-B498-054ACB9BBFAE}" type="sibTrans" cxnId="{E48B613C-AD1F-4323-8081-78FFCEFCA516}">
      <dgm:prSet/>
      <dgm:spPr/>
      <dgm:t>
        <a:bodyPr/>
        <a:lstStyle/>
        <a:p>
          <a:endParaRPr lang="en-US"/>
        </a:p>
      </dgm:t>
    </dgm:pt>
    <dgm:pt modelId="{471100A2-B190-459F-909C-77867A28681A}">
      <dgm:prSet phldrT="[Text]"/>
      <dgm:spPr/>
      <dgm:t>
        <a:bodyPr/>
        <a:lstStyle/>
        <a:p>
          <a:r>
            <a:rPr lang="en-US"/>
            <a:t>Sophisticated</a:t>
          </a:r>
        </a:p>
      </dgm:t>
    </dgm:pt>
    <dgm:pt modelId="{BD1A4287-9ECA-460F-A088-1180090B9425}" type="parTrans" cxnId="{8C8228DF-7509-4AE4-A3D7-2D6EDCDAD8C6}">
      <dgm:prSet/>
      <dgm:spPr/>
      <dgm:t>
        <a:bodyPr/>
        <a:lstStyle/>
        <a:p>
          <a:endParaRPr lang="en-US"/>
        </a:p>
      </dgm:t>
    </dgm:pt>
    <dgm:pt modelId="{D79BFB24-E92E-439B-90BF-D3D254D74A66}" type="sibTrans" cxnId="{8C8228DF-7509-4AE4-A3D7-2D6EDCDAD8C6}">
      <dgm:prSet/>
      <dgm:spPr/>
      <dgm:t>
        <a:bodyPr/>
        <a:lstStyle/>
        <a:p>
          <a:endParaRPr lang="en-US"/>
        </a:p>
      </dgm:t>
    </dgm:pt>
    <dgm:pt modelId="{F0342CFC-14E1-446B-831A-E1058F0AE479}">
      <dgm:prSet phldrT="[Text]"/>
      <dgm:spPr/>
      <dgm:t>
        <a:bodyPr/>
        <a:lstStyle/>
        <a:p>
          <a:r>
            <a:rPr lang="en-US"/>
            <a:t>C# Single Machine</a:t>
          </a:r>
        </a:p>
      </dgm:t>
    </dgm:pt>
    <dgm:pt modelId="{FB8E8192-98B3-4D9A-BFC2-15F5CF11E8F2}" type="parTrans" cxnId="{F80DA743-296C-447D-AB28-936B663721A8}">
      <dgm:prSet/>
      <dgm:spPr/>
      <dgm:t>
        <a:bodyPr/>
        <a:lstStyle/>
        <a:p>
          <a:endParaRPr lang="en-US"/>
        </a:p>
      </dgm:t>
    </dgm:pt>
    <dgm:pt modelId="{994AA29B-319B-4F5A-841C-6832F6DF1D2C}" type="sibTrans" cxnId="{F80DA743-296C-447D-AB28-936B663721A8}">
      <dgm:prSet/>
      <dgm:spPr/>
      <dgm:t>
        <a:bodyPr/>
        <a:lstStyle/>
        <a:p>
          <a:endParaRPr lang="en-US"/>
        </a:p>
      </dgm:t>
    </dgm:pt>
    <dgm:pt modelId="{28D6DC93-4339-4585-A041-DAC84B092CBA}">
      <dgm:prSet phldrT="[Text]"/>
      <dgm:spPr/>
      <dgm:t>
        <a:bodyPr/>
        <a:lstStyle/>
        <a:p>
          <a:r>
            <a:rPr lang="en-US"/>
            <a:t>Simple SQL Queries + Cursors</a:t>
          </a:r>
        </a:p>
      </dgm:t>
    </dgm:pt>
    <dgm:pt modelId="{6B825AD7-F08D-4CB7-BC35-07EEFDC9AD5C}" type="parTrans" cxnId="{DFB36E00-1A5F-4039-8756-534A2B4C21A5}">
      <dgm:prSet/>
      <dgm:spPr/>
      <dgm:t>
        <a:bodyPr/>
        <a:lstStyle/>
        <a:p>
          <a:endParaRPr lang="en-US"/>
        </a:p>
      </dgm:t>
    </dgm:pt>
    <dgm:pt modelId="{8CA92A61-966B-4C1B-B039-926BBFA685E7}" type="sibTrans" cxnId="{DFB36E00-1A5F-4039-8756-534A2B4C21A5}">
      <dgm:prSet/>
      <dgm:spPr/>
      <dgm:t>
        <a:bodyPr/>
        <a:lstStyle/>
        <a:p>
          <a:endParaRPr lang="en-US"/>
        </a:p>
      </dgm:t>
    </dgm:pt>
    <dgm:pt modelId="{CD86D190-9AF0-44D9-9E37-ABA8F9A67A35}">
      <dgm:prSet phldrT="[Text]"/>
      <dgm:spPr/>
      <dgm:t>
        <a:bodyPr/>
        <a:lstStyle/>
        <a:p>
          <a:r>
            <a:rPr lang="en-US"/>
            <a:t>SAS Builder</a:t>
          </a:r>
        </a:p>
      </dgm:t>
    </dgm:pt>
    <dgm:pt modelId="{7402D63D-5E90-4443-AFB7-1A58044CB147}" type="parTrans" cxnId="{582C2458-0E9C-468A-9C05-387E9A94A02D}">
      <dgm:prSet/>
      <dgm:spPr/>
      <dgm:t>
        <a:bodyPr/>
        <a:lstStyle/>
        <a:p>
          <a:endParaRPr lang="en-US"/>
        </a:p>
      </dgm:t>
    </dgm:pt>
    <dgm:pt modelId="{3FE5A2B0-46F3-444F-83A3-D881105C704F}" type="sibTrans" cxnId="{582C2458-0E9C-468A-9C05-387E9A94A02D}">
      <dgm:prSet/>
      <dgm:spPr/>
      <dgm:t>
        <a:bodyPr/>
        <a:lstStyle/>
        <a:p>
          <a:endParaRPr lang="en-US"/>
        </a:p>
      </dgm:t>
    </dgm:pt>
    <dgm:pt modelId="{BC910B69-D255-4E17-8BCC-BC6BA967E98D}">
      <dgm:prSet phldrT="[Text]"/>
      <dgm:spPr/>
      <dgm:t>
        <a:bodyPr/>
        <a:lstStyle/>
        <a:p>
          <a:r>
            <a:rPr lang="en-US"/>
            <a:t>C# Multiple Machine</a:t>
          </a:r>
        </a:p>
      </dgm:t>
    </dgm:pt>
    <dgm:pt modelId="{5BAD7979-7AB6-4CDA-9437-F3E359BF0231}" type="parTrans" cxnId="{A5ECDB71-1405-4FBA-99A7-06E21ABE1DC5}">
      <dgm:prSet/>
      <dgm:spPr/>
      <dgm:t>
        <a:bodyPr/>
        <a:lstStyle/>
        <a:p>
          <a:endParaRPr lang="en-US"/>
        </a:p>
      </dgm:t>
    </dgm:pt>
    <dgm:pt modelId="{DE475DA0-286A-4A0C-B2D3-DF65B3396903}" type="sibTrans" cxnId="{A5ECDB71-1405-4FBA-99A7-06E21ABE1DC5}">
      <dgm:prSet/>
      <dgm:spPr/>
      <dgm:t>
        <a:bodyPr/>
        <a:lstStyle/>
        <a:p>
          <a:endParaRPr lang="en-US"/>
        </a:p>
      </dgm:t>
    </dgm:pt>
    <dgm:pt modelId="{81952EBA-C382-49A2-8922-29B358C08546}">
      <dgm:prSet phldrT="[Text]"/>
      <dgm:spPr/>
      <dgm:t>
        <a:bodyPr/>
        <a:lstStyle/>
        <a:p>
          <a:r>
            <a:rPr lang="en-US"/>
            <a:t>C# in Cloud Enabled Environment</a:t>
          </a:r>
        </a:p>
      </dgm:t>
    </dgm:pt>
    <dgm:pt modelId="{2E19B1D3-F244-4CCD-B1FC-1DBB1B2B4AF7}" type="parTrans" cxnId="{FFD08FB5-17C7-4DF0-B017-EFE130392FB3}">
      <dgm:prSet/>
      <dgm:spPr/>
      <dgm:t>
        <a:bodyPr/>
        <a:lstStyle/>
        <a:p>
          <a:endParaRPr lang="en-US"/>
        </a:p>
      </dgm:t>
    </dgm:pt>
    <dgm:pt modelId="{D0DD5B7C-2B02-437D-BC64-5B27523B028B}" type="sibTrans" cxnId="{FFD08FB5-17C7-4DF0-B017-EFE130392FB3}">
      <dgm:prSet/>
      <dgm:spPr/>
      <dgm:t>
        <a:bodyPr/>
        <a:lstStyle/>
        <a:p>
          <a:endParaRPr lang="en-US"/>
        </a:p>
      </dgm:t>
    </dgm:pt>
    <dgm:pt modelId="{552DD023-5572-479C-A84C-42C29F8C5241}" type="pres">
      <dgm:prSet presAssocID="{9F5AFA79-69C6-4EBB-A43F-BCCF8802E156}" presName="linearFlow" presStyleCnt="0">
        <dgm:presLayoutVars>
          <dgm:dir/>
          <dgm:animLvl val="lvl"/>
          <dgm:resizeHandles val="exact"/>
        </dgm:presLayoutVars>
      </dgm:prSet>
      <dgm:spPr/>
    </dgm:pt>
    <dgm:pt modelId="{E6BB5D4B-2CBE-40C7-AA88-2602D2F8CCD2}" type="pres">
      <dgm:prSet presAssocID="{6AAF3A20-9C28-4734-AD34-4D00B89D9AF3}" presName="composite" presStyleCnt="0"/>
      <dgm:spPr/>
    </dgm:pt>
    <dgm:pt modelId="{775EF803-7CA0-46FC-B3F2-0DA7DA88FE35}" type="pres">
      <dgm:prSet presAssocID="{6AAF3A20-9C28-4734-AD34-4D00B89D9AF3}" presName="parentText" presStyleLbl="alignNode1" presStyleIdx="0" presStyleCnt="2">
        <dgm:presLayoutVars>
          <dgm:chMax val="1"/>
          <dgm:bulletEnabled val="1"/>
        </dgm:presLayoutVars>
      </dgm:prSet>
      <dgm:spPr/>
    </dgm:pt>
    <dgm:pt modelId="{CEBEAC26-F15B-42AE-879A-8CD5D7122947}" type="pres">
      <dgm:prSet presAssocID="{6AAF3A20-9C28-4734-AD34-4D00B89D9AF3}" presName="descendantText" presStyleLbl="alignAcc1" presStyleIdx="0" presStyleCnt="2">
        <dgm:presLayoutVars>
          <dgm:bulletEnabled val="1"/>
        </dgm:presLayoutVars>
      </dgm:prSet>
      <dgm:spPr/>
    </dgm:pt>
    <dgm:pt modelId="{214CFDB2-AFA4-484B-882F-D41BCE192E75}" type="pres">
      <dgm:prSet presAssocID="{6F5E098E-C44A-4EE6-B4BB-F2502C017A3C}" presName="sp" presStyleCnt="0"/>
      <dgm:spPr/>
    </dgm:pt>
    <dgm:pt modelId="{D54BB29F-DF4D-48D8-8EAC-03BC02E59D42}" type="pres">
      <dgm:prSet presAssocID="{471100A2-B190-459F-909C-77867A28681A}" presName="composite" presStyleCnt="0"/>
      <dgm:spPr/>
    </dgm:pt>
    <dgm:pt modelId="{52A7887B-FD06-446A-81C3-4F902FEB05F8}" type="pres">
      <dgm:prSet presAssocID="{471100A2-B190-459F-909C-77867A28681A}" presName="parentText" presStyleLbl="alignNode1" presStyleIdx="1" presStyleCnt="2">
        <dgm:presLayoutVars>
          <dgm:chMax val="1"/>
          <dgm:bulletEnabled val="1"/>
        </dgm:presLayoutVars>
      </dgm:prSet>
      <dgm:spPr/>
    </dgm:pt>
    <dgm:pt modelId="{0D3CE2A8-E712-4A36-B20A-EE0363CB8FE1}" type="pres">
      <dgm:prSet presAssocID="{471100A2-B190-459F-909C-77867A28681A}" presName="descendantText" presStyleLbl="alignAcc1" presStyleIdx="1" presStyleCnt="2">
        <dgm:presLayoutVars>
          <dgm:bulletEnabled val="1"/>
        </dgm:presLayoutVars>
      </dgm:prSet>
      <dgm:spPr/>
    </dgm:pt>
  </dgm:ptLst>
  <dgm:cxnLst>
    <dgm:cxn modelId="{DFB36E00-1A5F-4039-8756-534A2B4C21A5}" srcId="{6AAF3A20-9C28-4734-AD34-4D00B89D9AF3}" destId="{28D6DC93-4339-4585-A041-DAC84B092CBA}" srcOrd="1" destOrd="0" parTransId="{6B825AD7-F08D-4CB7-BC35-07EEFDC9AD5C}" sibTransId="{8CA92A61-966B-4C1B-B039-926BBFA685E7}"/>
    <dgm:cxn modelId="{5DC43F13-2B7F-4F0D-A87E-BD2B39A22846}" type="presOf" srcId="{28D6DC93-4339-4585-A041-DAC84B092CBA}" destId="{CEBEAC26-F15B-42AE-879A-8CD5D7122947}" srcOrd="0" destOrd="1" presId="urn:microsoft.com/office/officeart/2005/8/layout/chevron2"/>
    <dgm:cxn modelId="{E48B613C-AD1F-4323-8081-78FFCEFCA516}" srcId="{6AAF3A20-9C28-4734-AD34-4D00B89D9AF3}" destId="{5F80CDE3-D1B2-44FB-9FE6-B0B0D76D1283}" srcOrd="0" destOrd="0" parTransId="{4A49D8A3-F26F-47AD-B664-73E2B94BEBE3}" sibTransId="{FCEBD814-CF6C-433E-B498-054ACB9BBFAE}"/>
    <dgm:cxn modelId="{F80DA743-296C-447D-AB28-936B663721A8}" srcId="{471100A2-B190-459F-909C-77867A28681A}" destId="{F0342CFC-14E1-446B-831A-E1058F0AE479}" srcOrd="0" destOrd="0" parTransId="{FB8E8192-98B3-4D9A-BFC2-15F5CF11E8F2}" sibTransId="{994AA29B-319B-4F5A-841C-6832F6DF1D2C}"/>
    <dgm:cxn modelId="{582C2458-0E9C-468A-9C05-387E9A94A02D}" srcId="{6AAF3A20-9C28-4734-AD34-4D00B89D9AF3}" destId="{CD86D190-9AF0-44D9-9E37-ABA8F9A67A35}" srcOrd="2" destOrd="0" parTransId="{7402D63D-5E90-4443-AFB7-1A58044CB147}" sibTransId="{3FE5A2B0-46F3-444F-83A3-D881105C704F}"/>
    <dgm:cxn modelId="{A5ECDB71-1405-4FBA-99A7-06E21ABE1DC5}" srcId="{471100A2-B190-459F-909C-77867A28681A}" destId="{BC910B69-D255-4E17-8BCC-BC6BA967E98D}" srcOrd="1" destOrd="0" parTransId="{5BAD7979-7AB6-4CDA-9437-F3E359BF0231}" sibTransId="{DE475DA0-286A-4A0C-B2D3-DF65B3396903}"/>
    <dgm:cxn modelId="{6F04FF7E-F983-48FE-9C20-BBC11F081769}" type="presOf" srcId="{CD86D190-9AF0-44D9-9E37-ABA8F9A67A35}" destId="{CEBEAC26-F15B-42AE-879A-8CD5D7122947}" srcOrd="0" destOrd="2" presId="urn:microsoft.com/office/officeart/2005/8/layout/chevron2"/>
    <dgm:cxn modelId="{558ECE8B-0847-4F31-AD5F-67CCCDB3451E}" type="presOf" srcId="{6AAF3A20-9C28-4734-AD34-4D00B89D9AF3}" destId="{775EF803-7CA0-46FC-B3F2-0DA7DA88FE35}" srcOrd="0" destOrd="0" presId="urn:microsoft.com/office/officeart/2005/8/layout/chevron2"/>
    <dgm:cxn modelId="{397CC992-4927-49C7-96A0-7548EB70B8DA}" type="presOf" srcId="{471100A2-B190-459F-909C-77867A28681A}" destId="{52A7887B-FD06-446A-81C3-4F902FEB05F8}" srcOrd="0" destOrd="0" presId="urn:microsoft.com/office/officeart/2005/8/layout/chevron2"/>
    <dgm:cxn modelId="{FFD08FB5-17C7-4DF0-B017-EFE130392FB3}" srcId="{471100A2-B190-459F-909C-77867A28681A}" destId="{81952EBA-C382-49A2-8922-29B358C08546}" srcOrd="2" destOrd="0" parTransId="{2E19B1D3-F244-4CCD-B1FC-1DBB1B2B4AF7}" sibTransId="{D0DD5B7C-2B02-437D-BC64-5B27523B028B}"/>
    <dgm:cxn modelId="{9875E9B7-004E-4C86-991E-1D37589BCCA5}" type="presOf" srcId="{F0342CFC-14E1-446B-831A-E1058F0AE479}" destId="{0D3CE2A8-E712-4A36-B20A-EE0363CB8FE1}" srcOrd="0" destOrd="0" presId="urn:microsoft.com/office/officeart/2005/8/layout/chevron2"/>
    <dgm:cxn modelId="{AB1EC6C1-D9DF-4492-A7C9-A37CD118B87E}" type="presOf" srcId="{BC910B69-D255-4E17-8BCC-BC6BA967E98D}" destId="{0D3CE2A8-E712-4A36-B20A-EE0363CB8FE1}" srcOrd="0" destOrd="1" presId="urn:microsoft.com/office/officeart/2005/8/layout/chevron2"/>
    <dgm:cxn modelId="{FEC2C9C7-6B42-4256-9C92-CFAFF9A45F91}" srcId="{9F5AFA79-69C6-4EBB-A43F-BCCF8802E156}" destId="{6AAF3A20-9C28-4734-AD34-4D00B89D9AF3}" srcOrd="0" destOrd="0" parTransId="{E6F0C6BF-9E31-48D9-A09F-EE10BDFF94D6}" sibTransId="{6F5E098E-C44A-4EE6-B4BB-F2502C017A3C}"/>
    <dgm:cxn modelId="{FCE286D4-AF6E-435B-B88C-C352633DC70A}" type="presOf" srcId="{81952EBA-C382-49A2-8922-29B358C08546}" destId="{0D3CE2A8-E712-4A36-B20A-EE0363CB8FE1}" srcOrd="0" destOrd="2" presId="urn:microsoft.com/office/officeart/2005/8/layout/chevron2"/>
    <dgm:cxn modelId="{8C8228DF-7509-4AE4-A3D7-2D6EDCDAD8C6}" srcId="{9F5AFA79-69C6-4EBB-A43F-BCCF8802E156}" destId="{471100A2-B190-459F-909C-77867A28681A}" srcOrd="1" destOrd="0" parTransId="{BD1A4287-9ECA-460F-A088-1180090B9425}" sibTransId="{D79BFB24-E92E-439B-90BF-D3D254D74A66}"/>
    <dgm:cxn modelId="{5388A9E2-8B5B-4303-8829-C993CF0C783D}" type="presOf" srcId="{9F5AFA79-69C6-4EBB-A43F-BCCF8802E156}" destId="{552DD023-5572-479C-A84C-42C29F8C5241}" srcOrd="0" destOrd="0" presId="urn:microsoft.com/office/officeart/2005/8/layout/chevron2"/>
    <dgm:cxn modelId="{5077C9E5-EECF-415D-8E5A-05058FEF0CB0}" type="presOf" srcId="{5F80CDE3-D1B2-44FB-9FE6-B0B0D76D1283}" destId="{CEBEAC26-F15B-42AE-879A-8CD5D7122947}" srcOrd="0" destOrd="0" presId="urn:microsoft.com/office/officeart/2005/8/layout/chevron2"/>
    <dgm:cxn modelId="{D1C3D918-C0F7-4129-A964-D26362401856}" type="presParOf" srcId="{552DD023-5572-479C-A84C-42C29F8C5241}" destId="{E6BB5D4B-2CBE-40C7-AA88-2602D2F8CCD2}" srcOrd="0" destOrd="0" presId="urn:microsoft.com/office/officeart/2005/8/layout/chevron2"/>
    <dgm:cxn modelId="{5619DCAE-2F48-478F-B521-A469C15ACDA2}" type="presParOf" srcId="{E6BB5D4B-2CBE-40C7-AA88-2602D2F8CCD2}" destId="{775EF803-7CA0-46FC-B3F2-0DA7DA88FE35}" srcOrd="0" destOrd="0" presId="urn:microsoft.com/office/officeart/2005/8/layout/chevron2"/>
    <dgm:cxn modelId="{B3C63A2B-FD1D-4BB0-8DEF-3316335FCA66}" type="presParOf" srcId="{E6BB5D4B-2CBE-40C7-AA88-2602D2F8CCD2}" destId="{CEBEAC26-F15B-42AE-879A-8CD5D7122947}" srcOrd="1" destOrd="0" presId="urn:microsoft.com/office/officeart/2005/8/layout/chevron2"/>
    <dgm:cxn modelId="{9F4D5D54-80DD-4F6C-B2AB-CE4BF3ADDA02}" type="presParOf" srcId="{552DD023-5572-479C-A84C-42C29F8C5241}" destId="{214CFDB2-AFA4-484B-882F-D41BCE192E75}" srcOrd="1" destOrd="0" presId="urn:microsoft.com/office/officeart/2005/8/layout/chevron2"/>
    <dgm:cxn modelId="{E2879B42-433F-4B25-9D58-E81BC91E126B}" type="presParOf" srcId="{552DD023-5572-479C-A84C-42C29F8C5241}" destId="{D54BB29F-DF4D-48D8-8EAC-03BC02E59D42}" srcOrd="2" destOrd="0" presId="urn:microsoft.com/office/officeart/2005/8/layout/chevron2"/>
    <dgm:cxn modelId="{9B0DD402-5974-4EDC-BCFB-62DBC783A4FD}" type="presParOf" srcId="{D54BB29F-DF4D-48D8-8EAC-03BC02E59D42}" destId="{52A7887B-FD06-446A-81C3-4F902FEB05F8}" srcOrd="0" destOrd="0" presId="urn:microsoft.com/office/officeart/2005/8/layout/chevron2"/>
    <dgm:cxn modelId="{6D617208-FB39-4276-8FE8-CC71DA5D593D}" type="presParOf" srcId="{D54BB29F-DF4D-48D8-8EAC-03BC02E59D42}" destId="{0D3CE2A8-E712-4A36-B20A-EE0363CB8FE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5B4368-1543-4CB8-8DA2-CA1A86E5498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BC6056A2-DA70-4435-918C-88E8FB7B6136}">
      <dgm:prSet phldrT="[Text]" phldr="0" custT="1"/>
      <dgm:spPr/>
      <dgm:t>
        <a:bodyPr/>
        <a:lstStyle/>
        <a:p>
          <a:pPr rtl="0"/>
          <a:r>
            <a:rPr lang="en-US" sz="2000">
              <a:latin typeface="Calibri"/>
            </a:rPr>
            <a:t>SDLC best practices</a:t>
          </a:r>
          <a:endParaRPr lang="en-US" sz="2000"/>
        </a:p>
      </dgm:t>
    </dgm:pt>
    <dgm:pt modelId="{4C6053C4-BBA1-4C01-BDD9-8F048808893F}" type="parTrans" cxnId="{E0C9E6F3-67BE-4DB0-827B-D296988F7DE5}">
      <dgm:prSet/>
      <dgm:spPr/>
      <dgm:t>
        <a:bodyPr/>
        <a:lstStyle/>
        <a:p>
          <a:endParaRPr lang="en-US" sz="2400"/>
        </a:p>
      </dgm:t>
    </dgm:pt>
    <dgm:pt modelId="{7E332B08-A562-4579-9882-195BC1CF2E8B}" type="sibTrans" cxnId="{E0C9E6F3-67BE-4DB0-827B-D296988F7DE5}">
      <dgm:prSet/>
      <dgm:spPr/>
      <dgm:t>
        <a:bodyPr/>
        <a:lstStyle/>
        <a:p>
          <a:endParaRPr lang="en-US" sz="2400"/>
        </a:p>
      </dgm:t>
    </dgm:pt>
    <dgm:pt modelId="{E0A6CFE6-A2AB-4DC1-8C4F-90E1428C4E29}">
      <dgm:prSet phldrT="[Text]" phldr="0" custT="1"/>
      <dgm:spPr/>
      <dgm:t>
        <a:bodyPr/>
        <a:lstStyle/>
        <a:p>
          <a:pPr rtl="0"/>
          <a:r>
            <a:rPr lang="en-US" sz="1100" err="1">
              <a:latin typeface="Calibri"/>
            </a:rPr>
            <a:t>RiaH</a:t>
          </a:r>
          <a:r>
            <a:rPr lang="en-US" sz="1100">
              <a:latin typeface="Calibri"/>
            </a:rPr>
            <a:t> Test Framework</a:t>
          </a:r>
          <a:endParaRPr lang="en-US" sz="1100"/>
        </a:p>
      </dgm:t>
    </dgm:pt>
    <dgm:pt modelId="{2992C77C-898D-4E86-B349-FEA7EF33169B}" type="parTrans" cxnId="{02DDA21D-4562-4457-BA2B-987270F2A0D1}">
      <dgm:prSet/>
      <dgm:spPr/>
      <dgm:t>
        <a:bodyPr/>
        <a:lstStyle/>
        <a:p>
          <a:endParaRPr lang="en-US" sz="2400"/>
        </a:p>
      </dgm:t>
    </dgm:pt>
    <dgm:pt modelId="{71C16752-7144-4C90-9F9C-8634815683F8}" type="sibTrans" cxnId="{02DDA21D-4562-4457-BA2B-987270F2A0D1}">
      <dgm:prSet/>
      <dgm:spPr/>
      <dgm:t>
        <a:bodyPr/>
        <a:lstStyle/>
        <a:p>
          <a:endParaRPr lang="en-US" sz="2400"/>
        </a:p>
      </dgm:t>
    </dgm:pt>
    <dgm:pt modelId="{8315D864-D53A-494E-A1EF-756537A70107}">
      <dgm:prSet phldrT="[Text]" phldr="0" custT="1"/>
      <dgm:spPr/>
      <dgm:t>
        <a:bodyPr/>
        <a:lstStyle/>
        <a:p>
          <a:r>
            <a:rPr lang="en-US" sz="1100" err="1">
              <a:latin typeface="Calibri"/>
            </a:rPr>
            <a:t>DataQualityDashboard</a:t>
          </a:r>
          <a:endParaRPr lang="en-US" sz="1100"/>
        </a:p>
      </dgm:t>
    </dgm:pt>
    <dgm:pt modelId="{5E9D9076-5111-46FE-BFFD-7FAD4F0BF164}" type="parTrans" cxnId="{7465E51E-68DC-434D-B4D0-5938A11B745E}">
      <dgm:prSet/>
      <dgm:spPr/>
      <dgm:t>
        <a:bodyPr/>
        <a:lstStyle/>
        <a:p>
          <a:endParaRPr lang="en-US" sz="2400"/>
        </a:p>
      </dgm:t>
    </dgm:pt>
    <dgm:pt modelId="{639137C7-2828-49AD-AE9B-BB7548225CA0}" type="sibTrans" cxnId="{7465E51E-68DC-434D-B4D0-5938A11B745E}">
      <dgm:prSet/>
      <dgm:spPr/>
      <dgm:t>
        <a:bodyPr/>
        <a:lstStyle/>
        <a:p>
          <a:endParaRPr lang="en-US" sz="2400"/>
        </a:p>
      </dgm:t>
    </dgm:pt>
    <dgm:pt modelId="{AE0C95A7-F287-4733-8F5F-8272A11C1FC5}">
      <dgm:prSet phldrT="[Text]" phldr="0" custT="1"/>
      <dgm:spPr/>
      <dgm:t>
        <a:bodyPr/>
        <a:lstStyle/>
        <a:p>
          <a:r>
            <a:rPr lang="en-US" sz="1400">
              <a:latin typeface="Calibri"/>
            </a:rPr>
            <a:t>ACHILLES</a:t>
          </a:r>
          <a:endParaRPr lang="en-US" sz="1400"/>
        </a:p>
      </dgm:t>
    </dgm:pt>
    <dgm:pt modelId="{E940BB85-15BB-46E4-9571-DA0302FF5905}" type="parTrans" cxnId="{69DF86E2-ADA5-4F93-8AFE-4F9860FE85ED}">
      <dgm:prSet/>
      <dgm:spPr/>
      <dgm:t>
        <a:bodyPr/>
        <a:lstStyle/>
        <a:p>
          <a:endParaRPr lang="en-US" sz="2400"/>
        </a:p>
      </dgm:t>
    </dgm:pt>
    <dgm:pt modelId="{7BD80F48-86B0-4B3D-8155-B48A82A7F855}" type="sibTrans" cxnId="{69DF86E2-ADA5-4F93-8AFE-4F9860FE85ED}">
      <dgm:prSet/>
      <dgm:spPr/>
      <dgm:t>
        <a:bodyPr/>
        <a:lstStyle/>
        <a:p>
          <a:endParaRPr lang="en-US" sz="2400"/>
        </a:p>
      </dgm:t>
    </dgm:pt>
    <dgm:pt modelId="{421CEE3A-0732-4477-AC56-6BFB1E5B1EB1}">
      <dgm:prSet phldrT="[Text]" phldr="0" custT="1"/>
      <dgm:spPr/>
      <dgm:t>
        <a:bodyPr/>
        <a:lstStyle/>
        <a:p>
          <a:r>
            <a:rPr lang="en-US" sz="1400">
              <a:latin typeface="Calibri"/>
            </a:rPr>
            <a:t>ARES</a:t>
          </a:r>
          <a:endParaRPr lang="en-US" sz="1400"/>
        </a:p>
      </dgm:t>
    </dgm:pt>
    <dgm:pt modelId="{A866B527-E042-428C-8302-FE69C8F03CE6}" type="parTrans" cxnId="{550BFC93-3417-4EBE-B067-164153EAC680}">
      <dgm:prSet/>
      <dgm:spPr/>
      <dgm:t>
        <a:bodyPr/>
        <a:lstStyle/>
        <a:p>
          <a:endParaRPr lang="en-US" sz="2400"/>
        </a:p>
      </dgm:t>
    </dgm:pt>
    <dgm:pt modelId="{A09E996A-6C7B-44F3-86C9-15F8AEB62068}" type="sibTrans" cxnId="{550BFC93-3417-4EBE-B067-164153EAC680}">
      <dgm:prSet/>
      <dgm:spPr/>
      <dgm:t>
        <a:bodyPr/>
        <a:lstStyle/>
        <a:p>
          <a:endParaRPr lang="en-US" sz="2400"/>
        </a:p>
      </dgm:t>
    </dgm:pt>
    <dgm:pt modelId="{098EF217-86A9-0C4A-A166-DDE4C5ACFC2E}" type="pres">
      <dgm:prSet presAssocID="{465B4368-1543-4CB8-8DA2-CA1A86E54986}" presName="Name0" presStyleCnt="0">
        <dgm:presLayoutVars>
          <dgm:chMax val="1"/>
          <dgm:dir/>
          <dgm:animLvl val="ctr"/>
          <dgm:resizeHandles val="exact"/>
        </dgm:presLayoutVars>
      </dgm:prSet>
      <dgm:spPr/>
    </dgm:pt>
    <dgm:pt modelId="{89EAF72F-DC81-A741-B874-0DBC98682FEF}" type="pres">
      <dgm:prSet presAssocID="{BC6056A2-DA70-4435-918C-88E8FB7B6136}" presName="centerShape" presStyleLbl="node0" presStyleIdx="0" presStyleCnt="1"/>
      <dgm:spPr/>
    </dgm:pt>
    <dgm:pt modelId="{70E5896F-2385-0F43-8BC5-87742927D7E9}" type="pres">
      <dgm:prSet presAssocID="{E0A6CFE6-A2AB-4DC1-8C4F-90E1428C4E29}" presName="node" presStyleLbl="node1" presStyleIdx="0" presStyleCnt="4">
        <dgm:presLayoutVars>
          <dgm:bulletEnabled val="1"/>
        </dgm:presLayoutVars>
      </dgm:prSet>
      <dgm:spPr/>
    </dgm:pt>
    <dgm:pt modelId="{C1ECD324-60D4-514B-AF85-28B99BA4DADD}" type="pres">
      <dgm:prSet presAssocID="{E0A6CFE6-A2AB-4DC1-8C4F-90E1428C4E29}" presName="dummy" presStyleCnt="0"/>
      <dgm:spPr/>
    </dgm:pt>
    <dgm:pt modelId="{F2305A24-FE57-0447-A88B-69E4B4C0D091}" type="pres">
      <dgm:prSet presAssocID="{71C16752-7144-4C90-9F9C-8634815683F8}" presName="sibTrans" presStyleLbl="sibTrans2D1" presStyleIdx="0" presStyleCnt="4"/>
      <dgm:spPr/>
    </dgm:pt>
    <dgm:pt modelId="{99EA8AAE-5F6B-BB43-ADEC-AA21A90C91A0}" type="pres">
      <dgm:prSet presAssocID="{8315D864-D53A-494E-A1EF-756537A70107}" presName="node" presStyleLbl="node1" presStyleIdx="1" presStyleCnt="4">
        <dgm:presLayoutVars>
          <dgm:bulletEnabled val="1"/>
        </dgm:presLayoutVars>
      </dgm:prSet>
      <dgm:spPr/>
    </dgm:pt>
    <dgm:pt modelId="{CC5D498D-F96E-1F48-A138-28B4C46F5D73}" type="pres">
      <dgm:prSet presAssocID="{8315D864-D53A-494E-A1EF-756537A70107}" presName="dummy" presStyleCnt="0"/>
      <dgm:spPr/>
    </dgm:pt>
    <dgm:pt modelId="{548955B7-A464-9D48-B37F-22CC10A3B340}" type="pres">
      <dgm:prSet presAssocID="{639137C7-2828-49AD-AE9B-BB7548225CA0}" presName="sibTrans" presStyleLbl="sibTrans2D1" presStyleIdx="1" presStyleCnt="4"/>
      <dgm:spPr/>
    </dgm:pt>
    <dgm:pt modelId="{410CB18C-B99F-B441-A85B-6C668A30384A}" type="pres">
      <dgm:prSet presAssocID="{AE0C95A7-F287-4733-8F5F-8272A11C1FC5}" presName="node" presStyleLbl="node1" presStyleIdx="2" presStyleCnt="4">
        <dgm:presLayoutVars>
          <dgm:bulletEnabled val="1"/>
        </dgm:presLayoutVars>
      </dgm:prSet>
      <dgm:spPr/>
    </dgm:pt>
    <dgm:pt modelId="{75AD9729-CD63-A045-9C88-9FF6B86ED73C}" type="pres">
      <dgm:prSet presAssocID="{AE0C95A7-F287-4733-8F5F-8272A11C1FC5}" presName="dummy" presStyleCnt="0"/>
      <dgm:spPr/>
    </dgm:pt>
    <dgm:pt modelId="{7257C915-03E9-5E40-BB4F-8A1BE90D673E}" type="pres">
      <dgm:prSet presAssocID="{7BD80F48-86B0-4B3D-8155-B48A82A7F855}" presName="sibTrans" presStyleLbl="sibTrans2D1" presStyleIdx="2" presStyleCnt="4"/>
      <dgm:spPr/>
    </dgm:pt>
    <dgm:pt modelId="{A1AFCC24-8FEF-C74E-A1F3-E98003E85347}" type="pres">
      <dgm:prSet presAssocID="{421CEE3A-0732-4477-AC56-6BFB1E5B1EB1}" presName="node" presStyleLbl="node1" presStyleIdx="3" presStyleCnt="4">
        <dgm:presLayoutVars>
          <dgm:bulletEnabled val="1"/>
        </dgm:presLayoutVars>
      </dgm:prSet>
      <dgm:spPr/>
    </dgm:pt>
    <dgm:pt modelId="{41B649AB-2000-BD4A-8873-EC9B2CD8B009}" type="pres">
      <dgm:prSet presAssocID="{421CEE3A-0732-4477-AC56-6BFB1E5B1EB1}" presName="dummy" presStyleCnt="0"/>
      <dgm:spPr/>
    </dgm:pt>
    <dgm:pt modelId="{13769BAB-4C9B-A044-9398-6EFD4244B288}" type="pres">
      <dgm:prSet presAssocID="{A09E996A-6C7B-44F3-86C9-15F8AEB62068}" presName="sibTrans" presStyleLbl="sibTrans2D1" presStyleIdx="3" presStyleCnt="4"/>
      <dgm:spPr/>
    </dgm:pt>
  </dgm:ptLst>
  <dgm:cxnLst>
    <dgm:cxn modelId="{33943C13-CD9F-B848-935B-F02D414FAACE}" type="presOf" srcId="{7BD80F48-86B0-4B3D-8155-B48A82A7F855}" destId="{7257C915-03E9-5E40-BB4F-8A1BE90D673E}" srcOrd="0" destOrd="0" presId="urn:microsoft.com/office/officeart/2005/8/layout/radial6"/>
    <dgm:cxn modelId="{02DDA21D-4562-4457-BA2B-987270F2A0D1}" srcId="{BC6056A2-DA70-4435-918C-88E8FB7B6136}" destId="{E0A6CFE6-A2AB-4DC1-8C4F-90E1428C4E29}" srcOrd="0" destOrd="0" parTransId="{2992C77C-898D-4E86-B349-FEA7EF33169B}" sibTransId="{71C16752-7144-4C90-9F9C-8634815683F8}"/>
    <dgm:cxn modelId="{7465E51E-68DC-434D-B4D0-5938A11B745E}" srcId="{BC6056A2-DA70-4435-918C-88E8FB7B6136}" destId="{8315D864-D53A-494E-A1EF-756537A70107}" srcOrd="1" destOrd="0" parTransId="{5E9D9076-5111-46FE-BFFD-7FAD4F0BF164}" sibTransId="{639137C7-2828-49AD-AE9B-BB7548225CA0}"/>
    <dgm:cxn modelId="{874DBC44-F761-0B44-95AE-BB359C0101CD}" type="presOf" srcId="{E0A6CFE6-A2AB-4DC1-8C4F-90E1428C4E29}" destId="{70E5896F-2385-0F43-8BC5-87742927D7E9}" srcOrd="0" destOrd="0" presId="urn:microsoft.com/office/officeart/2005/8/layout/radial6"/>
    <dgm:cxn modelId="{3618FF4A-F964-FF4B-896E-008D1F481CDA}" type="presOf" srcId="{639137C7-2828-49AD-AE9B-BB7548225CA0}" destId="{548955B7-A464-9D48-B37F-22CC10A3B340}" srcOrd="0" destOrd="0" presId="urn:microsoft.com/office/officeart/2005/8/layout/radial6"/>
    <dgm:cxn modelId="{3458934C-3692-E941-8FC4-2F5306501416}" type="presOf" srcId="{A09E996A-6C7B-44F3-86C9-15F8AEB62068}" destId="{13769BAB-4C9B-A044-9398-6EFD4244B288}" srcOrd="0" destOrd="0" presId="urn:microsoft.com/office/officeart/2005/8/layout/radial6"/>
    <dgm:cxn modelId="{00A46857-9C0D-884B-9682-2E37F2DC1012}" type="presOf" srcId="{421CEE3A-0732-4477-AC56-6BFB1E5B1EB1}" destId="{A1AFCC24-8FEF-C74E-A1F3-E98003E85347}" srcOrd="0" destOrd="0" presId="urn:microsoft.com/office/officeart/2005/8/layout/radial6"/>
    <dgm:cxn modelId="{E7439A5E-1FC3-7943-9E45-98B720C929BA}" type="presOf" srcId="{8315D864-D53A-494E-A1EF-756537A70107}" destId="{99EA8AAE-5F6B-BB43-ADEC-AA21A90C91A0}" srcOrd="0" destOrd="0" presId="urn:microsoft.com/office/officeart/2005/8/layout/radial6"/>
    <dgm:cxn modelId="{4053BA78-DABE-9940-B5F4-BD3A737551CB}" type="presOf" srcId="{BC6056A2-DA70-4435-918C-88E8FB7B6136}" destId="{89EAF72F-DC81-A741-B874-0DBC98682FEF}" srcOrd="0" destOrd="0" presId="urn:microsoft.com/office/officeart/2005/8/layout/radial6"/>
    <dgm:cxn modelId="{BD67B283-55CD-714A-BDD7-BA0E0BB977AD}" type="presOf" srcId="{71C16752-7144-4C90-9F9C-8634815683F8}" destId="{F2305A24-FE57-0447-A88B-69E4B4C0D091}" srcOrd="0" destOrd="0" presId="urn:microsoft.com/office/officeart/2005/8/layout/radial6"/>
    <dgm:cxn modelId="{550BFC93-3417-4EBE-B067-164153EAC680}" srcId="{BC6056A2-DA70-4435-918C-88E8FB7B6136}" destId="{421CEE3A-0732-4477-AC56-6BFB1E5B1EB1}" srcOrd="3" destOrd="0" parTransId="{A866B527-E042-428C-8302-FE69C8F03CE6}" sibTransId="{A09E996A-6C7B-44F3-86C9-15F8AEB62068}"/>
    <dgm:cxn modelId="{BA958BAD-A29C-0A43-88E7-BF36B3D0225B}" type="presOf" srcId="{465B4368-1543-4CB8-8DA2-CA1A86E54986}" destId="{098EF217-86A9-0C4A-A166-DDE4C5ACFC2E}" srcOrd="0" destOrd="0" presId="urn:microsoft.com/office/officeart/2005/8/layout/radial6"/>
    <dgm:cxn modelId="{D6A9CDD6-BB7A-1642-A018-F8078F182CFC}" type="presOf" srcId="{AE0C95A7-F287-4733-8F5F-8272A11C1FC5}" destId="{410CB18C-B99F-B441-A85B-6C668A30384A}" srcOrd="0" destOrd="0" presId="urn:microsoft.com/office/officeart/2005/8/layout/radial6"/>
    <dgm:cxn modelId="{69DF86E2-ADA5-4F93-8AFE-4F9860FE85ED}" srcId="{BC6056A2-DA70-4435-918C-88E8FB7B6136}" destId="{AE0C95A7-F287-4733-8F5F-8272A11C1FC5}" srcOrd="2" destOrd="0" parTransId="{E940BB85-15BB-46E4-9571-DA0302FF5905}" sibTransId="{7BD80F48-86B0-4B3D-8155-B48A82A7F855}"/>
    <dgm:cxn modelId="{E0C9E6F3-67BE-4DB0-827B-D296988F7DE5}" srcId="{465B4368-1543-4CB8-8DA2-CA1A86E54986}" destId="{BC6056A2-DA70-4435-918C-88E8FB7B6136}" srcOrd="0" destOrd="0" parTransId="{4C6053C4-BBA1-4C01-BDD9-8F048808893F}" sibTransId="{7E332B08-A562-4579-9882-195BC1CF2E8B}"/>
    <dgm:cxn modelId="{0B7610B6-133E-964D-8B25-16F8CDA7FD04}" type="presParOf" srcId="{098EF217-86A9-0C4A-A166-DDE4C5ACFC2E}" destId="{89EAF72F-DC81-A741-B874-0DBC98682FEF}" srcOrd="0" destOrd="0" presId="urn:microsoft.com/office/officeart/2005/8/layout/radial6"/>
    <dgm:cxn modelId="{2802C827-CE29-7D45-8843-0666F4E495F8}" type="presParOf" srcId="{098EF217-86A9-0C4A-A166-DDE4C5ACFC2E}" destId="{70E5896F-2385-0F43-8BC5-87742927D7E9}" srcOrd="1" destOrd="0" presId="urn:microsoft.com/office/officeart/2005/8/layout/radial6"/>
    <dgm:cxn modelId="{E297EB71-808A-EE4B-8757-E22EBDC36996}" type="presParOf" srcId="{098EF217-86A9-0C4A-A166-DDE4C5ACFC2E}" destId="{C1ECD324-60D4-514B-AF85-28B99BA4DADD}" srcOrd="2" destOrd="0" presId="urn:microsoft.com/office/officeart/2005/8/layout/radial6"/>
    <dgm:cxn modelId="{B3B9A9F2-095B-264B-AA9C-BB07B4B4C75B}" type="presParOf" srcId="{098EF217-86A9-0C4A-A166-DDE4C5ACFC2E}" destId="{F2305A24-FE57-0447-A88B-69E4B4C0D091}" srcOrd="3" destOrd="0" presId="urn:microsoft.com/office/officeart/2005/8/layout/radial6"/>
    <dgm:cxn modelId="{AA97E16D-9537-8C49-819C-37EC926E01FC}" type="presParOf" srcId="{098EF217-86A9-0C4A-A166-DDE4C5ACFC2E}" destId="{99EA8AAE-5F6B-BB43-ADEC-AA21A90C91A0}" srcOrd="4" destOrd="0" presId="urn:microsoft.com/office/officeart/2005/8/layout/radial6"/>
    <dgm:cxn modelId="{88C6E56D-A11E-064E-BA8D-F5CFC5401A3D}" type="presParOf" srcId="{098EF217-86A9-0C4A-A166-DDE4C5ACFC2E}" destId="{CC5D498D-F96E-1F48-A138-28B4C46F5D73}" srcOrd="5" destOrd="0" presId="urn:microsoft.com/office/officeart/2005/8/layout/radial6"/>
    <dgm:cxn modelId="{886D8EC6-10DE-434F-8003-A46754EEAAEB}" type="presParOf" srcId="{098EF217-86A9-0C4A-A166-DDE4C5ACFC2E}" destId="{548955B7-A464-9D48-B37F-22CC10A3B340}" srcOrd="6" destOrd="0" presId="urn:microsoft.com/office/officeart/2005/8/layout/radial6"/>
    <dgm:cxn modelId="{048AD718-EDC1-E348-85BF-235A1A463B5E}" type="presParOf" srcId="{098EF217-86A9-0C4A-A166-DDE4C5ACFC2E}" destId="{410CB18C-B99F-B441-A85B-6C668A30384A}" srcOrd="7" destOrd="0" presId="urn:microsoft.com/office/officeart/2005/8/layout/radial6"/>
    <dgm:cxn modelId="{722E5699-6E79-4042-A2E9-F2514AD7E363}" type="presParOf" srcId="{098EF217-86A9-0C4A-A166-DDE4C5ACFC2E}" destId="{75AD9729-CD63-A045-9C88-9FF6B86ED73C}" srcOrd="8" destOrd="0" presId="urn:microsoft.com/office/officeart/2005/8/layout/radial6"/>
    <dgm:cxn modelId="{28F36E55-BAB3-1E49-96DA-D3EEF28C86B7}" type="presParOf" srcId="{098EF217-86A9-0C4A-A166-DDE4C5ACFC2E}" destId="{7257C915-03E9-5E40-BB4F-8A1BE90D673E}" srcOrd="9" destOrd="0" presId="urn:microsoft.com/office/officeart/2005/8/layout/radial6"/>
    <dgm:cxn modelId="{E52DB7E9-205A-A74B-B048-135D05F653B0}" type="presParOf" srcId="{098EF217-86A9-0C4A-A166-DDE4C5ACFC2E}" destId="{A1AFCC24-8FEF-C74E-A1F3-E98003E85347}" srcOrd="10" destOrd="0" presId="urn:microsoft.com/office/officeart/2005/8/layout/radial6"/>
    <dgm:cxn modelId="{A99A6255-63D8-FB4A-9593-38E2DBCFF8A7}" type="presParOf" srcId="{098EF217-86A9-0C4A-A166-DDE4C5ACFC2E}" destId="{41B649AB-2000-BD4A-8873-EC9B2CD8B009}" srcOrd="11" destOrd="0" presId="urn:microsoft.com/office/officeart/2005/8/layout/radial6"/>
    <dgm:cxn modelId="{D42C1E12-5C29-624F-82F7-06001FF2A51A}" type="presParOf" srcId="{098EF217-86A9-0C4A-A166-DDE4C5ACFC2E}" destId="{13769BAB-4C9B-A044-9398-6EFD4244B288}"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FD3CC-E1A9-4A1D-8121-8FC5553CB2A5}">
      <dsp:nvSpPr>
        <dsp:cNvPr id="0" name=""/>
        <dsp:cNvSpPr/>
      </dsp:nvSpPr>
      <dsp:spPr>
        <a:xfrm>
          <a:off x="579602"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8098C-D3DF-4D65-868E-FD20C20007DE}">
      <dsp:nvSpPr>
        <dsp:cNvPr id="0" name=""/>
        <dsp:cNvSpPr/>
      </dsp:nvSpPr>
      <dsp:spPr>
        <a:xfrm>
          <a:off x="888131" y="1452690"/>
          <a:ext cx="830655" cy="830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8E6D1D-4803-42C6-85F7-AEF4AB0BF393}">
      <dsp:nvSpPr>
        <dsp:cNvPr id="0" name=""/>
        <dsp:cNvSpPr/>
      </dsp:nvSpPr>
      <dsp:spPr>
        <a:xfrm>
          <a:off x="116808"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 &amp; R Studio</a:t>
          </a:r>
        </a:p>
      </dsp:txBody>
      <dsp:txXfrm>
        <a:off x="116808" y="3042801"/>
        <a:ext cx="2373300" cy="720000"/>
      </dsp:txXfrm>
    </dsp:sp>
    <dsp:sp modelId="{416E1705-5BC9-4C35-BA9D-C7FFD73FC22D}">
      <dsp:nvSpPr>
        <dsp:cNvPr id="0" name=""/>
        <dsp:cNvSpPr/>
      </dsp:nvSpPr>
      <dsp:spPr>
        <a:xfrm>
          <a:off x="3368229"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10C0E3-A724-41D6-8A9C-8BD0C6179705}">
      <dsp:nvSpPr>
        <dsp:cNvPr id="0" name=""/>
        <dsp:cNvSpPr/>
      </dsp:nvSpPr>
      <dsp:spPr>
        <a:xfrm>
          <a:off x="3676758" y="1452690"/>
          <a:ext cx="830655" cy="830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209F0F-CA9A-4088-8044-07DD4C8DD14A}">
      <dsp:nvSpPr>
        <dsp:cNvPr id="0" name=""/>
        <dsp:cNvSpPr/>
      </dsp:nvSpPr>
      <dsp:spPr>
        <a:xfrm>
          <a:off x="2905436"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OMOP Vocabulary Files</a:t>
          </a:r>
        </a:p>
      </dsp:txBody>
      <dsp:txXfrm>
        <a:off x="2905436" y="3042801"/>
        <a:ext cx="2373300" cy="720000"/>
      </dsp:txXfrm>
    </dsp:sp>
    <dsp:sp modelId="{C1F2BB4E-84C9-48CC-9D1B-8648CB076005}">
      <dsp:nvSpPr>
        <dsp:cNvPr id="0" name=""/>
        <dsp:cNvSpPr/>
      </dsp:nvSpPr>
      <dsp:spPr>
        <a:xfrm>
          <a:off x="6156857"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8A1BF-A47D-4207-84B8-66350748554E}">
      <dsp:nvSpPr>
        <dsp:cNvPr id="0" name=""/>
        <dsp:cNvSpPr/>
      </dsp:nvSpPr>
      <dsp:spPr>
        <a:xfrm>
          <a:off x="6465386" y="1452690"/>
          <a:ext cx="830655" cy="8306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332939-2546-4D47-88E4-1175A9318134}">
      <dsp:nvSpPr>
        <dsp:cNvPr id="0" name=""/>
        <dsp:cNvSpPr/>
      </dsp:nvSpPr>
      <dsp:spPr>
        <a:xfrm>
          <a:off x="5694063"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Synthea data</a:t>
          </a:r>
        </a:p>
      </dsp:txBody>
      <dsp:txXfrm>
        <a:off x="5694063" y="3042801"/>
        <a:ext cx="2373300" cy="720000"/>
      </dsp:txXfrm>
    </dsp:sp>
    <dsp:sp modelId="{11E6800A-B2EE-FA4C-A91F-4C1B899FE72C}">
      <dsp:nvSpPr>
        <dsp:cNvPr id="0" name=""/>
        <dsp:cNvSpPr/>
      </dsp:nvSpPr>
      <dsp:spPr>
        <a:xfrm>
          <a:off x="8945484"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D468B-4605-8E41-9250-3472D5549214}">
      <dsp:nvSpPr>
        <dsp:cNvPr id="0" name=""/>
        <dsp:cNvSpPr/>
      </dsp:nvSpPr>
      <dsp:spPr>
        <a:xfrm>
          <a:off x="9254013" y="1452690"/>
          <a:ext cx="830655" cy="83065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C88E76-BB03-0342-AF25-A45E1A626F46}">
      <dsp:nvSpPr>
        <dsp:cNvPr id="0" name=""/>
        <dsp:cNvSpPr/>
      </dsp:nvSpPr>
      <dsp:spPr>
        <a:xfrm>
          <a:off x="8482691"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Your Database</a:t>
          </a:r>
        </a:p>
      </dsp:txBody>
      <dsp:txXfrm>
        <a:off x="8482691" y="3042801"/>
        <a:ext cx="2373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80285-BF88-FE47-BB0C-3802CBD867EA}">
      <dsp:nvSpPr>
        <dsp:cNvPr id="0" name=""/>
        <dsp:cNvSpPr/>
      </dsp:nvSpPr>
      <dsp:spPr>
        <a:xfrm>
          <a:off x="2837569" y="1232545"/>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1648" y="1275008"/>
        <a:ext cx="32566" cy="6513"/>
      </dsp:txXfrm>
    </dsp:sp>
    <dsp:sp modelId="{C856CAE2-7D05-0443-B01F-A415217A0256}">
      <dsp:nvSpPr>
        <dsp:cNvPr id="0" name=""/>
        <dsp:cNvSpPr/>
      </dsp:nvSpPr>
      <dsp:spPr>
        <a:xfrm>
          <a:off x="7522"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Download and install the package</a:t>
          </a:r>
        </a:p>
      </dsp:txBody>
      <dsp:txXfrm>
        <a:off x="7522" y="428711"/>
        <a:ext cx="2831846" cy="1699107"/>
      </dsp:txXfrm>
    </dsp:sp>
    <dsp:sp modelId="{88CDB8B3-DE38-DD44-A064-06D1D03AD4AC}">
      <dsp:nvSpPr>
        <dsp:cNvPr id="0" name=""/>
        <dsp:cNvSpPr/>
      </dsp:nvSpPr>
      <dsp:spPr>
        <a:xfrm>
          <a:off x="6320740" y="1232545"/>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14820" y="1275008"/>
        <a:ext cx="32566" cy="6513"/>
      </dsp:txXfrm>
    </dsp:sp>
    <dsp:sp modelId="{39E2B18F-8E60-2441-A804-6FB57EDBC0EF}">
      <dsp:nvSpPr>
        <dsp:cNvPr id="0" name=""/>
        <dsp:cNvSpPr/>
      </dsp:nvSpPr>
      <dsp:spPr>
        <a:xfrm>
          <a:off x="3490694"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Define your parameters and create your connection to your database</a:t>
          </a:r>
        </a:p>
      </dsp:txBody>
      <dsp:txXfrm>
        <a:off x="3490694" y="428711"/>
        <a:ext cx="2831846" cy="1699107"/>
      </dsp:txXfrm>
    </dsp:sp>
    <dsp:sp modelId="{6DEF34D1-F117-7F4D-B47F-BBC58C425DFD}">
      <dsp:nvSpPr>
        <dsp:cNvPr id="0" name=""/>
        <dsp:cNvSpPr/>
      </dsp:nvSpPr>
      <dsp:spPr>
        <a:xfrm>
          <a:off x="1423446" y="2126019"/>
          <a:ext cx="6966342" cy="620724"/>
        </a:xfrm>
        <a:custGeom>
          <a:avLst/>
          <a:gdLst/>
          <a:ahLst/>
          <a:cxnLst/>
          <a:rect l="0" t="0" r="0" b="0"/>
          <a:pathLst>
            <a:path>
              <a:moveTo>
                <a:pt x="6966342" y="0"/>
              </a:moveTo>
              <a:lnTo>
                <a:pt x="6966342" y="327462"/>
              </a:lnTo>
              <a:lnTo>
                <a:pt x="0" y="327462"/>
              </a:lnTo>
              <a:lnTo>
                <a:pt x="0" y="620724"/>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1699" y="2433124"/>
        <a:ext cx="349836" cy="6513"/>
      </dsp:txXfrm>
    </dsp:sp>
    <dsp:sp modelId="{E6AAB882-4D85-D046-9719-431DB852E388}">
      <dsp:nvSpPr>
        <dsp:cNvPr id="0" name=""/>
        <dsp:cNvSpPr/>
      </dsp:nvSpPr>
      <dsp:spPr>
        <a:xfrm>
          <a:off x="6973865"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Create table shells for your Synthea data and OMOP CDM</a:t>
          </a:r>
        </a:p>
      </dsp:txBody>
      <dsp:txXfrm>
        <a:off x="6973865" y="428711"/>
        <a:ext cx="2831846" cy="1699107"/>
      </dsp:txXfrm>
    </dsp:sp>
    <dsp:sp modelId="{62F2E446-421A-E740-BCC6-45FC796EEB9B}">
      <dsp:nvSpPr>
        <dsp:cNvPr id="0" name=""/>
        <dsp:cNvSpPr/>
      </dsp:nvSpPr>
      <dsp:spPr>
        <a:xfrm>
          <a:off x="2837569" y="3582977"/>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1648" y="3625441"/>
        <a:ext cx="32566" cy="6513"/>
      </dsp:txXfrm>
    </dsp:sp>
    <dsp:sp modelId="{A65DEF4B-F8FB-9B46-88D9-ABB914E1B5F5}">
      <dsp:nvSpPr>
        <dsp:cNvPr id="0" name=""/>
        <dsp:cNvSpPr/>
      </dsp:nvSpPr>
      <dsp:spPr>
        <a:xfrm>
          <a:off x="7522"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Load your Synthea data files into the database</a:t>
          </a:r>
        </a:p>
      </dsp:txBody>
      <dsp:txXfrm>
        <a:off x="7522" y="2779143"/>
        <a:ext cx="2831846" cy="1699107"/>
      </dsp:txXfrm>
    </dsp:sp>
    <dsp:sp modelId="{39922A7D-30A5-EF42-A86C-13774058AEFA}">
      <dsp:nvSpPr>
        <dsp:cNvPr id="0" name=""/>
        <dsp:cNvSpPr/>
      </dsp:nvSpPr>
      <dsp:spPr>
        <a:xfrm>
          <a:off x="6320740" y="3582977"/>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14820" y="3625441"/>
        <a:ext cx="32566" cy="6513"/>
      </dsp:txXfrm>
    </dsp:sp>
    <dsp:sp modelId="{E7C2A4D7-B003-E046-91C7-F94A555D0B4C}">
      <dsp:nvSpPr>
        <dsp:cNvPr id="0" name=""/>
        <dsp:cNvSpPr/>
      </dsp:nvSpPr>
      <dsp:spPr>
        <a:xfrm>
          <a:off x="3490694"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Load your Vocabulary data files into the database</a:t>
          </a:r>
        </a:p>
      </dsp:txBody>
      <dsp:txXfrm>
        <a:off x="3490694" y="2779143"/>
        <a:ext cx="2831846" cy="1699107"/>
      </dsp:txXfrm>
    </dsp:sp>
    <dsp:sp modelId="{65BE848D-0E87-F845-BA7A-31461CEABD6E}">
      <dsp:nvSpPr>
        <dsp:cNvPr id="0" name=""/>
        <dsp:cNvSpPr/>
      </dsp:nvSpPr>
      <dsp:spPr>
        <a:xfrm>
          <a:off x="6973865"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Execute your ETL!</a:t>
          </a:r>
        </a:p>
      </dsp:txBody>
      <dsp:txXfrm>
        <a:off x="6973865" y="2779143"/>
        <a:ext cx="2831846" cy="1699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EF803-7CA0-46FC-B3F2-0DA7DA88FE35}">
      <dsp:nvSpPr>
        <dsp:cNvPr id="0" name=""/>
        <dsp:cNvSpPr/>
      </dsp:nvSpPr>
      <dsp:spPr>
        <a:xfrm rot="5400000">
          <a:off x="-326231" y="326692"/>
          <a:ext cx="2174874" cy="15224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Simple</a:t>
          </a:r>
        </a:p>
      </dsp:txBody>
      <dsp:txXfrm rot="-5400000">
        <a:off x="0" y="761667"/>
        <a:ext cx="1522412" cy="652462"/>
      </dsp:txXfrm>
    </dsp:sp>
    <dsp:sp modelId="{CEBEAC26-F15B-42AE-879A-8CD5D7122947}">
      <dsp:nvSpPr>
        <dsp:cNvPr id="0" name=""/>
        <dsp:cNvSpPr/>
      </dsp:nvSpPr>
      <dsp:spPr>
        <a:xfrm rot="5400000">
          <a:off x="3102371" y="-1579498"/>
          <a:ext cx="1413668" cy="45735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Simple SQL Queries</a:t>
          </a:r>
        </a:p>
        <a:p>
          <a:pPr marL="228600" lvl="1" indent="-228600" algn="l" defTabSz="1022350">
            <a:lnSpc>
              <a:spcPct val="90000"/>
            </a:lnSpc>
            <a:spcBef>
              <a:spcPct val="0"/>
            </a:spcBef>
            <a:spcAft>
              <a:spcPct val="15000"/>
            </a:spcAft>
            <a:buChar char="•"/>
          </a:pPr>
          <a:r>
            <a:rPr lang="en-US" sz="2300" kern="1200"/>
            <a:t>Simple SQL Queries + Cursors</a:t>
          </a:r>
        </a:p>
        <a:p>
          <a:pPr marL="228600" lvl="1" indent="-228600" algn="l" defTabSz="1022350">
            <a:lnSpc>
              <a:spcPct val="90000"/>
            </a:lnSpc>
            <a:spcBef>
              <a:spcPct val="0"/>
            </a:spcBef>
            <a:spcAft>
              <a:spcPct val="15000"/>
            </a:spcAft>
            <a:buChar char="•"/>
          </a:pPr>
          <a:r>
            <a:rPr lang="en-US" sz="2300" kern="1200"/>
            <a:t>SAS Builder</a:t>
          </a:r>
        </a:p>
      </dsp:txBody>
      <dsp:txXfrm rot="-5400000">
        <a:off x="1522412" y="69471"/>
        <a:ext cx="4504577" cy="1275648"/>
      </dsp:txXfrm>
    </dsp:sp>
    <dsp:sp modelId="{52A7887B-FD06-446A-81C3-4F902FEB05F8}">
      <dsp:nvSpPr>
        <dsp:cNvPr id="0" name=""/>
        <dsp:cNvSpPr/>
      </dsp:nvSpPr>
      <dsp:spPr>
        <a:xfrm rot="5400000">
          <a:off x="-326231" y="2214895"/>
          <a:ext cx="2174874" cy="15224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Sophisticated</a:t>
          </a:r>
        </a:p>
      </dsp:txBody>
      <dsp:txXfrm rot="-5400000">
        <a:off x="0" y="2649870"/>
        <a:ext cx="1522412" cy="652462"/>
      </dsp:txXfrm>
    </dsp:sp>
    <dsp:sp modelId="{0D3CE2A8-E712-4A36-B20A-EE0363CB8FE1}">
      <dsp:nvSpPr>
        <dsp:cNvPr id="0" name=""/>
        <dsp:cNvSpPr/>
      </dsp:nvSpPr>
      <dsp:spPr>
        <a:xfrm rot="5400000">
          <a:off x="3102371" y="308704"/>
          <a:ext cx="1413668" cy="45735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C# Single Machine</a:t>
          </a:r>
        </a:p>
        <a:p>
          <a:pPr marL="228600" lvl="1" indent="-228600" algn="l" defTabSz="1022350">
            <a:lnSpc>
              <a:spcPct val="90000"/>
            </a:lnSpc>
            <a:spcBef>
              <a:spcPct val="0"/>
            </a:spcBef>
            <a:spcAft>
              <a:spcPct val="15000"/>
            </a:spcAft>
            <a:buChar char="•"/>
          </a:pPr>
          <a:r>
            <a:rPr lang="en-US" sz="2300" kern="1200"/>
            <a:t>C# Multiple Machine</a:t>
          </a:r>
        </a:p>
        <a:p>
          <a:pPr marL="228600" lvl="1" indent="-228600" algn="l" defTabSz="1022350">
            <a:lnSpc>
              <a:spcPct val="90000"/>
            </a:lnSpc>
            <a:spcBef>
              <a:spcPct val="0"/>
            </a:spcBef>
            <a:spcAft>
              <a:spcPct val="15000"/>
            </a:spcAft>
            <a:buChar char="•"/>
          </a:pPr>
          <a:r>
            <a:rPr lang="en-US" sz="2300" kern="1200"/>
            <a:t>C# in Cloud Enabled Environment</a:t>
          </a:r>
        </a:p>
      </dsp:txBody>
      <dsp:txXfrm rot="-5400000">
        <a:off x="1522412" y="1957673"/>
        <a:ext cx="4504577" cy="1275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69BAB-4C9B-A044-9398-6EFD4244B288}">
      <dsp:nvSpPr>
        <dsp:cNvPr id="0" name=""/>
        <dsp:cNvSpPr/>
      </dsp:nvSpPr>
      <dsp:spPr>
        <a:xfrm>
          <a:off x="1377998" y="469013"/>
          <a:ext cx="3123914" cy="3123914"/>
        </a:xfrm>
        <a:prstGeom prst="blockArc">
          <a:avLst>
            <a:gd name="adj1" fmla="val 1080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57C915-03E9-5E40-BB4F-8A1BE90D673E}">
      <dsp:nvSpPr>
        <dsp:cNvPr id="0" name=""/>
        <dsp:cNvSpPr/>
      </dsp:nvSpPr>
      <dsp:spPr>
        <a:xfrm>
          <a:off x="1377998" y="469013"/>
          <a:ext cx="3123914" cy="3123914"/>
        </a:xfrm>
        <a:prstGeom prst="blockArc">
          <a:avLst>
            <a:gd name="adj1" fmla="val 5400000"/>
            <a:gd name="adj2" fmla="val 108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8955B7-A464-9D48-B37F-22CC10A3B340}">
      <dsp:nvSpPr>
        <dsp:cNvPr id="0" name=""/>
        <dsp:cNvSpPr/>
      </dsp:nvSpPr>
      <dsp:spPr>
        <a:xfrm>
          <a:off x="1377998" y="469013"/>
          <a:ext cx="3123914" cy="3123914"/>
        </a:xfrm>
        <a:prstGeom prst="blockArc">
          <a:avLst>
            <a:gd name="adj1" fmla="val 0"/>
            <a:gd name="adj2" fmla="val 54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05A24-FE57-0447-A88B-69E4B4C0D091}">
      <dsp:nvSpPr>
        <dsp:cNvPr id="0" name=""/>
        <dsp:cNvSpPr/>
      </dsp:nvSpPr>
      <dsp:spPr>
        <a:xfrm>
          <a:off x="1377998" y="469013"/>
          <a:ext cx="3123914" cy="3123914"/>
        </a:xfrm>
        <a:prstGeom prst="blockArc">
          <a:avLst>
            <a:gd name="adj1" fmla="val 16200000"/>
            <a:gd name="adj2" fmla="val 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EAF72F-DC81-A741-B874-0DBC98682FEF}">
      <dsp:nvSpPr>
        <dsp:cNvPr id="0" name=""/>
        <dsp:cNvSpPr/>
      </dsp:nvSpPr>
      <dsp:spPr>
        <a:xfrm>
          <a:off x="2220757" y="1311772"/>
          <a:ext cx="1438396" cy="1438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a:rPr>
            <a:t>SDLC best practices</a:t>
          </a:r>
          <a:endParaRPr lang="en-US" sz="2000" kern="1200"/>
        </a:p>
      </dsp:txBody>
      <dsp:txXfrm>
        <a:off x="2431405" y="1522420"/>
        <a:ext cx="1017100" cy="1017100"/>
      </dsp:txXfrm>
    </dsp:sp>
    <dsp:sp modelId="{70E5896F-2385-0F43-8BC5-87742927D7E9}">
      <dsp:nvSpPr>
        <dsp:cNvPr id="0" name=""/>
        <dsp:cNvSpPr/>
      </dsp:nvSpPr>
      <dsp:spPr>
        <a:xfrm>
          <a:off x="2436516" y="1822"/>
          <a:ext cx="1006877" cy="10068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err="1">
              <a:latin typeface="Calibri"/>
            </a:rPr>
            <a:t>RiaH</a:t>
          </a:r>
          <a:r>
            <a:rPr lang="en-US" sz="1100" kern="1200">
              <a:latin typeface="Calibri"/>
            </a:rPr>
            <a:t> Test Framework</a:t>
          </a:r>
          <a:endParaRPr lang="en-US" sz="1100" kern="1200"/>
        </a:p>
      </dsp:txBody>
      <dsp:txXfrm>
        <a:off x="2583970" y="149276"/>
        <a:ext cx="711969" cy="711969"/>
      </dsp:txXfrm>
    </dsp:sp>
    <dsp:sp modelId="{99EA8AAE-5F6B-BB43-ADEC-AA21A90C91A0}">
      <dsp:nvSpPr>
        <dsp:cNvPr id="0" name=""/>
        <dsp:cNvSpPr/>
      </dsp:nvSpPr>
      <dsp:spPr>
        <a:xfrm>
          <a:off x="3962226" y="1527531"/>
          <a:ext cx="1006877" cy="10068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err="1">
              <a:latin typeface="Calibri"/>
            </a:rPr>
            <a:t>DataQualityDashboard</a:t>
          </a:r>
          <a:endParaRPr lang="en-US" sz="1100" kern="1200"/>
        </a:p>
      </dsp:txBody>
      <dsp:txXfrm>
        <a:off x="4109680" y="1674985"/>
        <a:ext cx="711969" cy="711969"/>
      </dsp:txXfrm>
    </dsp:sp>
    <dsp:sp modelId="{410CB18C-B99F-B441-A85B-6C668A30384A}">
      <dsp:nvSpPr>
        <dsp:cNvPr id="0" name=""/>
        <dsp:cNvSpPr/>
      </dsp:nvSpPr>
      <dsp:spPr>
        <a:xfrm>
          <a:off x="2436516" y="3053241"/>
          <a:ext cx="1006877" cy="10068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a:rPr>
            <a:t>ACHILLES</a:t>
          </a:r>
          <a:endParaRPr lang="en-US" sz="1400" kern="1200"/>
        </a:p>
      </dsp:txBody>
      <dsp:txXfrm>
        <a:off x="2583970" y="3200695"/>
        <a:ext cx="711969" cy="711969"/>
      </dsp:txXfrm>
    </dsp:sp>
    <dsp:sp modelId="{A1AFCC24-8FEF-C74E-A1F3-E98003E85347}">
      <dsp:nvSpPr>
        <dsp:cNvPr id="0" name=""/>
        <dsp:cNvSpPr/>
      </dsp:nvSpPr>
      <dsp:spPr>
        <a:xfrm>
          <a:off x="910807" y="1527531"/>
          <a:ext cx="1006877" cy="10068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Calibri"/>
            </a:rPr>
            <a:t>ARES</a:t>
          </a:r>
          <a:endParaRPr lang="en-US" sz="1400" kern="1200"/>
        </a:p>
      </dsp:txBody>
      <dsp:txXfrm>
        <a:off x="1058261" y="1674985"/>
        <a:ext cx="711969" cy="71196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A2BD6CE-3AE1-400E-9F80-6862E462E1FE}" type="datetimeFigureOut">
              <a:rPr lang="en-US" smtClean="0"/>
              <a:t>10/7/25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05E55441-FB42-4C34-B5D6-1F6C2C1CF87C}" type="slidenum">
              <a:rPr lang="en-US" smtClean="0"/>
              <a:t>‹#›</a:t>
            </a:fld>
            <a:endParaRPr lang="en-US"/>
          </a:p>
        </p:txBody>
      </p:sp>
    </p:spTree>
    <p:extLst>
      <p:ext uri="{BB962C8B-B14F-4D97-AF65-F5344CB8AC3E}">
        <p14:creationId xmlns:p14="http://schemas.microsoft.com/office/powerpoint/2010/main" val="996430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1</a:t>
            </a:fld>
            <a:endParaRPr lang="en-US"/>
          </a:p>
        </p:txBody>
      </p:sp>
    </p:spTree>
    <p:extLst>
      <p:ext uri="{BB962C8B-B14F-4D97-AF65-F5344CB8AC3E}">
        <p14:creationId xmlns:p14="http://schemas.microsoft.com/office/powerpoint/2010/main" val="561379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0d99388c2_0_47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44" name="Google Shape;444;ga0d99388c2_0_47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0d99388c2_0_48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61" name="Google Shape;461;ga0d99388c2_0_48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0d99388c2_0_50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marR="0" lvl="0" indent="0" algn="l" rtl="0">
              <a:lnSpc>
                <a:spcPct val="100000"/>
              </a:lnSpc>
              <a:spcBef>
                <a:spcPts val="400"/>
              </a:spcBef>
              <a:spcAft>
                <a:spcPts val="0"/>
              </a:spcAft>
              <a:buClr>
                <a:schemeClr val="dk1"/>
              </a:buClr>
              <a:buSzPts val="1200"/>
              <a:buFont typeface="Arial"/>
              <a:buNone/>
            </a:pPr>
            <a:endParaRPr/>
          </a:p>
        </p:txBody>
      </p:sp>
      <p:sp>
        <p:nvSpPr>
          <p:cNvPr id="482" name="Google Shape;482;ga0d99388c2_0_50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0d99388c2_0_51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a0d99388c2_0_51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493" name="Google Shape;493;ga0d99388c2_0_516: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0d99388c2_0_52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98" name="Google Shape;498;ga0d99388c2_0_52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0d99388c2_0_532: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10" name="Google Shape;510;ga0d99388c2_0_532: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0d99388c2_0_56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32" name="Google Shape;532;ga0d99388c2_0_56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0d99388c2_0_57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44" name="Google Shape;544;ga0d99388c2_0_57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0d99388c2_0_61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49" name="Google Shape;549;ga0d99388c2_0_61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0d99388c2_0_1135: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701040" y="4415790"/>
            <a:ext cx="5608319" cy="4183379"/>
          </a:xfrm>
          <a:prstGeom prst="rect">
            <a:avLst/>
          </a:prstGeom>
        </p:spPr>
        <p:txBody>
          <a:bodyPr lIns="91410" tIns="91410" rIns="91410" bIns="91410" anchor="t" anchorCtr="0">
            <a:noAutofit/>
          </a:bodyPr>
          <a:lstStyle/>
          <a:p>
            <a:endParaRPr/>
          </a:p>
        </p:txBody>
      </p:sp>
      <p:sp>
        <p:nvSpPr>
          <p:cNvPr id="243" name="Shape 2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a0d99388c2_0_114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17" name="Google Shape;1017;ga0d99388c2_0_114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701039" y="4415789"/>
            <a:ext cx="5608200" cy="4183500"/>
          </a:xfrm>
          <a:prstGeom prst="rect">
            <a:avLst/>
          </a:prstGeom>
          <a:noFill/>
          <a:ln>
            <a:noFill/>
          </a:ln>
        </p:spPr>
        <p:txBody>
          <a:bodyPr lIns="91410" tIns="91410" rIns="91410" bIns="91410" anchor="t" anchorCtr="0">
            <a:noAutofit/>
          </a:bodyPr>
          <a:lstStyle/>
          <a:p>
            <a:pPr>
              <a:buClr>
                <a:schemeClr val="dk1"/>
              </a:buClr>
              <a:buSzPct val="25000"/>
            </a:pPr>
            <a:endParaRPr/>
          </a:p>
        </p:txBody>
      </p:sp>
      <p:sp>
        <p:nvSpPr>
          <p:cNvPr id="270" name="Shape 27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701039" y="4415789"/>
            <a:ext cx="5608200" cy="4183500"/>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88" name="Shape 688"/>
          <p:cNvSpPr txBox="1">
            <a:spLocks noGrp="1"/>
          </p:cNvSpPr>
          <p:nvPr>
            <p:ph type="sldNum" idx="12"/>
          </p:nvPr>
        </p:nvSpPr>
        <p:spPr>
          <a:xfrm>
            <a:off x="3970937" y="8829967"/>
            <a:ext cx="3037800" cy="464700"/>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buSzPct val="25000"/>
                <a:buNone/>
              </a:p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701039" y="4415789"/>
            <a:ext cx="5608200" cy="4183500"/>
          </a:xfrm>
          <a:prstGeom prst="rect">
            <a:avLst/>
          </a:prstGeom>
          <a:noFill/>
          <a:ln>
            <a:noFill/>
          </a:ln>
        </p:spPr>
        <p:txBody>
          <a:bodyPr lIns="91410" tIns="91410" rIns="91410" bIns="91410" anchor="t" anchorCtr="0">
            <a:noAutofit/>
          </a:bodyPr>
          <a:lstStyle/>
          <a:p>
            <a:pPr>
              <a:buClr>
                <a:schemeClr val="dk1"/>
              </a:buClr>
              <a:buSzPct val="25000"/>
            </a:pPr>
            <a:endParaRPr/>
          </a:p>
        </p:txBody>
      </p:sp>
      <p:sp>
        <p:nvSpPr>
          <p:cNvPr id="579" name="Shape 57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701039" y="4415789"/>
            <a:ext cx="5608200" cy="4183500"/>
          </a:xfrm>
          <a:prstGeom prst="rect">
            <a:avLst/>
          </a:prstGeom>
          <a:noFill/>
          <a:ln>
            <a:noFill/>
          </a:ln>
        </p:spPr>
        <p:txBody>
          <a:bodyPr lIns="91410" tIns="91410" rIns="91410" bIns="91410" anchor="t" anchorCtr="0">
            <a:noAutofit/>
          </a:bodyPr>
          <a:lstStyle/>
          <a:p>
            <a:pPr>
              <a:buClr>
                <a:schemeClr val="dk1"/>
              </a:buClr>
              <a:buSzPct val="25000"/>
            </a:pPr>
            <a:endParaRPr/>
          </a:p>
        </p:txBody>
      </p:sp>
      <p:sp>
        <p:nvSpPr>
          <p:cNvPr id="539" name="Shape 539"/>
          <p:cNvSpPr txBox="1">
            <a:spLocks noGrp="1"/>
          </p:cNvSpPr>
          <p:nvPr>
            <p:ph type="sldNum" idx="12"/>
          </p:nvPr>
        </p:nvSpPr>
        <p:spPr>
          <a:xfrm>
            <a:off x="3970938" y="8829968"/>
            <a:ext cx="3037799" cy="464700"/>
          </a:xfrm>
          <a:prstGeom prst="rect">
            <a:avLst/>
          </a:prstGeom>
          <a:noFill/>
          <a:ln>
            <a:noFill/>
          </a:ln>
        </p:spPr>
        <p:txBody>
          <a:bodyPr lIns="93160" tIns="46567" rIns="93160" bIns="46567" anchor="b" anchorCtr="0">
            <a:noAutofit/>
          </a:bodyPr>
          <a:lstStyle/>
          <a:p>
            <a:pPr>
              <a:buClr>
                <a:srgbClr val="000000"/>
              </a:buClr>
              <a:buSzPct val="25000"/>
            </a:pPr>
            <a:fld id="{00000000-1234-1234-1234-123412341234}" type="slidenum">
              <a:rPr lang="en-US"/>
              <a:pPr>
                <a:buClr>
                  <a:srgbClr val="000000"/>
                </a:buClr>
                <a:buSzPct val="2500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 wording and make more clear</a:t>
            </a:r>
          </a:p>
        </p:txBody>
      </p:sp>
      <p:sp>
        <p:nvSpPr>
          <p:cNvPr id="4" name="Slide Number Placeholder 3"/>
          <p:cNvSpPr>
            <a:spLocks noGrp="1"/>
          </p:cNvSpPr>
          <p:nvPr>
            <p:ph type="sldNum" sz="quarter" idx="5"/>
          </p:nvPr>
        </p:nvSpPr>
        <p:spPr/>
        <p:txBody>
          <a:bodyPr/>
          <a:lstStyle/>
          <a:p>
            <a:fld id="{05E55441-FB42-4C34-B5D6-1F6C2C1CF87C}" type="slidenum">
              <a:rPr lang="en-US" smtClean="0"/>
              <a:t>38</a:t>
            </a:fld>
            <a:endParaRPr lang="en-US"/>
          </a:p>
        </p:txBody>
      </p:sp>
    </p:spTree>
    <p:extLst>
      <p:ext uri="{BB962C8B-B14F-4D97-AF65-F5344CB8AC3E}">
        <p14:creationId xmlns:p14="http://schemas.microsoft.com/office/powerpoint/2010/main" val="3868588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474747"/>
                </a:solidFill>
                <a:effectLst/>
                <a:latin typeface="Google Sans"/>
              </a:rPr>
              <a:t> they are about 8.5 feet long and 265 to 353 lbs. at birth. Orcas can hold their breath for up to 15 minutes</a:t>
            </a:r>
            <a:endParaRPr lang="en-US"/>
          </a:p>
        </p:txBody>
      </p:sp>
      <p:sp>
        <p:nvSpPr>
          <p:cNvPr id="4" name="Slide Number Placeholder 3"/>
          <p:cNvSpPr>
            <a:spLocks noGrp="1"/>
          </p:cNvSpPr>
          <p:nvPr>
            <p:ph type="sldNum" sz="quarter" idx="5"/>
          </p:nvPr>
        </p:nvSpPr>
        <p:spPr/>
        <p:txBody>
          <a:bodyPr/>
          <a:lstStyle/>
          <a:p>
            <a:fld id="{289AF119-7188-D04B-BCEF-D62D595D4861}" type="slidenum">
              <a:rPr lang="en-US" smtClean="0"/>
              <a:t>39</a:t>
            </a:fld>
            <a:endParaRPr lang="en-US"/>
          </a:p>
        </p:txBody>
      </p:sp>
    </p:spTree>
    <p:extLst>
      <p:ext uri="{BB962C8B-B14F-4D97-AF65-F5344CB8AC3E}">
        <p14:creationId xmlns:p14="http://schemas.microsoft.com/office/powerpoint/2010/main" val="189987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FFC2BC40-3F53-B6F6-46F0-8680BE3E30A4}"/>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B1142820-F623-69D3-0DCD-000F26DED3E6}"/>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7EFD9985-9C4E-98D2-4F99-5C9B7E2E34BF}"/>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D281CBEA-B127-03FD-EAF7-42B3842BD975}"/>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25721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FBC870-A65B-A046-83F5-0C5D655B657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576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6372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0d99388c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a0d99388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24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have gotten an email with links to these csv files, we’re going to be using them today so if you’d like to follow along download them. </a:t>
            </a:r>
          </a:p>
        </p:txBody>
      </p:sp>
      <p:sp>
        <p:nvSpPr>
          <p:cNvPr id="4" name="Slide Number Placeholder 3"/>
          <p:cNvSpPr>
            <a:spLocks noGrp="1"/>
          </p:cNvSpPr>
          <p:nvPr>
            <p:ph type="sldNum" sz="quarter" idx="5"/>
          </p:nvPr>
        </p:nvSpPr>
        <p:spPr/>
        <p:txBody>
          <a:bodyPr/>
          <a:lstStyle/>
          <a:p>
            <a:fld id="{05E55441-FB42-4C34-B5D6-1F6C2C1CF87C}" type="slidenum">
              <a:rPr lang="en-US" smtClean="0"/>
              <a:t>52</a:t>
            </a:fld>
            <a:endParaRPr lang="en-US"/>
          </a:p>
        </p:txBody>
      </p:sp>
    </p:spTree>
    <p:extLst>
      <p:ext uri="{BB962C8B-B14F-4D97-AF65-F5344CB8AC3E}">
        <p14:creationId xmlns:p14="http://schemas.microsoft.com/office/powerpoint/2010/main" val="3277494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66% females, could explain why we are seeing conditions like normal pregnancy in the top 10 conditions. </a:t>
            </a:r>
          </a:p>
          <a:p>
            <a:r>
              <a:rPr lang="en-US" dirty="0"/>
              <a:t>Additionally, we can see corresponding procedures that we could associate with that condition. </a:t>
            </a:r>
          </a:p>
          <a:p>
            <a:r>
              <a:rPr lang="en-US" dirty="0"/>
              <a:t>Synthea does well with modeling patient care.</a:t>
            </a:r>
          </a:p>
        </p:txBody>
      </p:sp>
      <p:sp>
        <p:nvSpPr>
          <p:cNvPr id="4" name="Slide Number Placeholder 3"/>
          <p:cNvSpPr>
            <a:spLocks noGrp="1"/>
          </p:cNvSpPr>
          <p:nvPr>
            <p:ph type="sldNum" sz="quarter" idx="5"/>
          </p:nvPr>
        </p:nvSpPr>
        <p:spPr/>
        <p:txBody>
          <a:bodyPr/>
          <a:lstStyle/>
          <a:p>
            <a:fld id="{05E55441-FB42-4C34-B5D6-1F6C2C1CF87C}" type="slidenum">
              <a:rPr lang="en-US" smtClean="0"/>
              <a:t>54</a:t>
            </a:fld>
            <a:endParaRPr lang="en-US"/>
          </a:p>
        </p:txBody>
      </p:sp>
    </p:spTree>
    <p:extLst>
      <p:ext uri="{BB962C8B-B14F-4D97-AF65-F5344CB8AC3E}">
        <p14:creationId xmlns:p14="http://schemas.microsoft.com/office/powerpoint/2010/main" val="3632422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91722-6B7E-827E-4E2A-62FF740CC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489A7-8478-9391-6811-3F33EC66F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511FB-BE0D-F97D-A29C-67FE18225B7E}"/>
              </a:ext>
            </a:extLst>
          </p:cNvPr>
          <p:cNvSpPr>
            <a:spLocks noGrp="1"/>
          </p:cNvSpPr>
          <p:nvPr>
            <p:ph type="body" idx="1"/>
          </p:nvPr>
        </p:nvSpPr>
        <p:spPr/>
        <p:txBody>
          <a:bodyPr/>
          <a:lstStyle/>
          <a:p>
            <a:r>
              <a:rPr lang="en-US" dirty="0"/>
              <a:t>Population 66% females, could explain why we are seeing conditions like normal pregnancy in the top 10 conditions. </a:t>
            </a:r>
          </a:p>
          <a:p>
            <a:r>
              <a:rPr lang="en-US" dirty="0"/>
              <a:t>Additionally, we can see corresponding procedures that we could associate with that condition. </a:t>
            </a:r>
          </a:p>
          <a:p>
            <a:r>
              <a:rPr lang="en-US" dirty="0"/>
              <a:t>Synthea does well with modeling patient care.</a:t>
            </a:r>
          </a:p>
        </p:txBody>
      </p:sp>
      <p:sp>
        <p:nvSpPr>
          <p:cNvPr id="4" name="Slide Number Placeholder 3">
            <a:extLst>
              <a:ext uri="{FF2B5EF4-FFF2-40B4-BE49-F238E27FC236}">
                <a16:creationId xmlns:a16="http://schemas.microsoft.com/office/drawing/2014/main" id="{A9B94F2A-DBEE-EE40-EF44-57AA1B35A035}"/>
              </a:ext>
            </a:extLst>
          </p:cNvPr>
          <p:cNvSpPr>
            <a:spLocks noGrp="1"/>
          </p:cNvSpPr>
          <p:nvPr>
            <p:ph type="sldNum" sz="quarter" idx="5"/>
          </p:nvPr>
        </p:nvSpPr>
        <p:spPr/>
        <p:txBody>
          <a:bodyPr/>
          <a:lstStyle/>
          <a:p>
            <a:fld id="{05E55441-FB42-4C34-B5D6-1F6C2C1CF87C}" type="slidenum">
              <a:rPr lang="en-US" smtClean="0"/>
              <a:t>55</a:t>
            </a:fld>
            <a:endParaRPr lang="en-US"/>
          </a:p>
        </p:txBody>
      </p:sp>
    </p:spTree>
    <p:extLst>
      <p:ext uri="{BB962C8B-B14F-4D97-AF65-F5344CB8AC3E}">
        <p14:creationId xmlns:p14="http://schemas.microsoft.com/office/powerpoint/2010/main" val="4281430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there are things we don’t quite expect. Our public health friends might be happy with 98% of persons getting an influenza vaccine. But do we really expect 100% of patients to have these lab values measured?</a:t>
            </a:r>
          </a:p>
        </p:txBody>
      </p:sp>
      <p:sp>
        <p:nvSpPr>
          <p:cNvPr id="4" name="Slide Number Placeholder 3"/>
          <p:cNvSpPr>
            <a:spLocks noGrp="1"/>
          </p:cNvSpPr>
          <p:nvPr>
            <p:ph type="sldNum" sz="quarter" idx="5"/>
          </p:nvPr>
        </p:nvSpPr>
        <p:spPr/>
        <p:txBody>
          <a:bodyPr/>
          <a:lstStyle/>
          <a:p>
            <a:fld id="{05E55441-FB42-4C34-B5D6-1F6C2C1CF87C}" type="slidenum">
              <a:rPr lang="en-US" smtClean="0"/>
              <a:t>56</a:t>
            </a:fld>
            <a:endParaRPr lang="en-US"/>
          </a:p>
        </p:txBody>
      </p:sp>
    </p:spTree>
    <p:extLst>
      <p:ext uri="{BB962C8B-B14F-4D97-AF65-F5344CB8AC3E}">
        <p14:creationId xmlns:p14="http://schemas.microsoft.com/office/powerpoint/2010/main" val="1204924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DA89-5CF2-1621-2D60-707AF4695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49096-15A9-7E34-1151-F3DBC9394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F61EF-E56B-5278-3D0F-2DA724FF2CAB}"/>
              </a:ext>
            </a:extLst>
          </p:cNvPr>
          <p:cNvSpPr>
            <a:spLocks noGrp="1"/>
          </p:cNvSpPr>
          <p:nvPr>
            <p:ph type="body" idx="1"/>
          </p:nvPr>
        </p:nvSpPr>
        <p:spPr/>
        <p:txBody>
          <a:bodyPr/>
          <a:lstStyle/>
          <a:p>
            <a:r>
              <a:rPr lang="en-US" dirty="0"/>
              <a:t>Perhaps there are things we don’t quite expect. Our public health friends might be happy with 98% of persons getting an influenza vaccine. But do we really expect 100% of patients to have these lab values measured?</a:t>
            </a:r>
          </a:p>
        </p:txBody>
      </p:sp>
      <p:sp>
        <p:nvSpPr>
          <p:cNvPr id="4" name="Slide Number Placeholder 3">
            <a:extLst>
              <a:ext uri="{FF2B5EF4-FFF2-40B4-BE49-F238E27FC236}">
                <a16:creationId xmlns:a16="http://schemas.microsoft.com/office/drawing/2014/main" id="{125C62AD-3DD4-C948-ED8C-175AFFF81D41}"/>
              </a:ext>
            </a:extLst>
          </p:cNvPr>
          <p:cNvSpPr>
            <a:spLocks noGrp="1"/>
          </p:cNvSpPr>
          <p:nvPr>
            <p:ph type="sldNum" sz="quarter" idx="5"/>
          </p:nvPr>
        </p:nvSpPr>
        <p:spPr/>
        <p:txBody>
          <a:bodyPr/>
          <a:lstStyle/>
          <a:p>
            <a:fld id="{05E55441-FB42-4C34-B5D6-1F6C2C1CF87C}" type="slidenum">
              <a:rPr lang="en-US" smtClean="0"/>
              <a:t>57</a:t>
            </a:fld>
            <a:endParaRPr lang="en-US"/>
          </a:p>
        </p:txBody>
      </p:sp>
    </p:spTree>
    <p:extLst>
      <p:ext uri="{BB962C8B-B14F-4D97-AF65-F5344CB8AC3E}">
        <p14:creationId xmlns:p14="http://schemas.microsoft.com/office/powerpoint/2010/main" val="1807874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25F9D199-81C1-9821-4C5B-45D44FBB7A87}"/>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A2680A81-BD72-6928-D5C0-33754152941A}"/>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90D14AED-E673-56A7-57DA-3F755A5E8E70}"/>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r>
              <a:rPr lang="en-US" dirty="0"/>
              <a:t>Now we are all experts on the CDM, vocabulary and now data. We can start to talk about the ETL process.</a:t>
            </a:r>
            <a:endParaRPr dirty="0"/>
          </a:p>
        </p:txBody>
      </p:sp>
      <p:sp>
        <p:nvSpPr>
          <p:cNvPr id="1006" name="Google Shape;1006;ga0d99388c2_0_1135:notes">
            <a:extLst>
              <a:ext uri="{FF2B5EF4-FFF2-40B4-BE49-F238E27FC236}">
                <a16:creationId xmlns:a16="http://schemas.microsoft.com/office/drawing/2014/main" id="{D900E9E8-5E2D-2CC9-50EC-398707D1D23D}"/>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24852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59</a:t>
            </a:fld>
            <a:endParaRPr lang="en-US"/>
          </a:p>
        </p:txBody>
      </p:sp>
    </p:spTree>
    <p:extLst>
      <p:ext uri="{BB962C8B-B14F-4D97-AF65-F5344CB8AC3E}">
        <p14:creationId xmlns:p14="http://schemas.microsoft.com/office/powerpoint/2010/main" val="3068510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61</a:t>
            </a:fld>
            <a:endParaRPr lang="en-US"/>
          </a:p>
        </p:txBody>
      </p:sp>
    </p:spTree>
    <p:extLst>
      <p:ext uri="{BB962C8B-B14F-4D97-AF65-F5344CB8AC3E}">
        <p14:creationId xmlns:p14="http://schemas.microsoft.com/office/powerpoint/2010/main" val="221238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0d99388c2_0_390: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ga0d99388c2_0_390: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389" name="Google Shape;389;ga0d99388c2_0_390: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ohdsi.github.io</a:t>
            </a:r>
            <a:r>
              <a:rPr lang="en-US" dirty="0"/>
              <a:t>/</a:t>
            </a:r>
            <a:r>
              <a:rPr lang="en-US" dirty="0" err="1"/>
              <a:t>WhiteRabbit</a:t>
            </a:r>
            <a:r>
              <a:rPr lang="en-US" dirty="0"/>
              <a:t>/</a:t>
            </a:r>
            <a:r>
              <a:rPr lang="en-US" dirty="0" err="1"/>
              <a:t>WhiteRabbit.html#Specifying_the_Location_of_Source_Data</a:t>
            </a:r>
            <a:endParaRPr lang="en-US" dirty="0"/>
          </a:p>
        </p:txBody>
      </p:sp>
      <p:sp>
        <p:nvSpPr>
          <p:cNvPr id="4" name="Slide Number Placeholder 3"/>
          <p:cNvSpPr>
            <a:spLocks noGrp="1"/>
          </p:cNvSpPr>
          <p:nvPr>
            <p:ph type="sldNum" sz="quarter" idx="5"/>
          </p:nvPr>
        </p:nvSpPr>
        <p:spPr/>
        <p:txBody>
          <a:bodyPr/>
          <a:lstStyle/>
          <a:p>
            <a:fld id="{05E55441-FB42-4C34-B5D6-1F6C2C1CF87C}" type="slidenum">
              <a:rPr lang="en-US" smtClean="0"/>
              <a:t>64</a:t>
            </a:fld>
            <a:endParaRPr lang="en-US"/>
          </a:p>
        </p:txBody>
      </p:sp>
    </p:spTree>
    <p:extLst>
      <p:ext uri="{BB962C8B-B14F-4D97-AF65-F5344CB8AC3E}">
        <p14:creationId xmlns:p14="http://schemas.microsoft.com/office/powerpoint/2010/main" val="3765450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Ethnicity = (</a:t>
            </a:r>
            <a:r>
              <a:rPr lang="en-US" sz="1200" b="0" i="0" kern="1200">
                <a:solidFill>
                  <a:schemeClr val="tx1"/>
                </a:solidFill>
                <a:effectLst/>
                <a:latin typeface="+mn-lt"/>
                <a:ea typeface="+mn-ea"/>
                <a:cs typeface="+mn-cs"/>
              </a:rPr>
              <a:t>Hispanics and Non-Hispanics</a:t>
            </a:r>
            <a:r>
              <a:rPr lang="en-US"/>
              <a:t>)</a:t>
            </a:r>
          </a:p>
          <a:p>
            <a:r>
              <a:rPr lang="en-US"/>
              <a:t>Race = (white, black, Asian, native, other, unknown)</a:t>
            </a:r>
          </a:p>
        </p:txBody>
      </p:sp>
      <p:sp>
        <p:nvSpPr>
          <p:cNvPr id="4" name="Slide Number Placeholder 3"/>
          <p:cNvSpPr>
            <a:spLocks noGrp="1"/>
          </p:cNvSpPr>
          <p:nvPr>
            <p:ph type="sldNum" sz="quarter" idx="5"/>
          </p:nvPr>
        </p:nvSpPr>
        <p:spPr/>
        <p:txBody>
          <a:bodyPr/>
          <a:lstStyle/>
          <a:p>
            <a:fld id="{05E55441-FB42-4C34-B5D6-1F6C2C1CF87C}" type="slidenum">
              <a:rPr lang="en-US" smtClean="0"/>
              <a:t>71</a:t>
            </a:fld>
            <a:endParaRPr lang="en-US"/>
          </a:p>
        </p:txBody>
      </p:sp>
    </p:spTree>
    <p:extLst>
      <p:ext uri="{BB962C8B-B14F-4D97-AF65-F5344CB8AC3E}">
        <p14:creationId xmlns:p14="http://schemas.microsoft.com/office/powerpoint/2010/main" val="2971864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921A-D657-0DE3-4906-B4C28DEF4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05C45-9338-9E04-B1FE-5D5C58E14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37A1B-5E85-98EB-582C-9488BCBBD0E1}"/>
              </a:ext>
            </a:extLst>
          </p:cNvPr>
          <p:cNvSpPr>
            <a:spLocks noGrp="1"/>
          </p:cNvSpPr>
          <p:nvPr>
            <p:ph type="body" idx="1"/>
          </p:nvPr>
        </p:nvSpPr>
        <p:spPr/>
        <p:txBody>
          <a:bodyPr/>
          <a:lstStyle/>
          <a:p>
            <a:r>
              <a:rPr lang="en-US"/>
              <a:t>Synthea is really clean, here is an example of how the data actually looks in the real world</a:t>
            </a:r>
          </a:p>
        </p:txBody>
      </p:sp>
      <p:sp>
        <p:nvSpPr>
          <p:cNvPr id="4" name="Slide Number Placeholder 3">
            <a:extLst>
              <a:ext uri="{FF2B5EF4-FFF2-40B4-BE49-F238E27FC236}">
                <a16:creationId xmlns:a16="http://schemas.microsoft.com/office/drawing/2014/main" id="{2FE0646F-769F-7AEC-F712-1AB278D378C6}"/>
              </a:ext>
            </a:extLst>
          </p:cNvPr>
          <p:cNvSpPr>
            <a:spLocks noGrp="1"/>
          </p:cNvSpPr>
          <p:nvPr>
            <p:ph type="sldNum" sz="quarter" idx="5"/>
          </p:nvPr>
        </p:nvSpPr>
        <p:spPr/>
        <p:txBody>
          <a:bodyPr/>
          <a:lstStyle/>
          <a:p>
            <a:fld id="{05E55441-FB42-4C34-B5D6-1F6C2C1CF87C}" type="slidenum">
              <a:rPr lang="en-US" smtClean="0"/>
              <a:t>73</a:t>
            </a:fld>
            <a:endParaRPr lang="en-US"/>
          </a:p>
        </p:txBody>
      </p:sp>
    </p:spTree>
    <p:extLst>
      <p:ext uri="{BB962C8B-B14F-4D97-AF65-F5344CB8AC3E}">
        <p14:creationId xmlns:p14="http://schemas.microsoft.com/office/powerpoint/2010/main" val="217478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CB Start</a:t>
            </a:r>
          </a:p>
        </p:txBody>
      </p:sp>
      <p:sp>
        <p:nvSpPr>
          <p:cNvPr id="4" name="Slide Number Placeholder 3"/>
          <p:cNvSpPr>
            <a:spLocks noGrp="1"/>
          </p:cNvSpPr>
          <p:nvPr>
            <p:ph type="sldNum" sz="quarter" idx="5"/>
          </p:nvPr>
        </p:nvSpPr>
        <p:spPr/>
        <p:txBody>
          <a:bodyPr/>
          <a:lstStyle/>
          <a:p>
            <a:fld id="{05E55441-FB42-4C34-B5D6-1F6C2C1CF87C}" type="slidenum">
              <a:rPr lang="en-US" smtClean="0"/>
              <a:t>75</a:t>
            </a:fld>
            <a:endParaRPr lang="en-US"/>
          </a:p>
        </p:txBody>
      </p:sp>
    </p:spTree>
    <p:extLst>
      <p:ext uri="{BB962C8B-B14F-4D97-AF65-F5344CB8AC3E}">
        <p14:creationId xmlns:p14="http://schemas.microsoft.com/office/powerpoint/2010/main" val="2506313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condition occurrence table – we can come back to this and augment with source code mapping</a:t>
            </a:r>
          </a:p>
          <a:p>
            <a:r>
              <a:rPr lang="en-US"/>
              <a:t>Should think about how to find TYPE concepts</a:t>
            </a:r>
          </a:p>
        </p:txBody>
      </p:sp>
      <p:sp>
        <p:nvSpPr>
          <p:cNvPr id="4" name="Slide Number Placeholder 3"/>
          <p:cNvSpPr>
            <a:spLocks noGrp="1"/>
          </p:cNvSpPr>
          <p:nvPr>
            <p:ph type="sldNum" sz="quarter" idx="5"/>
          </p:nvPr>
        </p:nvSpPr>
        <p:spPr/>
        <p:txBody>
          <a:bodyPr/>
          <a:lstStyle/>
          <a:p>
            <a:fld id="{05E55441-FB42-4C34-B5D6-1F6C2C1CF87C}" type="slidenum">
              <a:rPr lang="en-US" smtClean="0"/>
              <a:t>78</a:t>
            </a:fld>
            <a:endParaRPr lang="en-US"/>
          </a:p>
        </p:txBody>
      </p:sp>
    </p:spTree>
    <p:extLst>
      <p:ext uri="{BB962C8B-B14F-4D97-AF65-F5344CB8AC3E}">
        <p14:creationId xmlns:p14="http://schemas.microsoft.com/office/powerpoint/2010/main" val="3651753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up drug exposure</a:t>
            </a:r>
          </a:p>
        </p:txBody>
      </p:sp>
      <p:sp>
        <p:nvSpPr>
          <p:cNvPr id="4" name="Slide Number Placeholder 3"/>
          <p:cNvSpPr>
            <a:spLocks noGrp="1"/>
          </p:cNvSpPr>
          <p:nvPr>
            <p:ph type="sldNum" sz="quarter" idx="5"/>
          </p:nvPr>
        </p:nvSpPr>
        <p:spPr/>
        <p:txBody>
          <a:bodyPr/>
          <a:lstStyle/>
          <a:p>
            <a:fld id="{05E55441-FB42-4C34-B5D6-1F6C2C1CF87C}" type="slidenum">
              <a:rPr lang="en-US" smtClean="0"/>
              <a:t>80</a:t>
            </a:fld>
            <a:endParaRPr lang="en-US"/>
          </a:p>
        </p:txBody>
      </p:sp>
    </p:spTree>
    <p:extLst>
      <p:ext uri="{BB962C8B-B14F-4D97-AF65-F5344CB8AC3E}">
        <p14:creationId xmlns:p14="http://schemas.microsoft.com/office/powerpoint/2010/main" val="4223473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88</a:t>
            </a:fld>
            <a:endParaRPr lang="en-US"/>
          </a:p>
        </p:txBody>
      </p:sp>
    </p:spTree>
    <p:extLst>
      <p:ext uri="{BB962C8B-B14F-4D97-AF65-F5344CB8AC3E}">
        <p14:creationId xmlns:p14="http://schemas.microsoft.com/office/powerpoint/2010/main" val="3735002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EF99-9702-125D-AFD4-B6B635D15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E24A0-5E15-8621-CCCF-ED53F192C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353B6-D098-0CCD-0381-357C89A552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526700-5657-5D4B-522E-F4987B84C75E}"/>
              </a:ext>
            </a:extLst>
          </p:cNvPr>
          <p:cNvSpPr>
            <a:spLocks noGrp="1"/>
          </p:cNvSpPr>
          <p:nvPr>
            <p:ph type="sldNum" sz="quarter" idx="5"/>
          </p:nvPr>
        </p:nvSpPr>
        <p:spPr/>
        <p:txBody>
          <a:bodyPr/>
          <a:lstStyle/>
          <a:p>
            <a:fld id="{05E55441-FB42-4C34-B5D6-1F6C2C1CF87C}" type="slidenum">
              <a:rPr lang="en-US" smtClean="0"/>
              <a:t>91</a:t>
            </a:fld>
            <a:endParaRPr lang="en-US"/>
          </a:p>
        </p:txBody>
      </p:sp>
    </p:spTree>
    <p:extLst>
      <p:ext uri="{BB962C8B-B14F-4D97-AF65-F5344CB8AC3E}">
        <p14:creationId xmlns:p14="http://schemas.microsoft.com/office/powerpoint/2010/main" val="3820442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Synthea is really clean, here is an example of how the data actually looks in the real world. Frankenstein</a:t>
            </a:r>
          </a:p>
        </p:txBody>
      </p:sp>
      <p:sp>
        <p:nvSpPr>
          <p:cNvPr id="4" name="Slide Number Placeholder 3"/>
          <p:cNvSpPr>
            <a:spLocks noGrp="1"/>
          </p:cNvSpPr>
          <p:nvPr>
            <p:ph type="sldNum" sz="quarter" idx="5"/>
          </p:nvPr>
        </p:nvSpPr>
        <p:spPr/>
        <p:txBody>
          <a:bodyPr/>
          <a:lstStyle/>
          <a:p>
            <a:fld id="{05E55441-FB42-4C34-B5D6-1F6C2C1CF87C}" type="slidenum">
              <a:rPr lang="en-US" smtClean="0"/>
              <a:t>93</a:t>
            </a:fld>
            <a:endParaRPr lang="en-US"/>
          </a:p>
        </p:txBody>
      </p:sp>
    </p:spTree>
    <p:extLst>
      <p:ext uri="{BB962C8B-B14F-4D97-AF65-F5344CB8AC3E}">
        <p14:creationId xmlns:p14="http://schemas.microsoft.com/office/powerpoint/2010/main" val="1375743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A541B264-F80E-A9E7-3DC1-657732D9145B}"/>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7358DFE7-7B29-905E-DCBA-276AF675E840}"/>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1DF2366B-A1A3-E377-5BE8-0A41CF585AC3}"/>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1059A330-082C-3DB6-B943-6451B6D90DB2}"/>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5323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0d99388c2_0_395:notes"/>
          <p:cNvSpPr txBox="1">
            <a:spLocks noGrp="1"/>
          </p:cNvSpPr>
          <p:nvPr>
            <p:ph type="body" idx="1"/>
          </p:nvPr>
        </p:nvSpPr>
        <p:spPr>
          <a:xfrm>
            <a:off x="684559" y="4337474"/>
            <a:ext cx="5476500" cy="4109400"/>
          </a:xfrm>
          <a:prstGeom prst="rect">
            <a:avLst/>
          </a:prstGeom>
          <a:noFill/>
          <a:ln>
            <a:noFill/>
          </a:ln>
        </p:spPr>
        <p:txBody>
          <a:bodyPr spcFirstLastPara="1" wrap="square" lIns="89450" tIns="89450" rIns="89450" bIns="89450" anchor="t" anchorCtr="0">
            <a:noAutofit/>
          </a:bodyPr>
          <a:lstStyle/>
          <a:p>
            <a:pPr marL="444500" lvl="0" indent="-292100" algn="l" rtl="0">
              <a:lnSpc>
                <a:spcPct val="100000"/>
              </a:lnSpc>
              <a:spcBef>
                <a:spcPts val="0"/>
              </a:spcBef>
              <a:spcAft>
                <a:spcPts val="0"/>
              </a:spcAft>
              <a:buSzPts val="1200"/>
              <a:buNone/>
            </a:pPr>
            <a:endParaRPr/>
          </a:p>
        </p:txBody>
      </p:sp>
      <p:sp>
        <p:nvSpPr>
          <p:cNvPr id="394" name="Google Shape;394;ga0d99388c2_0_395:notes"/>
          <p:cNvSpPr>
            <a:spLocks noGrp="1" noRot="1" noChangeAspect="1"/>
          </p:cNvSpPr>
          <p:nvPr>
            <p:ph type="sldImg" idx="2"/>
          </p:nvPr>
        </p:nvSpPr>
        <p:spPr>
          <a:xfrm>
            <a:off x="379413" y="684213"/>
            <a:ext cx="6086475" cy="3424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D37FA-4227-7ABE-41E3-1C2DBC352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E2C2E-8164-59A0-DC76-7D00733A8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9942A-6555-9296-A0B2-3A7BC29589C8}"/>
              </a:ext>
            </a:extLst>
          </p:cNvPr>
          <p:cNvSpPr>
            <a:spLocks noGrp="1"/>
          </p:cNvSpPr>
          <p:nvPr>
            <p:ph type="body" idx="1"/>
          </p:nvPr>
        </p:nvSpPr>
        <p:spPr/>
        <p:txBody>
          <a:bodyPr/>
          <a:lstStyle/>
          <a:p>
            <a:r>
              <a:rPr lang="en-US"/>
              <a:t>Turning the specs into code</a:t>
            </a:r>
          </a:p>
        </p:txBody>
      </p:sp>
      <p:sp>
        <p:nvSpPr>
          <p:cNvPr id="4" name="Slide Number Placeholder 3">
            <a:extLst>
              <a:ext uri="{FF2B5EF4-FFF2-40B4-BE49-F238E27FC236}">
                <a16:creationId xmlns:a16="http://schemas.microsoft.com/office/drawing/2014/main" id="{2CE3845C-6BFF-C9F5-FFE5-EA264E85EFE7}"/>
              </a:ext>
            </a:extLst>
          </p:cNvPr>
          <p:cNvSpPr>
            <a:spLocks noGrp="1"/>
          </p:cNvSpPr>
          <p:nvPr>
            <p:ph type="sldNum" sz="quarter" idx="5"/>
          </p:nvPr>
        </p:nvSpPr>
        <p:spPr/>
        <p:txBody>
          <a:bodyPr/>
          <a:lstStyle/>
          <a:p>
            <a:fld id="{05E55441-FB42-4C34-B5D6-1F6C2C1CF87C}" type="slidenum">
              <a:rPr lang="en-US" smtClean="0"/>
              <a:t>95</a:t>
            </a:fld>
            <a:endParaRPr lang="en-US"/>
          </a:p>
        </p:txBody>
      </p:sp>
    </p:spTree>
    <p:extLst>
      <p:ext uri="{BB962C8B-B14F-4D97-AF65-F5344CB8AC3E}">
        <p14:creationId xmlns:p14="http://schemas.microsoft.com/office/powerpoint/2010/main" val="421451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coding, we need to find answers for these questions!</a:t>
            </a:r>
          </a:p>
          <a:p>
            <a:endParaRPr lang="en-US"/>
          </a:p>
          <a:p>
            <a:r>
              <a:rPr lang="en-US"/>
              <a:t>Data location: on-premise, on cloud; data warehouse, data lake; DBMS</a:t>
            </a:r>
          </a:p>
          <a:p>
            <a:endParaRPr lang="en-US"/>
          </a:p>
          <a:p>
            <a:r>
              <a:rPr lang="en-US"/>
              <a:t>Data size: big data not fit in the RAM, distributed</a:t>
            </a:r>
          </a:p>
          <a:p>
            <a:endParaRPr lang="en-US"/>
          </a:p>
          <a:p>
            <a:r>
              <a:rPr lang="en-US"/>
              <a:t>Permission: secure environment</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96</a:t>
            </a:fld>
            <a:endParaRPr lang="en-US"/>
          </a:p>
        </p:txBody>
      </p:sp>
    </p:spTree>
    <p:extLst>
      <p:ext uri="{BB962C8B-B14F-4D97-AF65-F5344CB8AC3E}">
        <p14:creationId xmlns:p14="http://schemas.microsoft.com/office/powerpoint/2010/main" val="1047714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next question might be: Okay, I know the order I should get started in, what should I use?</a:t>
            </a:r>
          </a:p>
          <a:p>
            <a:endParaRPr lang="en-US"/>
          </a:p>
          <a:p>
            <a:r>
              <a:rPr lang="en-US"/>
              <a:t>Misconception: OHDSI’s primary language is R, we don’t need to use R in the ETL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example today we are going to demo a simple builder using SQL and R called ETL Synthea. You can use the general principle of </a:t>
            </a:r>
            <a:r>
              <a:rPr lang="en-US" err="1"/>
              <a:t>etl</a:t>
            </a:r>
            <a:r>
              <a:rPr lang="en-US"/>
              <a:t> </a:t>
            </a:r>
            <a:r>
              <a:rPr lang="en-US" err="1"/>
              <a:t>synthea</a:t>
            </a:r>
            <a:r>
              <a:rPr lang="en-US"/>
              <a:t> as a process on how to get started with your own ETL.</a:t>
            </a:r>
          </a:p>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97</a:t>
            </a:fld>
            <a:endParaRPr lang="en-US"/>
          </a:p>
        </p:txBody>
      </p:sp>
    </p:spTree>
    <p:extLst>
      <p:ext uri="{BB962C8B-B14F-4D97-AF65-F5344CB8AC3E}">
        <p14:creationId xmlns:p14="http://schemas.microsoft.com/office/powerpoint/2010/main" val="295161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the creators &amp; contributors. </a:t>
            </a:r>
          </a:p>
        </p:txBody>
      </p:sp>
      <p:sp>
        <p:nvSpPr>
          <p:cNvPr id="4" name="Slide Number Placeholder 3"/>
          <p:cNvSpPr>
            <a:spLocks noGrp="1"/>
          </p:cNvSpPr>
          <p:nvPr>
            <p:ph type="sldNum" sz="quarter" idx="5"/>
          </p:nvPr>
        </p:nvSpPr>
        <p:spPr/>
        <p:txBody>
          <a:bodyPr/>
          <a:lstStyle/>
          <a:p>
            <a:fld id="{05E55441-FB42-4C34-B5D6-1F6C2C1CF87C}" type="slidenum">
              <a:rPr lang="en-US" smtClean="0"/>
              <a:t>98</a:t>
            </a:fld>
            <a:endParaRPr lang="en-US"/>
          </a:p>
        </p:txBody>
      </p:sp>
    </p:spTree>
    <p:extLst>
      <p:ext uri="{BB962C8B-B14F-4D97-AF65-F5344CB8AC3E}">
        <p14:creationId xmlns:p14="http://schemas.microsoft.com/office/powerpoint/2010/main" val="3313576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put the data and instructions on this GitHub repo.</a:t>
            </a:r>
          </a:p>
          <a:p>
            <a:endParaRPr lang="en-US"/>
          </a:p>
          <a:p>
            <a:r>
              <a:rPr lang="en-US"/>
              <a:t>Today, we will use </a:t>
            </a:r>
            <a:r>
              <a:rPr lang="en-US" err="1"/>
              <a:t>DuckDB</a:t>
            </a:r>
            <a:r>
              <a:rPr lang="en-US"/>
              <a:t> to demo.</a:t>
            </a:r>
          </a:p>
        </p:txBody>
      </p:sp>
      <p:sp>
        <p:nvSpPr>
          <p:cNvPr id="4" name="Slide Number Placeholder 3"/>
          <p:cNvSpPr>
            <a:spLocks noGrp="1"/>
          </p:cNvSpPr>
          <p:nvPr>
            <p:ph type="sldNum" sz="quarter" idx="5"/>
          </p:nvPr>
        </p:nvSpPr>
        <p:spPr/>
        <p:txBody>
          <a:bodyPr/>
          <a:lstStyle/>
          <a:p>
            <a:fld id="{05E55441-FB42-4C34-B5D6-1F6C2C1CF87C}" type="slidenum">
              <a:rPr lang="en-US" smtClean="0"/>
              <a:t>99</a:t>
            </a:fld>
            <a:endParaRPr lang="en-US"/>
          </a:p>
        </p:txBody>
      </p:sp>
    </p:spTree>
    <p:extLst>
      <p:ext uri="{BB962C8B-B14F-4D97-AF65-F5344CB8AC3E}">
        <p14:creationId xmlns:p14="http://schemas.microsoft.com/office/powerpoint/2010/main" val="3704541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100</a:t>
            </a:fld>
            <a:endParaRPr lang="en-US"/>
          </a:p>
        </p:txBody>
      </p:sp>
    </p:spTree>
    <p:extLst>
      <p:ext uri="{BB962C8B-B14F-4D97-AF65-F5344CB8AC3E}">
        <p14:creationId xmlns:p14="http://schemas.microsoft.com/office/powerpoint/2010/main" val="1480560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FF4DB-CBEE-7E29-A986-692F7EAAA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6E3DF-6ACC-053B-22DF-1B53FC916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4F353-B28A-5AA5-B66A-8580C511CEEF}"/>
              </a:ext>
            </a:extLst>
          </p:cNvPr>
          <p:cNvSpPr>
            <a:spLocks noGrp="1"/>
          </p:cNvSpPr>
          <p:nvPr>
            <p:ph type="body" idx="1"/>
          </p:nvPr>
        </p:nvSpPr>
        <p:spPr/>
        <p:txBody>
          <a:bodyPr/>
          <a:lstStyle/>
          <a:p>
            <a:r>
              <a:rPr lang="en-US"/>
              <a:t>First question you might have is: I have my logic written how do I get started?</a:t>
            </a:r>
          </a:p>
          <a:p>
            <a:endParaRPr lang="en-US"/>
          </a:p>
          <a:p>
            <a:endParaRPr lang="en-US"/>
          </a:p>
          <a:p>
            <a:r>
              <a:rPr lang="en-US"/>
              <a:t>Not only does it make sense because </a:t>
            </a:r>
            <a:r>
              <a:rPr lang="en-US" err="1"/>
              <a:t>person_id</a:t>
            </a:r>
            <a:r>
              <a:rPr lang="en-US"/>
              <a:t> and </a:t>
            </a:r>
            <a:r>
              <a:rPr lang="en-US" err="1"/>
              <a:t>visit_occurrence_ids</a:t>
            </a:r>
            <a:r>
              <a:rPr lang="en-US"/>
              <a:t> are foreign keys in each of the tables, you also are able to answer a lot of questions very quickly this way.</a:t>
            </a:r>
          </a:p>
          <a:p>
            <a:r>
              <a:rPr lang="en-US"/>
              <a:t>- Who is in my data set? What are their demographics? How long are they observed continuously in the data? What types of visit settings are they seen in most frequently?</a:t>
            </a:r>
          </a:p>
        </p:txBody>
      </p:sp>
      <p:sp>
        <p:nvSpPr>
          <p:cNvPr id="4" name="Slide Number Placeholder 3">
            <a:extLst>
              <a:ext uri="{FF2B5EF4-FFF2-40B4-BE49-F238E27FC236}">
                <a16:creationId xmlns:a16="http://schemas.microsoft.com/office/drawing/2014/main" id="{B43A32FB-8F10-D499-5846-83F2E7AC8D8A}"/>
              </a:ext>
            </a:extLst>
          </p:cNvPr>
          <p:cNvSpPr>
            <a:spLocks noGrp="1"/>
          </p:cNvSpPr>
          <p:nvPr>
            <p:ph type="sldNum" sz="quarter" idx="5"/>
          </p:nvPr>
        </p:nvSpPr>
        <p:spPr/>
        <p:txBody>
          <a:bodyPr/>
          <a:lstStyle/>
          <a:p>
            <a:fld id="{05E55441-FB42-4C34-B5D6-1F6C2C1CF87C}" type="slidenum">
              <a:rPr lang="en-US" smtClean="0"/>
              <a:t>101</a:t>
            </a:fld>
            <a:endParaRPr lang="en-US"/>
          </a:p>
        </p:txBody>
      </p:sp>
    </p:spTree>
    <p:extLst>
      <p:ext uri="{BB962C8B-B14F-4D97-AF65-F5344CB8AC3E}">
        <p14:creationId xmlns:p14="http://schemas.microsoft.com/office/powerpoint/2010/main" val="247935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a good idea to create the dimensional tables (PROVIDER, LOCATION, CARE_SITE) at the same time as PERSON</a:t>
            </a:r>
          </a:p>
          <a:p>
            <a:endParaRPr lang="en-US"/>
          </a:p>
          <a:p>
            <a:r>
              <a:rPr lang="en-US"/>
              <a:t>Also, get the vocab &amp; concept tables in place. If you have local concepts from Usagi, load them into the database as well.</a:t>
            </a:r>
          </a:p>
        </p:txBody>
      </p:sp>
      <p:sp>
        <p:nvSpPr>
          <p:cNvPr id="4" name="Slide Number Placeholder 3"/>
          <p:cNvSpPr>
            <a:spLocks noGrp="1"/>
          </p:cNvSpPr>
          <p:nvPr>
            <p:ph type="sldNum" sz="quarter" idx="5"/>
          </p:nvPr>
        </p:nvSpPr>
        <p:spPr/>
        <p:txBody>
          <a:bodyPr/>
          <a:lstStyle/>
          <a:p>
            <a:fld id="{05E55441-FB42-4C34-B5D6-1F6C2C1CF87C}" type="slidenum">
              <a:rPr lang="en-US" smtClean="0"/>
              <a:t>102</a:t>
            </a:fld>
            <a:endParaRPr lang="en-US"/>
          </a:p>
        </p:txBody>
      </p:sp>
    </p:spTree>
    <p:extLst>
      <p:ext uri="{BB962C8B-B14F-4D97-AF65-F5344CB8AC3E}">
        <p14:creationId xmlns:p14="http://schemas.microsoft.com/office/powerpoint/2010/main" val="2468672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dependencies: </a:t>
            </a:r>
            <a:r>
              <a:rPr lang="en-US" dirty="0" err="1"/>
              <a:t>synthea.patients</a:t>
            </a:r>
            <a:r>
              <a:rPr lang="en-US" dirty="0"/>
              <a:t>, </a:t>
            </a:r>
            <a:r>
              <a:rPr lang="en-US" dirty="0" err="1"/>
              <a:t>cdm.location</a:t>
            </a:r>
            <a:r>
              <a:rPr lang="en-US" dirty="0"/>
              <a:t>, </a:t>
            </a:r>
            <a:r>
              <a:rPr lang="en-US" dirty="0" err="1"/>
              <a:t>cdm.states_map</a:t>
            </a:r>
            <a:endParaRPr lang="en-US" dirty="0"/>
          </a:p>
        </p:txBody>
      </p:sp>
      <p:sp>
        <p:nvSpPr>
          <p:cNvPr id="4" name="Slide Number Placeholder 3"/>
          <p:cNvSpPr>
            <a:spLocks noGrp="1"/>
          </p:cNvSpPr>
          <p:nvPr>
            <p:ph type="sldNum" sz="quarter" idx="5"/>
          </p:nvPr>
        </p:nvSpPr>
        <p:spPr/>
        <p:txBody>
          <a:bodyPr/>
          <a:lstStyle/>
          <a:p>
            <a:fld id="{05E55441-FB42-4C34-B5D6-1F6C2C1CF87C}" type="slidenum">
              <a:rPr lang="en-US" smtClean="0"/>
              <a:t>106</a:t>
            </a:fld>
            <a:endParaRPr lang="en-US"/>
          </a:p>
        </p:txBody>
      </p:sp>
    </p:spTree>
    <p:extLst>
      <p:ext uri="{BB962C8B-B14F-4D97-AF65-F5344CB8AC3E}">
        <p14:creationId xmlns:p14="http://schemas.microsoft.com/office/powerpoint/2010/main" val="1702455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either manually order your SQL execution or use Data Transformation tools that automatically build the lineage based on the references in SQL scripts</a:t>
            </a:r>
          </a:p>
        </p:txBody>
      </p:sp>
      <p:sp>
        <p:nvSpPr>
          <p:cNvPr id="4" name="Slide Number Placeholder 3"/>
          <p:cNvSpPr>
            <a:spLocks noGrp="1"/>
          </p:cNvSpPr>
          <p:nvPr>
            <p:ph type="sldNum" sz="quarter" idx="5"/>
          </p:nvPr>
        </p:nvSpPr>
        <p:spPr/>
        <p:txBody>
          <a:bodyPr/>
          <a:lstStyle/>
          <a:p>
            <a:fld id="{05E55441-FB42-4C34-B5D6-1F6C2C1CF87C}" type="slidenum">
              <a:rPr lang="en-US" smtClean="0"/>
              <a:t>107</a:t>
            </a:fld>
            <a:endParaRPr lang="en-US"/>
          </a:p>
        </p:txBody>
      </p:sp>
    </p:spTree>
    <p:extLst>
      <p:ext uri="{BB962C8B-B14F-4D97-AF65-F5344CB8AC3E}">
        <p14:creationId xmlns:p14="http://schemas.microsoft.com/office/powerpoint/2010/main" val="2737848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M"/>
          </a:p>
        </p:txBody>
      </p:sp>
      <p:sp>
        <p:nvSpPr>
          <p:cNvPr id="4" name="Slide Number Placeholder 3"/>
          <p:cNvSpPr>
            <a:spLocks noGrp="1"/>
          </p:cNvSpPr>
          <p:nvPr>
            <p:ph type="sldNum" sz="quarter" idx="5"/>
          </p:nvPr>
        </p:nvSpPr>
        <p:spPr/>
        <p:txBody>
          <a:bodyPr/>
          <a:lstStyle/>
          <a:p>
            <a:fld id="{4AC01A0B-B297-4464-8F07-A3F778C26C4C}" type="slidenum">
              <a:rPr lang="en-US" smtClean="0"/>
              <a:t>12</a:t>
            </a:fld>
            <a:endParaRPr lang="en-US"/>
          </a:p>
        </p:txBody>
      </p:sp>
    </p:spTree>
    <p:extLst>
      <p:ext uri="{BB962C8B-B14F-4D97-AF65-F5344CB8AC3E}">
        <p14:creationId xmlns:p14="http://schemas.microsoft.com/office/powerpoint/2010/main" val="2270042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108</a:t>
            </a:fld>
            <a:endParaRPr lang="en-US"/>
          </a:p>
        </p:txBody>
      </p:sp>
    </p:spTree>
    <p:extLst>
      <p:ext uri="{BB962C8B-B14F-4D97-AF65-F5344CB8AC3E}">
        <p14:creationId xmlns:p14="http://schemas.microsoft.com/office/powerpoint/2010/main" val="3979817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55441-FB42-4C34-B5D6-1F6C2C1CF87C}" type="slidenum">
              <a:rPr lang="en-US" smtClean="0"/>
              <a:t>114</a:t>
            </a:fld>
            <a:endParaRPr lang="en-US"/>
          </a:p>
        </p:txBody>
      </p:sp>
    </p:spTree>
    <p:extLst>
      <p:ext uri="{BB962C8B-B14F-4D97-AF65-F5344CB8AC3E}">
        <p14:creationId xmlns:p14="http://schemas.microsoft.com/office/powerpoint/2010/main" val="990844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25F9D199-81C1-9821-4C5B-45D44FBB7A87}"/>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A2680A81-BD72-6928-D5C0-33754152941A}"/>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90D14AED-E673-56A7-57DA-3F755A5E8E70}"/>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D900E9E8-5E2D-2CC9-50EC-398707D1D23D}"/>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71289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116</a:t>
            </a:fld>
            <a:endParaRPr lang="en-US"/>
          </a:p>
        </p:txBody>
      </p:sp>
    </p:spTree>
    <p:extLst>
      <p:ext uri="{BB962C8B-B14F-4D97-AF65-F5344CB8AC3E}">
        <p14:creationId xmlns:p14="http://schemas.microsoft.com/office/powerpoint/2010/main" val="1047572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specific filtering rules (e.g. dates in the future, logic for missing data, e.g.)</a:t>
            </a:r>
          </a:p>
        </p:txBody>
      </p:sp>
      <p:sp>
        <p:nvSpPr>
          <p:cNvPr id="4" name="Slide Number Placeholder 3"/>
          <p:cNvSpPr>
            <a:spLocks noGrp="1"/>
          </p:cNvSpPr>
          <p:nvPr>
            <p:ph type="sldNum" sz="quarter" idx="5"/>
          </p:nvPr>
        </p:nvSpPr>
        <p:spPr/>
        <p:txBody>
          <a:bodyPr/>
          <a:lstStyle/>
          <a:p>
            <a:fld id="{05E55441-FB42-4C34-B5D6-1F6C2C1CF87C}" type="slidenum">
              <a:rPr lang="en-US" smtClean="0"/>
              <a:t>118</a:t>
            </a:fld>
            <a:endParaRPr lang="en-US"/>
          </a:p>
        </p:txBody>
      </p:sp>
    </p:spTree>
    <p:extLst>
      <p:ext uri="{BB962C8B-B14F-4D97-AF65-F5344CB8AC3E}">
        <p14:creationId xmlns:p14="http://schemas.microsoft.com/office/powerpoint/2010/main" val="139903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119</a:t>
            </a:fld>
            <a:endParaRPr lang="en-US"/>
          </a:p>
        </p:txBody>
      </p:sp>
    </p:spTree>
    <p:extLst>
      <p:ext uri="{BB962C8B-B14F-4D97-AF65-F5344CB8AC3E}">
        <p14:creationId xmlns:p14="http://schemas.microsoft.com/office/powerpoint/2010/main" val="848393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what the result of four checks looks like in the Dashboard. It has a failure status, name, description and percentage of records failed. </a:t>
            </a:r>
          </a:p>
        </p:txBody>
      </p:sp>
      <p:sp>
        <p:nvSpPr>
          <p:cNvPr id="4" name="Slide Number Placeholder 3"/>
          <p:cNvSpPr>
            <a:spLocks noGrp="1"/>
          </p:cNvSpPr>
          <p:nvPr>
            <p:ph type="sldNum" sz="quarter" idx="5"/>
          </p:nvPr>
        </p:nvSpPr>
        <p:spPr/>
        <p:txBody>
          <a:bodyPr/>
          <a:lstStyle/>
          <a:p>
            <a:fld id="{3722FBF8-7C5A-40A6-B606-95906D87D6EF}" type="slidenum">
              <a:t>120</a:t>
            </a:fld>
            <a:endParaRPr lang="en-US"/>
          </a:p>
        </p:txBody>
      </p:sp>
    </p:spTree>
    <p:extLst>
      <p:ext uri="{BB962C8B-B14F-4D97-AF65-F5344CB8AC3E}">
        <p14:creationId xmlns:p14="http://schemas.microsoft.com/office/powerpoint/2010/main" val="3091360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But let’s take a step back, how do we define a DQ check? Quoting Clair.</a:t>
            </a:r>
          </a:p>
        </p:txBody>
      </p:sp>
      <p:sp>
        <p:nvSpPr>
          <p:cNvPr id="4" name="Slide Number Placeholder 3"/>
          <p:cNvSpPr>
            <a:spLocks noGrp="1"/>
          </p:cNvSpPr>
          <p:nvPr>
            <p:ph type="sldNum" sz="quarter" idx="5"/>
          </p:nvPr>
        </p:nvSpPr>
        <p:spPr/>
        <p:txBody>
          <a:bodyPr/>
          <a:lstStyle/>
          <a:p>
            <a:fld id="{DBCCA093-4890-4B46-98EB-711D340FBB2C}" type="slidenum">
              <a:rPr lang="en-US" smtClean="0"/>
              <a:t>121</a:t>
            </a:fld>
            <a:endParaRPr lang="en-US"/>
          </a:p>
        </p:txBody>
      </p:sp>
    </p:spTree>
    <p:extLst>
      <p:ext uri="{BB962C8B-B14F-4D97-AF65-F5344CB8AC3E}">
        <p14:creationId xmlns:p14="http://schemas.microsoft.com/office/powerpoint/2010/main" val="4177982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5E7FF-E838-9502-3A77-39F37B7F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EF340-89B9-AE41-9632-90429F667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57B35-031B-C25E-5890-2EF293F78014}"/>
              </a:ext>
            </a:extLst>
          </p:cNvPr>
          <p:cNvSpPr>
            <a:spLocks noGrp="1"/>
          </p:cNvSpPr>
          <p:nvPr>
            <p:ph type="body" idx="1"/>
          </p:nvPr>
        </p:nvSpPr>
        <p:spPr/>
        <p:txBody>
          <a:bodyPr/>
          <a:lstStyle/>
          <a:p>
            <a:r>
              <a:rPr lang="en-US">
                <a:ea typeface="Calibri"/>
                <a:cs typeface="Calibri"/>
              </a:rPr>
              <a:t>Zoom in on the first part</a:t>
            </a:r>
          </a:p>
        </p:txBody>
      </p:sp>
      <p:sp>
        <p:nvSpPr>
          <p:cNvPr id="4" name="Slide Number Placeholder 3">
            <a:extLst>
              <a:ext uri="{FF2B5EF4-FFF2-40B4-BE49-F238E27FC236}">
                <a16:creationId xmlns:a16="http://schemas.microsoft.com/office/drawing/2014/main" id="{B0C46BC9-C677-726C-953B-D396C340E637}"/>
              </a:ext>
            </a:extLst>
          </p:cNvPr>
          <p:cNvSpPr>
            <a:spLocks noGrp="1"/>
          </p:cNvSpPr>
          <p:nvPr>
            <p:ph type="sldNum" sz="quarter" idx="5"/>
          </p:nvPr>
        </p:nvSpPr>
        <p:spPr/>
        <p:txBody>
          <a:bodyPr/>
          <a:lstStyle/>
          <a:p>
            <a:fld id="{DBCCA093-4890-4B46-98EB-711D340FBB2C}" type="slidenum">
              <a:rPr lang="en-US" smtClean="0"/>
              <a:t>122</a:t>
            </a:fld>
            <a:endParaRPr lang="en-US"/>
          </a:p>
        </p:txBody>
      </p:sp>
    </p:spTree>
    <p:extLst>
      <p:ext uri="{BB962C8B-B14F-4D97-AF65-F5344CB8AC3E}">
        <p14:creationId xmlns:p14="http://schemas.microsoft.com/office/powerpoint/2010/main" val="66379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123</a:t>
            </a:fld>
            <a:endParaRPr lang="en-US"/>
          </a:p>
        </p:txBody>
      </p:sp>
    </p:spTree>
    <p:extLst>
      <p:ext uri="{BB962C8B-B14F-4D97-AF65-F5344CB8AC3E}">
        <p14:creationId xmlns:p14="http://schemas.microsoft.com/office/powerpoint/2010/main" val="3075430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d99388c2_0_442:notes"/>
          <p:cNvSpPr txBox="1">
            <a:spLocks noGrp="1"/>
          </p:cNvSpPr>
          <p:nvPr>
            <p:ph type="body" idx="1"/>
          </p:nvPr>
        </p:nvSpPr>
        <p:spPr>
          <a:xfrm>
            <a:off x="387096" y="1291591"/>
            <a:ext cx="6084000" cy="516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a0d99388c2_0_442: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124</a:t>
            </a:fld>
            <a:endParaRPr lang="en-US"/>
          </a:p>
        </p:txBody>
      </p:sp>
    </p:spTree>
    <p:extLst>
      <p:ext uri="{BB962C8B-B14F-4D97-AF65-F5344CB8AC3E}">
        <p14:creationId xmlns:p14="http://schemas.microsoft.com/office/powerpoint/2010/main" val="4181139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125</a:t>
            </a:fld>
            <a:endParaRPr lang="en-US"/>
          </a:p>
        </p:txBody>
      </p:sp>
    </p:spTree>
    <p:extLst>
      <p:ext uri="{BB962C8B-B14F-4D97-AF65-F5344CB8AC3E}">
        <p14:creationId xmlns:p14="http://schemas.microsoft.com/office/powerpoint/2010/main" val="2474615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126</a:t>
            </a:fld>
            <a:endParaRPr lang="en-US"/>
          </a:p>
        </p:txBody>
      </p:sp>
    </p:spTree>
    <p:extLst>
      <p:ext uri="{BB962C8B-B14F-4D97-AF65-F5344CB8AC3E}">
        <p14:creationId xmlns:p14="http://schemas.microsoft.com/office/powerpoint/2010/main" val="9108081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That is why each check is phrased very specifically.</a:t>
            </a:r>
          </a:p>
        </p:txBody>
      </p:sp>
      <p:sp>
        <p:nvSpPr>
          <p:cNvPr id="4" name="Slide Number Placeholder 3"/>
          <p:cNvSpPr>
            <a:spLocks noGrp="1"/>
          </p:cNvSpPr>
          <p:nvPr>
            <p:ph type="sldNum" sz="quarter" idx="5"/>
          </p:nvPr>
        </p:nvSpPr>
        <p:spPr/>
        <p:txBody>
          <a:bodyPr/>
          <a:lstStyle/>
          <a:p>
            <a:fld id="{DBCCA093-4890-4B46-98EB-711D340FBB2C}" type="slidenum">
              <a:rPr lang="en-US" smtClean="0"/>
              <a:t>127</a:t>
            </a:fld>
            <a:endParaRPr lang="en-US"/>
          </a:p>
        </p:txBody>
      </p:sp>
    </p:spTree>
    <p:extLst>
      <p:ext uri="{BB962C8B-B14F-4D97-AF65-F5344CB8AC3E}">
        <p14:creationId xmlns:p14="http://schemas.microsoft.com/office/powerpoint/2010/main" val="19993217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in conformance basically check whether Database constraints are applied correctly.</a:t>
            </a:r>
          </a:p>
          <a:p>
            <a:r>
              <a:rPr lang="en-GB"/>
              <a:t>Conformance Standard concept vs completeness standard concept.</a:t>
            </a:r>
          </a:p>
          <a:p>
            <a:pPr marL="171450" indent="-171450">
              <a:buFont typeface="Arial" panose="020B0604020202020204" pitchFamily="34" charset="0"/>
              <a:buChar char="•"/>
            </a:pPr>
            <a:r>
              <a:rPr lang="en-GB"/>
              <a:t>Per OMOP conventions, target concept should be valid and standard. This is what conformance check does.</a:t>
            </a:r>
          </a:p>
          <a:p>
            <a:pPr marL="171450" indent="-171450">
              <a:buFont typeface="Arial" panose="020B0604020202020204" pitchFamily="34" charset="0"/>
              <a:buChar char="•"/>
            </a:pPr>
            <a:r>
              <a:rPr lang="en-GB"/>
              <a:t>Target concept can be 0, meaning ‘unmapped’. The number of unmapped concept is what completeness check does.</a:t>
            </a:r>
            <a:br>
              <a:rPr lang="en-GB"/>
            </a:br>
            <a:endParaRPr lang="en-GB"/>
          </a:p>
          <a:p>
            <a:pPr marL="171450" indent="-171450">
              <a:buFont typeface="Arial" panose="020B0604020202020204" pitchFamily="34" charset="0"/>
              <a:buChar char="•"/>
            </a:pPr>
            <a:r>
              <a:rPr lang="en-GB"/>
              <a:t>Low/High value both for numeric results and for dates</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Most checks are verification (within </a:t>
            </a:r>
            <a:r>
              <a:rPr lang="en-GB" err="1"/>
              <a:t>db</a:t>
            </a:r>
            <a:r>
              <a:rPr lang="en-GB"/>
              <a:t>). </a:t>
            </a:r>
          </a:p>
          <a:p>
            <a:pPr marL="628650" lvl="1" indent="-171450">
              <a:buFont typeface="Arial" panose="020B0604020202020204" pitchFamily="34" charset="0"/>
              <a:buChar char="•"/>
            </a:pPr>
            <a:r>
              <a:rPr lang="en-GB"/>
              <a:t>Gender and low/high value are examples of validation where result needs to be compared to external benchmark.</a:t>
            </a:r>
          </a:p>
        </p:txBody>
      </p:sp>
      <p:sp>
        <p:nvSpPr>
          <p:cNvPr id="4" name="Slide Number Placeholder 3"/>
          <p:cNvSpPr>
            <a:spLocks noGrp="1"/>
          </p:cNvSpPr>
          <p:nvPr>
            <p:ph type="sldNum" sz="quarter" idx="5"/>
          </p:nvPr>
        </p:nvSpPr>
        <p:spPr/>
        <p:txBody>
          <a:bodyPr/>
          <a:lstStyle/>
          <a:p>
            <a:fld id="{1F4F00B5-EF0C-455A-824A-FE82CE563139}" type="slidenum">
              <a:rPr lang="nl-BE" smtClean="0"/>
              <a:t>128</a:t>
            </a:fld>
            <a:endParaRPr lang="nl-BE"/>
          </a:p>
        </p:txBody>
      </p:sp>
    </p:spTree>
    <p:extLst>
      <p:ext uri="{BB962C8B-B14F-4D97-AF65-F5344CB8AC3E}">
        <p14:creationId xmlns:p14="http://schemas.microsoft.com/office/powerpoint/2010/main" val="904192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9095-7F2D-B286-86F5-451DC9E9E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55E5A-CFC6-EF27-B4AE-4CE4BCD19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B112C-AD5E-CAFB-CC35-3848DBFFF21B}"/>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14CE9EA0-E7D7-1DE4-1513-3946D9E45C66}"/>
              </a:ext>
            </a:extLst>
          </p:cNvPr>
          <p:cNvSpPr>
            <a:spLocks noGrp="1"/>
          </p:cNvSpPr>
          <p:nvPr>
            <p:ph type="sldNum" sz="quarter" idx="5"/>
          </p:nvPr>
        </p:nvSpPr>
        <p:spPr/>
        <p:txBody>
          <a:bodyPr/>
          <a:lstStyle/>
          <a:p>
            <a:fld id="{DBCCA093-4890-4B46-98EB-711D340FBB2C}" type="slidenum">
              <a:rPr lang="en-US" smtClean="0"/>
              <a:t>130</a:t>
            </a:fld>
            <a:endParaRPr lang="en-US"/>
          </a:p>
        </p:txBody>
      </p:sp>
    </p:spTree>
    <p:extLst>
      <p:ext uri="{BB962C8B-B14F-4D97-AF65-F5344CB8AC3E}">
        <p14:creationId xmlns:p14="http://schemas.microsoft.com/office/powerpoint/2010/main" val="36085552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7EEAC-779A-39BB-C016-B5A5491B2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C73F4-4FCC-4796-CB5C-5C581A1F2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F3018-C2BC-38CC-7986-83C814E9F37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CCBA9AD9-84D2-7855-B7C1-3316D3D0C09E}"/>
              </a:ext>
            </a:extLst>
          </p:cNvPr>
          <p:cNvSpPr>
            <a:spLocks noGrp="1"/>
          </p:cNvSpPr>
          <p:nvPr>
            <p:ph type="sldNum" sz="quarter" idx="5"/>
          </p:nvPr>
        </p:nvSpPr>
        <p:spPr/>
        <p:txBody>
          <a:bodyPr/>
          <a:lstStyle/>
          <a:p>
            <a:fld id="{DBCCA093-4890-4B46-98EB-711D340FBB2C}" type="slidenum">
              <a:rPr lang="en-US" smtClean="0"/>
              <a:t>131</a:t>
            </a:fld>
            <a:endParaRPr lang="en-US"/>
          </a:p>
        </p:txBody>
      </p:sp>
    </p:spTree>
    <p:extLst>
      <p:ext uri="{BB962C8B-B14F-4D97-AF65-F5344CB8AC3E}">
        <p14:creationId xmlns:p14="http://schemas.microsoft.com/office/powerpoint/2010/main" val="32598969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132</a:t>
            </a:fld>
            <a:endParaRPr lang="en-US"/>
          </a:p>
        </p:txBody>
      </p:sp>
    </p:spTree>
    <p:extLst>
      <p:ext uri="{BB962C8B-B14F-4D97-AF65-F5344CB8AC3E}">
        <p14:creationId xmlns:p14="http://schemas.microsoft.com/office/powerpoint/2010/main" val="30765928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133</a:t>
            </a:fld>
            <a:endParaRPr lang="en-US"/>
          </a:p>
        </p:txBody>
      </p:sp>
    </p:spTree>
    <p:extLst>
      <p:ext uri="{BB962C8B-B14F-4D97-AF65-F5344CB8AC3E}">
        <p14:creationId xmlns:p14="http://schemas.microsoft.com/office/powerpoint/2010/main" val="9320815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5f4575c3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c5f4575c3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do we determine a check result is good enough?</a:t>
            </a:r>
            <a:endParaRPr/>
          </a:p>
          <a:p>
            <a:pPr marL="0" lvl="0" indent="0" algn="l" rtl="0">
              <a:spcBef>
                <a:spcPts val="0"/>
              </a:spcBef>
              <a:spcAft>
                <a:spcPts val="0"/>
              </a:spcAft>
              <a:buNone/>
            </a:pPr>
            <a:r>
              <a:rPr lang="en-GB"/>
              <a:t>Result should be lower than the threshold.</a:t>
            </a:r>
            <a:endParaRPr/>
          </a:p>
          <a:p>
            <a:pPr marL="0" lvl="0" indent="0" algn="l" rtl="0">
              <a:spcBef>
                <a:spcPts val="0"/>
              </a:spcBef>
              <a:spcAft>
                <a:spcPts val="0"/>
              </a:spcAft>
              <a:buNone/>
            </a:pPr>
            <a:r>
              <a:rPr lang="en-GB"/>
              <a:t>DQD comes with its own predefined thresholds.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701039"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135</a:t>
            </a:fld>
            <a:endParaRPr lang="en-US"/>
          </a:p>
        </p:txBody>
      </p:sp>
    </p:spTree>
    <p:extLst>
      <p:ext uri="{BB962C8B-B14F-4D97-AF65-F5344CB8AC3E}">
        <p14:creationId xmlns:p14="http://schemas.microsoft.com/office/powerpoint/2010/main" val="1372299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Atlas Data Sources might be well know, so we will show Ares</a:t>
            </a:r>
          </a:p>
        </p:txBody>
      </p:sp>
      <p:sp>
        <p:nvSpPr>
          <p:cNvPr id="4" name="Slide Number Placeholder 3"/>
          <p:cNvSpPr>
            <a:spLocks noGrp="1"/>
          </p:cNvSpPr>
          <p:nvPr>
            <p:ph type="sldNum" sz="quarter" idx="5"/>
          </p:nvPr>
        </p:nvSpPr>
        <p:spPr/>
        <p:txBody>
          <a:bodyPr/>
          <a:lstStyle/>
          <a:p>
            <a:fld id="{3722FBF8-7C5A-40A6-B606-95906D87D6EF}" type="slidenum">
              <a:t>137</a:t>
            </a:fld>
            <a:endParaRPr lang="en-US"/>
          </a:p>
        </p:txBody>
      </p:sp>
    </p:spTree>
    <p:extLst>
      <p:ext uri="{BB962C8B-B14F-4D97-AF65-F5344CB8AC3E}">
        <p14:creationId xmlns:p14="http://schemas.microsoft.com/office/powerpoint/2010/main" val="20258135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138</a:t>
            </a:fld>
            <a:endParaRPr lang="en-US"/>
          </a:p>
        </p:txBody>
      </p:sp>
    </p:spTree>
    <p:extLst>
      <p:ext uri="{BB962C8B-B14F-4D97-AF65-F5344CB8AC3E}">
        <p14:creationId xmlns:p14="http://schemas.microsoft.com/office/powerpoint/2010/main" val="13658644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database, one release. Our NJ dataset we started with.</a:t>
            </a:r>
          </a:p>
          <a:p>
            <a:r>
              <a:rPr lang="en-GB"/>
              <a:t>Data Source Overview not that interesting, </a:t>
            </a:r>
          </a:p>
          <a:p>
            <a:r>
              <a:rPr lang="en-GB"/>
              <a:t>Lets open the sept 2025 release</a:t>
            </a:r>
          </a:p>
          <a:p>
            <a:r>
              <a:rPr lang="en-GB"/>
              <a:t>We see a person report, characterising our 109 individuals stratified by age, gender, race.</a:t>
            </a:r>
          </a:p>
          <a:p>
            <a:r>
              <a:rPr lang="en-GB"/>
              <a:t>**Note this is all precomputed, we cannot interactively create new stratifications, or combine them.</a:t>
            </a:r>
          </a:p>
          <a:p>
            <a:r>
              <a:rPr lang="en-GB"/>
              <a:t>Data density – highlight measurement, zoom in on last years. Records per month. Hover over. </a:t>
            </a:r>
          </a:p>
          <a:p>
            <a:r>
              <a:rPr lang="en-GB"/>
              <a:t>**Useful for trends in time, e.g. in many databases you will see the covid lockdown dips.</a:t>
            </a:r>
          </a:p>
          <a:p>
            <a:r>
              <a:rPr lang="en-GB"/>
              <a:t>Visit occurrence – sort by person%</a:t>
            </a:r>
          </a:p>
          <a:p>
            <a:r>
              <a:rPr lang="en-GB"/>
              <a:t>** this very nicely characterises the data. All have outpatient, but many inpatient and ER as well. Quite critical group of people. None healthy?</a:t>
            </a:r>
          </a:p>
          <a:p>
            <a:r>
              <a:rPr lang="en-GB"/>
              <a:t>Measurement – click heart rate, see value distribution</a:t>
            </a:r>
          </a:p>
          <a:p>
            <a:r>
              <a:rPr lang="en-GB"/>
              <a:t>Lastly: DQ in Ares, little nicer viewer than in </a:t>
            </a:r>
          </a:p>
          <a:p>
            <a:endParaRPr lang="en-GB"/>
          </a:p>
          <a:p>
            <a:endParaRPr lang="en-GB"/>
          </a:p>
        </p:txBody>
      </p:sp>
      <p:sp>
        <p:nvSpPr>
          <p:cNvPr id="4" name="Slide Number Placeholder 3"/>
          <p:cNvSpPr>
            <a:spLocks noGrp="1"/>
          </p:cNvSpPr>
          <p:nvPr>
            <p:ph type="sldNum" sz="quarter" idx="5"/>
          </p:nvPr>
        </p:nvSpPr>
        <p:spPr/>
        <p:txBody>
          <a:bodyPr/>
          <a:lstStyle/>
          <a:p>
            <a:fld id="{05E55441-FB42-4C34-B5D6-1F6C2C1CF87C}" type="slidenum">
              <a:rPr lang="en-US" smtClean="0"/>
              <a:t>139</a:t>
            </a:fld>
            <a:endParaRPr lang="en-US"/>
          </a:p>
        </p:txBody>
      </p:sp>
    </p:spTree>
    <p:extLst>
      <p:ext uri="{BB962C8B-B14F-4D97-AF65-F5344CB8AC3E}">
        <p14:creationId xmlns:p14="http://schemas.microsoft.com/office/powerpoint/2010/main" val="26433885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you think, ditch DQD viewer, it requires multiple steps to get Ares working.</a:t>
            </a:r>
          </a:p>
        </p:txBody>
      </p:sp>
      <p:sp>
        <p:nvSpPr>
          <p:cNvPr id="4" name="Slide Number Placeholder 3"/>
          <p:cNvSpPr>
            <a:spLocks noGrp="1"/>
          </p:cNvSpPr>
          <p:nvPr>
            <p:ph type="sldNum" sz="quarter" idx="5"/>
          </p:nvPr>
        </p:nvSpPr>
        <p:spPr/>
        <p:txBody>
          <a:bodyPr/>
          <a:lstStyle/>
          <a:p>
            <a:fld id="{05E55441-FB42-4C34-B5D6-1F6C2C1CF87C}" type="slidenum">
              <a:rPr lang="en-US" smtClean="0"/>
              <a:t>140</a:t>
            </a:fld>
            <a:endParaRPr lang="en-US"/>
          </a:p>
        </p:txBody>
      </p:sp>
    </p:spTree>
    <p:extLst>
      <p:ext uri="{BB962C8B-B14F-4D97-AF65-F5344CB8AC3E}">
        <p14:creationId xmlns:p14="http://schemas.microsoft.com/office/powerpoint/2010/main" val="11529500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Easily shareable, easily reviewable.</a:t>
            </a:r>
          </a:p>
        </p:txBody>
      </p:sp>
      <p:sp>
        <p:nvSpPr>
          <p:cNvPr id="4" name="Slide Number Placeholder 3"/>
          <p:cNvSpPr>
            <a:spLocks noGrp="1"/>
          </p:cNvSpPr>
          <p:nvPr>
            <p:ph type="sldNum" sz="quarter" idx="5"/>
          </p:nvPr>
        </p:nvSpPr>
        <p:spPr/>
        <p:txBody>
          <a:bodyPr/>
          <a:lstStyle/>
          <a:p>
            <a:fld id="{1F4F00B5-EF0C-455A-824A-FE82CE563139}" type="slidenum">
              <a:rPr lang="nl-BE" smtClean="0"/>
              <a:t>141</a:t>
            </a:fld>
            <a:endParaRPr lang="nl-BE"/>
          </a:p>
        </p:txBody>
      </p:sp>
    </p:spTree>
    <p:extLst>
      <p:ext uri="{BB962C8B-B14F-4D97-AF65-F5344CB8AC3E}">
        <p14:creationId xmlns:p14="http://schemas.microsoft.com/office/powerpoint/2010/main" val="69756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d99388c2_0_46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a0d99388c2_0_46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439" name="Google Shape;439;ga0d99388c2_0_466: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2130430"/>
            <a:ext cx="8128000" cy="1755775"/>
          </a:xfrm>
        </p:spPr>
        <p:txBody>
          <a:bodyPr/>
          <a:lstStyle>
            <a:lvl1pPr>
              <a:defRPr/>
            </a:lvl1pPr>
          </a:lstStyle>
          <a:p>
            <a:r>
              <a:rPr lang="en-US"/>
              <a:t>Click to edit Master title style</a:t>
            </a:r>
          </a:p>
        </p:txBody>
      </p:sp>
      <p:sp>
        <p:nvSpPr>
          <p:cNvPr id="3" name="Subtitle 2"/>
          <p:cNvSpPr>
            <a:spLocks noGrp="1"/>
          </p:cNvSpPr>
          <p:nvPr>
            <p:ph type="subTitle" idx="1"/>
          </p:nvPr>
        </p:nvSpPr>
        <p:spPr>
          <a:xfrm>
            <a:off x="3149600" y="4038600"/>
            <a:ext cx="8128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70" y="1952813"/>
            <a:ext cx="3109328" cy="356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50"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8" name="Picture 2" descr="C:\Users\pryan4\Downloads\want-impact-public-health-help-shape-journey-ahead\OHDSI logo only - colored.png">
            <a:extLst>
              <a:ext uri="{FF2B5EF4-FFF2-40B4-BE49-F238E27FC236}">
                <a16:creationId xmlns:a16="http://schemas.microsoft.com/office/drawing/2014/main" id="{966D8827-9501-4391-A436-92324E4108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Slide Number Placeholder 5"/>
          <p:cNvSpPr>
            <a:spLocks noGrp="1"/>
          </p:cNvSpPr>
          <p:nvPr>
            <p:ph type="sldNum" sz="quarter" idx="10"/>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10" name="Picture 2" descr="C:\Users\pryan4\Downloads\want-impact-public-health-help-shape-journey-ahead\OHDSI logo only - colored.png">
            <a:extLst>
              <a:ext uri="{FF2B5EF4-FFF2-40B4-BE49-F238E27FC236}">
                <a16:creationId xmlns:a16="http://schemas.microsoft.com/office/drawing/2014/main" id="{FC00F58C-A05A-4EE5-81D5-6DC0F15BB8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6" name="Picture 2" descr="C:\Users\pryan4\Downloads\want-impact-public-health-help-shape-journey-ahead\OHDSI logo only - colored.png">
            <a:extLst>
              <a:ext uri="{FF2B5EF4-FFF2-40B4-BE49-F238E27FC236}">
                <a16:creationId xmlns:a16="http://schemas.microsoft.com/office/drawing/2014/main" id="{DF28E835-C867-42A6-925B-D9E2FB913D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5" name="Picture 2" descr="C:\Users\pryan4\Downloads\want-impact-public-health-help-shape-journey-ahead\OHDSI logo only - colored.png">
            <a:extLst>
              <a:ext uri="{FF2B5EF4-FFF2-40B4-BE49-F238E27FC236}">
                <a16:creationId xmlns:a16="http://schemas.microsoft.com/office/drawing/2014/main" id="{DF2843BA-7E14-4C1F-882C-781C6C1C92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4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yellow and blue logo&#10;&#10;Description automatically generated">
            <a:extLst>
              <a:ext uri="{FF2B5EF4-FFF2-40B4-BE49-F238E27FC236}">
                <a16:creationId xmlns:a16="http://schemas.microsoft.com/office/drawing/2014/main" id="{FF5A978F-0326-F22D-102F-6D6E4F195E89}"/>
              </a:ext>
            </a:extLst>
          </p:cNvPr>
          <p:cNvPicPr>
            <a:picLocks noChangeAspect="1"/>
          </p:cNvPicPr>
          <p:nvPr userDrawn="1"/>
        </p:nvPicPr>
        <p:blipFill>
          <a:blip r:embed="rId2">
            <a:alphaModFix amt="74000"/>
          </a:blip>
          <a:stretch>
            <a:fillRect/>
          </a:stretch>
        </p:blipFill>
        <p:spPr>
          <a:xfrm rot="-60000">
            <a:off x="-1228588" y="-1161318"/>
            <a:ext cx="9321045" cy="9167611"/>
          </a:xfrm>
          <a:prstGeom prst="rect">
            <a:avLst/>
          </a:prstGeom>
        </p:spPr>
      </p:pic>
      <p:sp>
        <p:nvSpPr>
          <p:cNvPr id="4" name="Freeform 3">
            <a:extLst>
              <a:ext uri="{FF2B5EF4-FFF2-40B4-BE49-F238E27FC236}">
                <a16:creationId xmlns:a16="http://schemas.microsoft.com/office/drawing/2014/main" id="{5A3AD689-B439-ACC5-EDB5-EC681676888B}"/>
              </a:ext>
            </a:extLst>
          </p:cNvPr>
          <p:cNvSpPr/>
          <p:nvPr userDrawn="1"/>
        </p:nvSpPr>
        <p:spPr>
          <a:xfrm>
            <a:off x="871504" y="1"/>
            <a:ext cx="8815402" cy="6858000"/>
          </a:xfrm>
          <a:custGeom>
            <a:avLst/>
            <a:gdLst>
              <a:gd name="connsiteX0" fmla="*/ 1502407 w 8815402"/>
              <a:gd name="connsiteY0" fmla="*/ 0 h 6886573"/>
              <a:gd name="connsiteX1" fmla="*/ 7312996 w 8815402"/>
              <a:gd name="connsiteY1" fmla="*/ 0 h 6886573"/>
              <a:gd name="connsiteX2" fmla="*/ 7361543 w 8815402"/>
              <a:gd name="connsiteY2" fmla="*/ 43058 h 6886573"/>
              <a:gd name="connsiteX3" fmla="*/ 8815402 w 8815402"/>
              <a:gd name="connsiteY3" fmla="*/ 3464435 h 6886573"/>
              <a:gd name="connsiteX4" fmla="*/ 7429562 w 8815402"/>
              <a:gd name="connsiteY4" fmla="*/ 6820183 h 6886573"/>
              <a:gd name="connsiteX5" fmla="*/ 7358233 w 8815402"/>
              <a:gd name="connsiteY5" fmla="*/ 6886573 h 6886573"/>
              <a:gd name="connsiteX6" fmla="*/ 1457170 w 8815402"/>
              <a:gd name="connsiteY6" fmla="*/ 6886573 h 6886573"/>
              <a:gd name="connsiteX7" fmla="*/ 1385841 w 8815402"/>
              <a:gd name="connsiteY7" fmla="*/ 6820183 h 6886573"/>
              <a:gd name="connsiteX8" fmla="*/ 0 w 8815402"/>
              <a:gd name="connsiteY8" fmla="*/ 3464435 h 6886573"/>
              <a:gd name="connsiteX9" fmla="*/ 1453860 w 8815402"/>
              <a:gd name="connsiteY9" fmla="*/ 43058 h 688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5402" h="6886573">
                <a:moveTo>
                  <a:pt x="1502407" y="0"/>
                </a:moveTo>
                <a:lnTo>
                  <a:pt x="7312996" y="0"/>
                </a:lnTo>
                <a:lnTo>
                  <a:pt x="7361543" y="43058"/>
                </a:lnTo>
                <a:cubicBezTo>
                  <a:pt x="8254355" y="886621"/>
                  <a:pt x="8815402" y="2107008"/>
                  <a:pt x="8815402" y="3464435"/>
                </a:cubicBezTo>
                <a:cubicBezTo>
                  <a:pt x="8815402" y="4787057"/>
                  <a:pt x="8282757" y="5979576"/>
                  <a:pt x="7429562" y="6820183"/>
                </a:cubicBezTo>
                <a:lnTo>
                  <a:pt x="7358233" y="6886573"/>
                </a:lnTo>
                <a:lnTo>
                  <a:pt x="1457170" y="6886573"/>
                </a:lnTo>
                <a:lnTo>
                  <a:pt x="1385841" y="6820183"/>
                </a:lnTo>
                <a:cubicBezTo>
                  <a:pt x="532645" y="5979576"/>
                  <a:pt x="0" y="4787057"/>
                  <a:pt x="0" y="3464435"/>
                </a:cubicBezTo>
                <a:cubicBezTo>
                  <a:pt x="0" y="2107008"/>
                  <a:pt x="561047" y="886621"/>
                  <a:pt x="1453860" y="43058"/>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6D4ADE-1E26-BB8E-9945-4F7DF357B869}"/>
              </a:ext>
            </a:extLst>
          </p:cNvPr>
          <p:cNvSpPr>
            <a:spLocks noGrp="1"/>
          </p:cNvSpPr>
          <p:nvPr>
            <p:ph type="title"/>
          </p:nvPr>
        </p:nvSpPr>
        <p:spPr>
          <a:xfrm>
            <a:off x="1832664" y="190500"/>
            <a:ext cx="9813236" cy="83820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9AAFCC08-A609-933A-8915-E204A6295A5C}"/>
              </a:ext>
            </a:extLst>
          </p:cNvPr>
          <p:cNvSpPr>
            <a:spLocks noGrp="1"/>
          </p:cNvSpPr>
          <p:nvPr>
            <p:ph idx="1"/>
          </p:nvPr>
        </p:nvSpPr>
        <p:spPr>
          <a:xfrm>
            <a:off x="1832664" y="1257305"/>
            <a:ext cx="9813235"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4A5A0E0-2653-C51E-903C-F7B399BB4990}"/>
              </a:ext>
            </a:extLst>
          </p:cNvPr>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47239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IQVIA">
  <p:cSld name="Blank - IQVIA">
    <p:spTree>
      <p:nvGrpSpPr>
        <p:cNvPr id="1" name="Shape 51"/>
        <p:cNvGrpSpPr/>
        <p:nvPr/>
      </p:nvGrpSpPr>
      <p:grpSpPr>
        <a:xfrm>
          <a:off x="0" y="0"/>
          <a:ext cx="0" cy="0"/>
          <a:chOff x="0" y="0"/>
          <a:chExt cx="0" cy="0"/>
        </a:xfrm>
      </p:grpSpPr>
      <p:sp>
        <p:nvSpPr>
          <p:cNvPr id="52" name="Google Shape;52;ga0d99388c2_0_1772"/>
          <p:cNvSpPr txBox="1"/>
          <p:nvPr/>
        </p:nvSpPr>
        <p:spPr>
          <a:xfrm>
            <a:off x="11723253" y="6544747"/>
            <a:ext cx="353200" cy="17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US" sz="800" b="0" i="0" u="none" strike="noStrike" cap="none">
                <a:solidFill>
                  <a:srgbClr val="959CA0"/>
                </a:solidFill>
                <a:latin typeface="Arial"/>
                <a:ea typeface="Arial"/>
                <a:cs typeface="Arial"/>
                <a:sym typeface="Arial"/>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rgbClr val="959CA0"/>
              </a:solidFill>
              <a:latin typeface="Arial"/>
              <a:ea typeface="Arial"/>
              <a:cs typeface="Arial"/>
              <a:sym typeface="Arial"/>
            </a:endParaRPr>
          </a:p>
        </p:txBody>
      </p:sp>
    </p:spTree>
    <p:extLst>
      <p:ext uri="{BB962C8B-B14F-4D97-AF65-F5344CB8AC3E}">
        <p14:creationId xmlns:p14="http://schemas.microsoft.com/office/powerpoint/2010/main" val="65309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and Tex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Footer Placeholder 2"/>
          <p:cNvSpPr>
            <a:spLocks noGrp="1"/>
          </p:cNvSpPr>
          <p:nvPr>
            <p:ph type="ftr" sz="quarter" idx="10"/>
          </p:nvPr>
        </p:nvSpPr>
        <p:spPr>
          <a:xfrm>
            <a:off x="829734" y="6318251"/>
            <a:ext cx="7636933" cy="365125"/>
          </a:xfrm>
          <a:prstGeom prst="rect">
            <a:avLst/>
          </a:prstGeom>
        </p:spPr>
        <p:txBody>
          <a:bodyPr/>
          <a:lstStyle/>
          <a:p>
            <a:r>
              <a:rPr lang="en-IN"/>
              <a:t>Template</a:t>
            </a:r>
          </a:p>
        </p:txBody>
      </p:sp>
      <p:sp>
        <p:nvSpPr>
          <p:cNvPr id="6" name="Text Placeholder 5"/>
          <p:cNvSpPr>
            <a:spLocks noGrp="1"/>
          </p:cNvSpPr>
          <p:nvPr>
            <p:ph type="body" sz="quarter" idx="12"/>
          </p:nvPr>
        </p:nvSpPr>
        <p:spPr>
          <a:xfrm>
            <a:off x="609600" y="1088137"/>
            <a:ext cx="10972800" cy="4996751"/>
          </a:xfrm>
          <a:prstGeom prst="rect">
            <a:avLst/>
          </a:prstGeom>
        </p:spPr>
        <p:txBody>
          <a:bodyPr vert="horz" wrap="square" lIns="0" tIns="0" rIns="0" bIns="0" rtlCol="0">
            <a:normAutofit/>
          </a:bodyPr>
          <a:lstStyle>
            <a:lvl1pPr indent="-210307" algn="l" defTabSz="410280" rtl="0" eaLnBrk="1" latinLnBrk="0" hangingPunct="1">
              <a:lnSpc>
                <a:spcPct val="100000"/>
              </a:lnSpc>
              <a:spcBef>
                <a:spcPts val="0"/>
              </a:spcBef>
              <a:spcAft>
                <a:spcPts val="0"/>
              </a:spcAft>
              <a:buClr>
                <a:schemeClr val="accent2"/>
              </a:buClr>
              <a:buSzPct val="100000"/>
              <a:defRPr kumimoji="0" lang="en-US" sz="1600" b="0" i="0" u="none" strike="noStrike" kern="1200" cap="none" spc="0" normalizeH="0" baseline="0" noProof="0" dirty="0" smtClean="0">
                <a:ln>
                  <a:noFill/>
                </a:ln>
                <a:solidFill>
                  <a:schemeClr val="accent2"/>
                </a:solidFill>
                <a:effectLst/>
                <a:uLnTx/>
                <a:uFillTx/>
                <a:latin typeface="Arial"/>
                <a:ea typeface="+mn-ea"/>
                <a:cs typeface="Arial"/>
              </a:defRPr>
            </a:lvl1pPr>
            <a:lvl2pPr indent="-210307" algn="l" defTabSz="410280" rtl="0" eaLnBrk="1" latinLnBrk="0" hangingPunct="1">
              <a:lnSpc>
                <a:spcPct val="100000"/>
              </a:lnSpc>
              <a:spcBef>
                <a:spcPts val="0"/>
              </a:spcBef>
              <a:spcAft>
                <a:spcPts val="0"/>
              </a:spcAft>
              <a:buClr>
                <a:schemeClr val="accent2"/>
              </a:buClr>
              <a:buSzPct val="100000"/>
              <a:defRPr kumimoji="0" lang="en-US" sz="1600" b="0" i="0" u="none" strike="noStrike" kern="1200" cap="none" spc="0" normalizeH="0" baseline="0" noProof="0" dirty="0" smtClean="0">
                <a:ln>
                  <a:noFill/>
                </a:ln>
                <a:solidFill>
                  <a:schemeClr val="accent2"/>
                </a:solidFill>
                <a:effectLst/>
                <a:uLnTx/>
                <a:uFillTx/>
                <a:latin typeface="Arial"/>
                <a:ea typeface="+mn-ea"/>
                <a:cs typeface="Arial"/>
              </a:defRPr>
            </a:lvl2pPr>
            <a:lvl3pPr indent="-210307" algn="l" defTabSz="410280" rtl="0" eaLnBrk="1" latinLnBrk="0" hangingPunct="1">
              <a:lnSpc>
                <a:spcPct val="100000"/>
              </a:lnSpc>
              <a:spcBef>
                <a:spcPts val="0"/>
              </a:spcBef>
              <a:spcAft>
                <a:spcPts val="0"/>
              </a:spcAft>
              <a:buClr>
                <a:schemeClr val="accent2"/>
              </a:buClr>
              <a:buSzPct val="100000"/>
              <a:defRPr kumimoji="0" lang="en-US" sz="1600" b="0" i="0" u="none" strike="noStrike" kern="1200" cap="none" spc="0" normalizeH="0" baseline="0" noProof="0" dirty="0" smtClean="0">
                <a:ln>
                  <a:noFill/>
                </a:ln>
                <a:solidFill>
                  <a:schemeClr val="accent2"/>
                </a:solidFill>
                <a:effectLst/>
                <a:uLnTx/>
                <a:uFillTx/>
                <a:latin typeface="Arial"/>
                <a:ea typeface="+mn-ea"/>
                <a:cs typeface="Arial"/>
              </a:defRPr>
            </a:lvl3pPr>
            <a:lvl4pPr indent="-210307" algn="l" defTabSz="410280" rtl="0" eaLnBrk="1" latinLnBrk="0" hangingPunct="1">
              <a:lnSpc>
                <a:spcPct val="100000"/>
              </a:lnSpc>
              <a:spcBef>
                <a:spcPts val="0"/>
              </a:spcBef>
              <a:spcAft>
                <a:spcPts val="0"/>
              </a:spcAft>
              <a:buClr>
                <a:schemeClr val="accent2"/>
              </a:buClr>
              <a:buSzPct val="100000"/>
              <a:defRPr kumimoji="0" lang="en-US" sz="1600" b="0" i="0" u="none" strike="noStrike" kern="1200" cap="none" spc="0" normalizeH="0" baseline="0" noProof="0" dirty="0" smtClean="0">
                <a:ln>
                  <a:noFill/>
                </a:ln>
                <a:solidFill>
                  <a:schemeClr val="accent2"/>
                </a:solidFill>
                <a:effectLst/>
                <a:uLnTx/>
                <a:uFillTx/>
                <a:latin typeface="Arial"/>
                <a:ea typeface="+mn-ea"/>
                <a:cs typeface="Arial"/>
              </a:defRPr>
            </a:lvl4pPr>
            <a:lvl5pPr indent="-210307" algn="l" defTabSz="410280" rtl="0" eaLnBrk="1" latinLnBrk="0" hangingPunct="1">
              <a:lnSpc>
                <a:spcPct val="100000"/>
              </a:lnSpc>
              <a:spcBef>
                <a:spcPts val="0"/>
              </a:spcBef>
              <a:spcAft>
                <a:spcPts val="0"/>
              </a:spcAft>
              <a:buClr>
                <a:schemeClr val="accent2"/>
              </a:buClr>
              <a:buSzPct val="100000"/>
              <a:defRPr kumimoji="0" lang="en-IN" sz="1600" b="0" i="0" u="none" strike="noStrike" kern="1200" cap="none" spc="0" normalizeH="0" baseline="0" noProof="0" dirty="0" smtClean="0">
                <a:ln>
                  <a:noFill/>
                </a:ln>
                <a:solidFill>
                  <a:schemeClr val="accent2"/>
                </a:solidFill>
                <a:effectLst/>
                <a:uLnTx/>
                <a:uFillTx/>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684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10058400" cy="838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19205"/>
            <a:ext cx="10972800" cy="4906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3.png"/><Relationship Id="rId7"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7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hyperlink" Target="https://ohdsi.github.io/ETL-Synthea/articles/person.html"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s://ohdsi.github.io/ETL-Synthea/articles/person.html" TargetMode="External"/><Relationship Id="rId3" Type="http://schemas.openxmlformats.org/officeDocument/2006/relationships/image" Target="../media/image73.png"/><Relationship Id="rId7" Type="http://schemas.openxmlformats.org/officeDocument/2006/relationships/image" Target="../media/image109.png"/><Relationship Id="rId2"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OHDSI/Tutorial-ETL" TargetMode="External"/><Relationship Id="rId2" Type="http://schemas.openxmlformats.org/officeDocument/2006/relationships/image" Target="../media/image52.gif"/><Relationship Id="rId1" Type="http://schemas.openxmlformats.org/officeDocument/2006/relationships/slideLayout" Target="../slideLayouts/slideLayout2.xml"/><Relationship Id="rId4" Type="http://schemas.openxmlformats.org/officeDocument/2006/relationships/hyperlink" Target="https://github.com/OHDSI/ETL-Synthea/blob/main/inst/sql/sql_server/cdm_version/v540/insert_person.sql"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github.com/OHDSI/ETL-Synthea/tree/main/R" TargetMode="External"/><Relationship Id="rId7"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OHDSI/Tutorial-ETL/tree/master/etl/sqlmesh-synthea/audits" TargetMode="External"/><Relationship Id="rId5" Type="http://schemas.openxmlformats.org/officeDocument/2006/relationships/hyperlink" Target="https://github.com/OHDSI/dbt-synthea/tree/main/tests/generic" TargetMode="External"/><Relationship Id="rId4" Type="http://schemas.openxmlformats.org/officeDocument/2006/relationships/hyperlink" Target="https://github.com/OHDSI/ETL-Synthea/tree/main/extras" TargetMode="External"/><Relationship Id="rId9" Type="http://schemas.openxmlformats.org/officeDocument/2006/relationships/image" Target="../media/image82.svg"/></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OHDSI/Tutorial-ETL/blob/master/etl/dbt-synthea/models/staging/patient_locations.sql" TargetMode="External"/><Relationship Id="rId2" Type="http://schemas.openxmlformats.org/officeDocument/2006/relationships/hyperlink" Target="https://github.com/OHDSI/Tutorial-ETL/blob/master/etl/dbt-synthea/models/omop/person.sql" TargetMode="Externa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OHDSI/Tutorial-ETL/blob/master/etl/sqlmesh-synthea/models/omop/person.sql" TargetMode="External"/><Relationship Id="rId2" Type="http://schemas.openxmlformats.org/officeDocument/2006/relationships/hyperlink" Target="https://github.com/OHDSI/Tutorial-ETL/tree/master/etl/sqlmesh-synthea/models/staging"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1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github.com/OHDSI/dbt-synthea" TargetMode="External"/><Relationship Id="rId7" Type="http://schemas.openxmlformats.org/officeDocument/2006/relationships/hyperlink" Target="https://github.com/OHDSI/ETL-lambdabuilder" TargetMode="External"/><Relationship Id="rId2" Type="http://schemas.openxmlformats.org/officeDocument/2006/relationships/hyperlink" Target="https://github.com/OHDSI/ETL-Synthea" TargetMode="External"/><Relationship Id="rId1" Type="http://schemas.openxmlformats.org/officeDocument/2006/relationships/slideLayout" Target="../slideLayouts/slideLayout2.xml"/><Relationship Id="rId6" Type="http://schemas.openxmlformats.org/officeDocument/2006/relationships/hyperlink" Target="https://github.com/OHDSI/ETL-CDMBuilder" TargetMode="External"/><Relationship Id="rId5" Type="http://schemas.openxmlformats.org/officeDocument/2006/relationships/hyperlink" Target="https://github.com/OHDSI/ETL-HealthVerityBuilder" TargetMode="External"/><Relationship Id="rId4" Type="http://schemas.openxmlformats.org/officeDocument/2006/relationships/hyperlink" Target="https://github.com/OHDSI/sqlmesh-synthea" TargetMode="External"/></Relationships>
</file>

<file path=ppt/slides/_rels/slide1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OHDSI/ETL-CDMBuilder"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8.png"/><Relationship Id="rId7" Type="http://schemas.openxmlformats.org/officeDocument/2006/relationships/diagramQuickStyle" Target="../diagrams/quickStyle4.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3.wdp"/><Relationship Id="rId9" Type="http://schemas.microsoft.com/office/2007/relationships/diagramDrawing" Target="../diagrams/drawing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microsoft.com/office/2018/10/relationships/comments" Target="../comments/modernComment_7FA356FB_E40150B.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43.png"/><Relationship Id="rId4" Type="http://schemas.microsoft.com/office/2007/relationships/hdphoto" Target="../media/hdphoto3.wdp"/></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49.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49.png"/><Relationship Id="rId4" Type="http://schemas.microsoft.com/office/2007/relationships/hdphoto" Target="../media/hdphoto3.wdp"/></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3.wdp"/></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3.wdp"/></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microsoft.com/office/2018/10/relationships/comments" Target="../comments/modernComment_7FA3595F_DEA1F605.xml"/><Relationship Id="rId7"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8.png"/><Relationship Id="rId4" Type="http://schemas.openxmlformats.org/officeDocument/2006/relationships/image" Target="../media/image124.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3.wdp"/></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3.wdp"/></Relationships>
</file>

<file path=ppt/slides/_rels/slide1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5.png"/><Relationship Id="rId7"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 Id="rId9" Type="http://schemas.openxmlformats.org/officeDocument/2006/relationships/image" Target="../media/image49.png"/></Relationships>
</file>

<file path=ppt/slides/_rels/slide13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5.png"/><Relationship Id="rId7"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 Id="rId9" Type="http://schemas.openxmlformats.org/officeDocument/2006/relationships/image" Target="../media/image49.png"/></Relationships>
</file>

<file path=ppt/slides/_rels/slide1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ohdsi.github.io/DataQualityDashboard/"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7FA35966_4BE4E3B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microsoft.com/office/2007/relationships/hdphoto" Target="../media/hdphoto3.wdp"/></Relationships>
</file>

<file path=ppt/slides/_rels/slide1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microsoft.com/office/2007/relationships/hdphoto" Target="../media/hdphoto3.wdp"/></Relationships>
</file>

<file path=ppt/slides/_rels/slide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microsoft.com/office/2018/10/relationships/comments" Target="../comments/modernComment_7FA3596A_AAA4B37A.xm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8.png"/><Relationship Id="rId7" Type="http://schemas.microsoft.com/office/2007/relationships/hdphoto" Target="../media/hdphoto2.wdp"/><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commons.wikimedia.org/wiki/File:Tulliana_bug.png" TargetMode="External"/></Relationships>
</file>

<file path=ppt/slides/_rels/slide1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1.png"/></Relationships>
</file>

<file path=ppt/slides/_rels/slide1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1.png"/></Relationships>
</file>

<file path=ppt/slides/_rels/slide1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8.xml.rels><?xml version="1.0" encoding="UTF-8" standalone="yes"?>
<Relationships xmlns="http://schemas.openxmlformats.org/package/2006/relationships"><Relationship Id="rId3" Type="http://schemas.openxmlformats.org/officeDocument/2006/relationships/hyperlink" Target="https://commons.wikimedia.org/wiki/File:Tulliana_bug.png" TargetMode="External"/><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ohdsi.github.io/Tutorial-ETL/docs/cdm_synthea_v2"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5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8.png"/><Relationship Id="rId7" Type="http://schemas.microsoft.com/office/2007/relationships/hdphoto" Target="../media/hdphoto2.wdp"/><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commons.wikimedia.org/wiki/File:Tulliana_bug.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hyperlink" Target="https://doi.org/10.1093/jamia/ocad214" TargetMode="External"/><Relationship Id="rId4" Type="http://schemas.openxmlformats.org/officeDocument/2006/relationships/hyperlink" Target="https://doi.org/10.3390/app112411920"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doi.org/10.3390/app11241192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ohdsi.github.io/CommonDataModel/index.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ohdsi.github.io/Themis/index.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OHDSI/Themi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ohdsi.github.io/CommonDataModel/index.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mailto:mblacke@its.jnj.com" TargetMode="External"/><Relationship Id="rId4" Type="http://schemas.openxmlformats.org/officeDocument/2006/relationships/hyperlink" Target="https://ohdsi.github.io/TheBookOfOhdsi/CommonDataModel.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thena.ohdsi.org/search-terms/term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teams.microsoft.com/l/team/19%3A2b9db953a46441c8be51cb3d3785cac3%40thread.tacv2/conversations?groupId=198ebad0-c5b9-4991-8a5e-55e6d71cb817&amp;tenantId=a30f0094-9120-4aab-ba4c-e5509023b2d5" TargetMode="External"/><Relationship Id="rId5" Type="http://schemas.openxmlformats.org/officeDocument/2006/relationships/hyperlink" Target="https://github.com/OHDSI/Vocabulary-v5.0/wiki" TargetMode="External"/><Relationship Id="rId4" Type="http://schemas.openxmlformats.org/officeDocument/2006/relationships/hyperlink" Target="https://github.com/OHDSI/Vocabulary-v5.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synthetichealth/synthea"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synthetichealth/synthea/tree/gh-pages/graphviz"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ohdsi/Achilles" TargetMode="External"/><Relationship Id="rId3" Type="http://schemas.openxmlformats.org/officeDocument/2006/relationships/hyperlink" Target="https://ohdsi.github.io/Themis/" TargetMode="External"/><Relationship Id="rId7" Type="http://schemas.openxmlformats.org/officeDocument/2006/relationships/hyperlink" Target="https://github.com/OHDSI/ETL-Synthea" TargetMode="External"/><Relationship Id="rId2" Type="http://schemas.openxmlformats.org/officeDocument/2006/relationships/hyperlink" Target="https://ohdsi.github.io/CommonDataModel/cdm54.html" TargetMode="External"/><Relationship Id="rId1" Type="http://schemas.openxmlformats.org/officeDocument/2006/relationships/slideLayout" Target="../slideLayouts/slideLayout7.xml"/><Relationship Id="rId6" Type="http://schemas.openxmlformats.org/officeDocument/2006/relationships/hyperlink" Target="https://github.com/ohdsi/WhiteRabbit" TargetMode="External"/><Relationship Id="rId5" Type="http://schemas.openxmlformats.org/officeDocument/2006/relationships/hyperlink" Target="https://synthetichealth.github.io/synthea/" TargetMode="External"/><Relationship Id="rId10" Type="http://schemas.openxmlformats.org/officeDocument/2006/relationships/hyperlink" Target="https://github.com/ohdsi/Ares" TargetMode="External"/><Relationship Id="rId4" Type="http://schemas.openxmlformats.org/officeDocument/2006/relationships/hyperlink" Target="https://athena.ohdsi.org/" TargetMode="External"/><Relationship Id="rId9" Type="http://schemas.openxmlformats.org/officeDocument/2006/relationships/hyperlink" Target="https://github.com/ohdsi/DataQualityDashboar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synthetichealth/synthea/wiki/CSV-File-Data-Dictionary#devices" TargetMode="External"/><Relationship Id="rId13" Type="http://schemas.openxmlformats.org/officeDocument/2006/relationships/hyperlink" Target="https://github.com/synthetichealth/synthea/wiki/CSV-File-Data-Dictionary#observations" TargetMode="External"/><Relationship Id="rId18" Type="http://schemas.openxmlformats.org/officeDocument/2006/relationships/hyperlink" Target="https://github.com/synthetichealth/synthea/wiki/CSV-File-Data-Dictionary#procedures" TargetMode="External"/><Relationship Id="rId3" Type="http://schemas.openxmlformats.org/officeDocument/2006/relationships/hyperlink" Target="https://github.com/synthetichealth/synthea/wiki/CSV-File-Data-Dictionary#allergies" TargetMode="External"/><Relationship Id="rId7" Type="http://schemas.openxmlformats.org/officeDocument/2006/relationships/hyperlink" Target="https://github.com/synthetichealth/synthea/wiki/CSV-File-Data-Dictionary#conditions" TargetMode="External"/><Relationship Id="rId12" Type="http://schemas.openxmlformats.org/officeDocument/2006/relationships/hyperlink" Target="https://github.com/synthetichealth/synthea/wiki/CSV-File-Data-Dictionary#medications" TargetMode="External"/><Relationship Id="rId17" Type="http://schemas.openxmlformats.org/officeDocument/2006/relationships/hyperlink" Target="https://github.com/synthetichealth/synthea/wiki/CSV-File-Data-Dictionary#payers" TargetMode="External"/><Relationship Id="rId2" Type="http://schemas.openxmlformats.org/officeDocument/2006/relationships/notesSlide" Target="../notesSlides/notesSlide32.xml"/><Relationship Id="rId16" Type="http://schemas.openxmlformats.org/officeDocument/2006/relationships/hyperlink" Target="https://github.com/synthetichealth/synthea/wiki/CSV-File-Data-Dictionary#payer-transitions" TargetMode="External"/><Relationship Id="rId1" Type="http://schemas.openxmlformats.org/officeDocument/2006/relationships/slideLayout" Target="../slideLayouts/slideLayout7.xml"/><Relationship Id="rId6" Type="http://schemas.openxmlformats.org/officeDocument/2006/relationships/hyperlink" Target="https://github.com/synthetichealth/synthea/wiki/CSV-File-Data-Dictionary#claims-transactions" TargetMode="External"/><Relationship Id="rId11" Type="http://schemas.openxmlformats.org/officeDocument/2006/relationships/hyperlink" Target="https://github.com/synthetichealth/synthea/wiki/CSV-File-Data-Dictionary#immunizations" TargetMode="External"/><Relationship Id="rId5" Type="http://schemas.openxmlformats.org/officeDocument/2006/relationships/hyperlink" Target="https://github.com/synthetichealth/synthea/wiki/CSV-File-Data-Dictionary#claims" TargetMode="External"/><Relationship Id="rId15" Type="http://schemas.openxmlformats.org/officeDocument/2006/relationships/hyperlink" Target="https://github.com/synthetichealth/synthea/wiki/CSV-File-Data-Dictionary#patients" TargetMode="External"/><Relationship Id="rId10" Type="http://schemas.openxmlformats.org/officeDocument/2006/relationships/hyperlink" Target="https://github.com/synthetichealth/synthea/wiki/CSV-File-Data-Dictionary#imaging-studies" TargetMode="External"/><Relationship Id="rId19" Type="http://schemas.openxmlformats.org/officeDocument/2006/relationships/hyperlink" Target="https://github.com/synthetichealth/synthea/wiki/CSV-File-Data-Dictionary#supplies" TargetMode="External"/><Relationship Id="rId4" Type="http://schemas.openxmlformats.org/officeDocument/2006/relationships/hyperlink" Target="https://github.com/synthetichealth/synthea/wiki/CSV-File-Data-Dictionary#careplans" TargetMode="External"/><Relationship Id="rId9" Type="http://schemas.openxmlformats.org/officeDocument/2006/relationships/hyperlink" Target="https://github.com/synthetichealth/synthea/wiki/CSV-File-Data-Dictionary#encounters" TargetMode="External"/><Relationship Id="rId14" Type="http://schemas.openxmlformats.org/officeDocument/2006/relationships/hyperlink" Target="https://github.com/synthetichealth/synthea/wiki/CSV-File-Data-Dictionary#organization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5.png"/><Relationship Id="rId12"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2.wdp"/><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OHDSI/Tutorial-ET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2.gif"/></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OHDSI/Tutorial-ETL" TargetMode="External"/><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52.gif"/></Relationships>
</file>

<file path=ppt/slides/_rels/slide79.xml.rels><?xml version="1.0" encoding="UTF-8" standalone="yes"?>
<Relationships xmlns="http://schemas.openxmlformats.org/package/2006/relationships"><Relationship Id="rId8" Type="http://schemas.openxmlformats.org/officeDocument/2006/relationships/hyperlink" Target="https://ohdsi.github.io/Themis/" TargetMode="External"/><Relationship Id="rId3" Type="http://schemas.openxmlformats.org/officeDocument/2006/relationships/hyperlink" Target="https://ohdsi.github.io/CommonDataModel" TargetMode="External"/><Relationship Id="rId7" Type="http://schemas.openxmlformats.org/officeDocument/2006/relationships/hyperlink" Target="https://ohdsi.github.io/TheBookOfOhdsi/ExtractTransformLoad.html" TargetMode="External"/><Relationship Id="rId2" Type="http://schemas.openxmlformats.org/officeDocument/2006/relationships/hyperlink" Target="https://github.com/OHDSI/CommonDataModel/wiki" TargetMode="External"/><Relationship Id="rId1" Type="http://schemas.openxmlformats.org/officeDocument/2006/relationships/slideLayout" Target="../slideLayouts/slideLayout2.xml"/><Relationship Id="rId6" Type="http://schemas.openxmlformats.org/officeDocument/2006/relationships/hyperlink" Target="http://www.ohdsi.org/web/wiki/doku.php?id=resources:2018_data_network" TargetMode="External"/><Relationship Id="rId5" Type="http://schemas.openxmlformats.org/officeDocument/2006/relationships/hyperlink" Target="http://forums.ohdsi.org/c/cdm-builders" TargetMode="External"/><Relationship Id="rId10" Type="http://schemas.openxmlformats.org/officeDocument/2006/relationships/image" Target="../media/image66.png"/><Relationship Id="rId4" Type="http://schemas.openxmlformats.org/officeDocument/2006/relationships/hyperlink" Target="http://forums.ohdsi.org/" TargetMode="External"/><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ohdsi.github.io/ETL-Synthea/"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hyperlink" Target="https://ohdsi.github.io/ETL-Synthea/articles/person.html"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ohdsi.github.io/ETL-Synthea/articles/observation_period.html"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hdsi.github.io/CommonDataModel/cdm54.html#visit_occurrenc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OHDSI/Tutorial-ETL"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ohdsi.github.io/ETL-Synthea/articles/condition_occurrence.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s://github.com/synthetichealth/synthea/wiki/CSV-File-Data-Dictionary#devices" TargetMode="External"/><Relationship Id="rId13" Type="http://schemas.openxmlformats.org/officeDocument/2006/relationships/hyperlink" Target="https://github.com/synthetichealth/synthea/wiki/CSV-File-Data-Dictionary#observations" TargetMode="External"/><Relationship Id="rId18" Type="http://schemas.openxmlformats.org/officeDocument/2006/relationships/hyperlink" Target="https://github.com/synthetichealth/synthea/wiki/CSV-File-Data-Dictionary#procedures" TargetMode="External"/><Relationship Id="rId3" Type="http://schemas.openxmlformats.org/officeDocument/2006/relationships/hyperlink" Target="https://github.com/synthetichealth/synthea/wiki/CSV-File-Data-Dictionary#allergies" TargetMode="External"/><Relationship Id="rId7" Type="http://schemas.openxmlformats.org/officeDocument/2006/relationships/hyperlink" Target="https://github.com/synthetichealth/synthea/wiki/CSV-File-Data-Dictionary#conditions" TargetMode="External"/><Relationship Id="rId12" Type="http://schemas.openxmlformats.org/officeDocument/2006/relationships/hyperlink" Target="https://github.com/synthetichealth/synthea/wiki/CSV-File-Data-Dictionary#medications" TargetMode="External"/><Relationship Id="rId17" Type="http://schemas.openxmlformats.org/officeDocument/2006/relationships/hyperlink" Target="https://github.com/synthetichealth/synthea/wiki/CSV-File-Data-Dictionary#payers" TargetMode="External"/><Relationship Id="rId2" Type="http://schemas.openxmlformats.org/officeDocument/2006/relationships/notesSlide" Target="../notesSlides/notesSlide47.xml"/><Relationship Id="rId16" Type="http://schemas.openxmlformats.org/officeDocument/2006/relationships/hyperlink" Target="https://github.com/synthetichealth/synthea/wiki/CSV-File-Data-Dictionary#payer-transitions" TargetMode="External"/><Relationship Id="rId1" Type="http://schemas.openxmlformats.org/officeDocument/2006/relationships/slideLayout" Target="../slideLayouts/slideLayout7.xml"/><Relationship Id="rId6" Type="http://schemas.openxmlformats.org/officeDocument/2006/relationships/hyperlink" Target="https://github.com/synthetichealth/synthea/wiki/CSV-File-Data-Dictionary#claims-transactions" TargetMode="External"/><Relationship Id="rId11" Type="http://schemas.openxmlformats.org/officeDocument/2006/relationships/hyperlink" Target="https://github.com/synthetichealth/synthea/wiki/CSV-File-Data-Dictionary#immunizations" TargetMode="External"/><Relationship Id="rId5" Type="http://schemas.openxmlformats.org/officeDocument/2006/relationships/hyperlink" Target="https://github.com/synthetichealth/synthea/wiki/CSV-File-Data-Dictionary#claims" TargetMode="External"/><Relationship Id="rId15" Type="http://schemas.openxmlformats.org/officeDocument/2006/relationships/hyperlink" Target="https://github.com/synthetichealth/synthea/wiki/CSV-File-Data-Dictionary#patients" TargetMode="External"/><Relationship Id="rId10" Type="http://schemas.openxmlformats.org/officeDocument/2006/relationships/hyperlink" Target="https://github.com/synthetichealth/synthea/wiki/CSV-File-Data-Dictionary#imaging-studies" TargetMode="External"/><Relationship Id="rId19" Type="http://schemas.openxmlformats.org/officeDocument/2006/relationships/hyperlink" Target="https://github.com/synthetichealth/synthea/wiki/CSV-File-Data-Dictionary#supplies" TargetMode="External"/><Relationship Id="rId4" Type="http://schemas.openxmlformats.org/officeDocument/2006/relationships/hyperlink" Target="https://github.com/synthetichealth/synthea/wiki/CSV-File-Data-Dictionary#careplans" TargetMode="External"/><Relationship Id="rId9" Type="http://schemas.openxmlformats.org/officeDocument/2006/relationships/hyperlink" Target="https://github.com/synthetichealth/synthea/wiki/CSV-File-Data-Dictionary#encounters" TargetMode="External"/><Relationship Id="rId14" Type="http://schemas.openxmlformats.org/officeDocument/2006/relationships/hyperlink" Target="https://github.com/synthetichealth/synthea/wiki/CSV-File-Data-Dictionary#organization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ohdsi.github.io/ETL-Synthea/articles/drug_exposure.html"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5.png"/><Relationship Id="rId12" Type="http://schemas.microsoft.com/office/2007/relationships/hdphoto" Target="../media/hdphoto2.wdp"/><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github.com/OHDSI/ETL-Synthea/releases/tag/v2.1.0"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github.com/OHDSI/Tutorial-ET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C442-C1E2-4DAE-A87E-82243E5A93A9}"/>
              </a:ext>
            </a:extLst>
          </p:cNvPr>
          <p:cNvSpPr>
            <a:spLocks noGrp="1"/>
          </p:cNvSpPr>
          <p:nvPr>
            <p:ph type="ctrTitle"/>
          </p:nvPr>
        </p:nvSpPr>
        <p:spPr>
          <a:xfrm>
            <a:off x="3149600" y="2041525"/>
            <a:ext cx="8128000" cy="1755775"/>
          </a:xfrm>
        </p:spPr>
        <p:txBody>
          <a:bodyPr>
            <a:normAutofit fontScale="90000"/>
          </a:bodyPr>
          <a:lstStyle/>
          <a:p>
            <a:r>
              <a:rPr lang="en-US" b="1" i="0" u="none" strike="noStrike">
                <a:effectLst/>
                <a:latin typeface="Aptos" panose="020B0004020202020204" pitchFamily="34" charset="0"/>
              </a:rPr>
              <a:t>Developing and evaluating your Extract, Transform, Load (ETL) process to the OMOP Common Data Model</a:t>
            </a:r>
            <a:endParaRPr lang="en-US"/>
          </a:p>
        </p:txBody>
      </p:sp>
      <p:sp>
        <p:nvSpPr>
          <p:cNvPr id="5" name="Subtitle 4">
            <a:extLst>
              <a:ext uri="{FF2B5EF4-FFF2-40B4-BE49-F238E27FC236}">
                <a16:creationId xmlns:a16="http://schemas.microsoft.com/office/drawing/2014/main" id="{AF0E5376-FC39-F21A-9F67-6B6E9B87FCB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8612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a0d99388c2_0_390"/>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a:t>What is the OMOP Vocabulary?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5FD9-5256-C741-B385-D3C1158CB923}"/>
              </a:ext>
            </a:extLst>
          </p:cNvPr>
          <p:cNvSpPr>
            <a:spLocks noGrp="1"/>
          </p:cNvSpPr>
          <p:nvPr>
            <p:ph type="title"/>
          </p:nvPr>
        </p:nvSpPr>
        <p:spPr>
          <a:xfrm>
            <a:off x="1832664" y="190500"/>
            <a:ext cx="9813236" cy="838200"/>
          </a:xfrm>
        </p:spPr>
        <p:txBody>
          <a:bodyPr anchor="ctr">
            <a:normAutofit/>
          </a:bodyPr>
          <a:lstStyle/>
          <a:p>
            <a:r>
              <a:rPr lang="en-US"/>
              <a:t>Running ETL- Synthea</a:t>
            </a:r>
          </a:p>
        </p:txBody>
      </p:sp>
      <p:sp>
        <p:nvSpPr>
          <p:cNvPr id="4" name="Slide Number Placeholder 3">
            <a:extLst>
              <a:ext uri="{FF2B5EF4-FFF2-40B4-BE49-F238E27FC236}">
                <a16:creationId xmlns:a16="http://schemas.microsoft.com/office/drawing/2014/main" id="{C02C3377-6FD6-D19C-F736-1215F2E80389}"/>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100</a:t>
            </a:fld>
            <a:endParaRPr lang="en-US"/>
          </a:p>
        </p:txBody>
      </p:sp>
      <p:graphicFrame>
        <p:nvGraphicFramePr>
          <p:cNvPr id="7" name="Content Placeholder 2">
            <a:extLst>
              <a:ext uri="{FF2B5EF4-FFF2-40B4-BE49-F238E27FC236}">
                <a16:creationId xmlns:a16="http://schemas.microsoft.com/office/drawing/2014/main" id="{1F7174DC-6EA8-BEE6-3824-E3DF773A61F5}"/>
              </a:ext>
            </a:extLst>
          </p:cNvPr>
          <p:cNvGraphicFramePr>
            <a:graphicFrameLocks noGrp="1"/>
          </p:cNvGraphicFramePr>
          <p:nvPr>
            <p:ph idx="1"/>
            <p:extLst>
              <p:ext uri="{D42A27DB-BD31-4B8C-83A1-F6EECF244321}">
                <p14:modId xmlns:p14="http://schemas.microsoft.com/office/powerpoint/2010/main" val="3048378054"/>
              </p:ext>
            </p:extLst>
          </p:nvPr>
        </p:nvGraphicFramePr>
        <p:xfrm>
          <a:off x="1832664" y="1257305"/>
          <a:ext cx="9813235"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84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47EFE-BFF6-C5D8-3940-BFF44B6D8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490D7-0485-184B-8DF5-62FCDAD3EBE5}"/>
              </a:ext>
            </a:extLst>
          </p:cNvPr>
          <p:cNvSpPr>
            <a:spLocks noGrp="1"/>
          </p:cNvSpPr>
          <p:nvPr>
            <p:ph type="title"/>
          </p:nvPr>
        </p:nvSpPr>
        <p:spPr>
          <a:xfrm>
            <a:off x="2667000" y="152400"/>
            <a:ext cx="6858000" cy="838200"/>
          </a:xfrm>
        </p:spPr>
        <p:txBody>
          <a:bodyPr/>
          <a:lstStyle/>
          <a:p>
            <a:r>
              <a:rPr lang="en-US"/>
              <a:t>ETL Implementation</a:t>
            </a:r>
          </a:p>
        </p:txBody>
      </p:sp>
      <p:sp>
        <p:nvSpPr>
          <p:cNvPr id="5" name="Slide Number Placeholder 4">
            <a:extLst>
              <a:ext uri="{FF2B5EF4-FFF2-40B4-BE49-F238E27FC236}">
                <a16:creationId xmlns:a16="http://schemas.microsoft.com/office/drawing/2014/main" id="{A71FC809-CBDC-CEE0-D878-E550B860AF5C}"/>
              </a:ext>
            </a:extLst>
          </p:cNvPr>
          <p:cNvSpPr>
            <a:spLocks noGrp="1"/>
          </p:cNvSpPr>
          <p:nvPr>
            <p:ph type="sldNum" sz="quarter" idx="10"/>
          </p:nvPr>
        </p:nvSpPr>
        <p:spPr/>
        <p:txBody>
          <a:bodyPr/>
          <a:lstStyle/>
          <a:p>
            <a:fld id="{444583ED-F364-40B3-B25B-483B5033DFA3}" type="slidenum">
              <a:rPr lang="en-US" smtClean="0"/>
              <a:pPr/>
              <a:t>101</a:t>
            </a:fld>
            <a:endParaRPr lang="en-US"/>
          </a:p>
        </p:txBody>
      </p:sp>
      <p:pic>
        <p:nvPicPr>
          <p:cNvPr id="14" name="Picture 13" descr="Image result for pusheen transparent background">
            <a:extLst>
              <a:ext uri="{FF2B5EF4-FFF2-40B4-BE49-F238E27FC236}">
                <a16:creationId xmlns:a16="http://schemas.microsoft.com/office/drawing/2014/main" id="{6EB67364-4C7C-2CE7-5262-57E242BC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EFEE7584-2ACD-A87C-2DBF-D9BBCBAC4322}"/>
              </a:ext>
            </a:extLst>
          </p:cNvPr>
          <p:cNvSpPr txBox="1">
            <a:spLocks/>
          </p:cNvSpPr>
          <p:nvPr/>
        </p:nvSpPr>
        <p:spPr>
          <a:xfrm>
            <a:off x="1981200" y="1006891"/>
            <a:ext cx="8229600" cy="588963"/>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algn="ctr"/>
            <a:r>
              <a:rPr lang="en-US" sz="3200"/>
              <a:t>General Flow of Implementation</a:t>
            </a:r>
            <a:endParaRPr lang="en-US"/>
          </a:p>
          <a:p>
            <a:endParaRPr lang="en-US"/>
          </a:p>
          <a:p>
            <a:endParaRPr lang="en-US"/>
          </a:p>
          <a:p>
            <a:endParaRPr lang="en-US"/>
          </a:p>
          <a:p>
            <a:endParaRPr lang="en-US"/>
          </a:p>
          <a:p>
            <a:endParaRPr lang="en-US" sz="3000"/>
          </a:p>
        </p:txBody>
      </p:sp>
      <p:pic>
        <p:nvPicPr>
          <p:cNvPr id="8" name="Picture 7">
            <a:extLst>
              <a:ext uri="{FF2B5EF4-FFF2-40B4-BE49-F238E27FC236}">
                <a16:creationId xmlns:a16="http://schemas.microsoft.com/office/drawing/2014/main" id="{C06B0E94-E6B9-D374-A5C5-55DBF3ED0C5F}"/>
              </a:ext>
            </a:extLst>
          </p:cNvPr>
          <p:cNvPicPr>
            <a:picLocks noChangeAspect="1"/>
          </p:cNvPicPr>
          <p:nvPr/>
        </p:nvPicPr>
        <p:blipFill>
          <a:blip r:embed="rId4"/>
          <a:stretch>
            <a:fillRect/>
          </a:stretch>
        </p:blipFill>
        <p:spPr>
          <a:xfrm>
            <a:off x="3517772" y="1754950"/>
            <a:ext cx="2011507" cy="594943"/>
          </a:xfrm>
          <a:prstGeom prst="rect">
            <a:avLst/>
          </a:prstGeom>
        </p:spPr>
      </p:pic>
      <p:cxnSp>
        <p:nvCxnSpPr>
          <p:cNvPr id="9" name="Straight Arrow Connector 8">
            <a:extLst>
              <a:ext uri="{FF2B5EF4-FFF2-40B4-BE49-F238E27FC236}">
                <a16:creationId xmlns:a16="http://schemas.microsoft.com/office/drawing/2014/main" id="{D8EFD822-AF93-D6E7-A06A-DEE2D54BCFD9}"/>
              </a:ext>
            </a:extLst>
          </p:cNvPr>
          <p:cNvCxnSpPr>
            <a:cxnSpLocks/>
            <a:stCxn id="8" idx="2"/>
          </p:cNvCxnSpPr>
          <p:nvPr/>
        </p:nvCxnSpPr>
        <p:spPr>
          <a:xfrm flipH="1">
            <a:off x="3790222" y="2349893"/>
            <a:ext cx="733304" cy="6138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3B0F83C-71EA-D90C-F056-1D756997A6B3}"/>
              </a:ext>
            </a:extLst>
          </p:cNvPr>
          <p:cNvCxnSpPr>
            <a:cxnSpLocks/>
          </p:cNvCxnSpPr>
          <p:nvPr/>
        </p:nvCxnSpPr>
        <p:spPr>
          <a:xfrm>
            <a:off x="4532183" y="2355439"/>
            <a:ext cx="708023" cy="607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DEC97A71-2233-86CC-67B6-5A3008796BA8}"/>
              </a:ext>
            </a:extLst>
          </p:cNvPr>
          <p:cNvPicPr>
            <a:picLocks noChangeAspect="1"/>
          </p:cNvPicPr>
          <p:nvPr/>
        </p:nvPicPr>
        <p:blipFill>
          <a:blip r:embed="rId5"/>
          <a:stretch>
            <a:fillRect/>
          </a:stretch>
        </p:blipFill>
        <p:spPr>
          <a:xfrm>
            <a:off x="4978992" y="3002692"/>
            <a:ext cx="1992457" cy="585474"/>
          </a:xfrm>
          <a:prstGeom prst="rect">
            <a:avLst/>
          </a:prstGeom>
        </p:spPr>
      </p:pic>
      <p:pic>
        <p:nvPicPr>
          <p:cNvPr id="19" name="Picture 18">
            <a:extLst>
              <a:ext uri="{FF2B5EF4-FFF2-40B4-BE49-F238E27FC236}">
                <a16:creationId xmlns:a16="http://schemas.microsoft.com/office/drawing/2014/main" id="{D2C2DD2E-F92C-D9C9-DE48-0756F376BE42}"/>
              </a:ext>
            </a:extLst>
          </p:cNvPr>
          <p:cNvPicPr>
            <a:picLocks noChangeAspect="1"/>
          </p:cNvPicPr>
          <p:nvPr/>
        </p:nvPicPr>
        <p:blipFill>
          <a:blip r:embed="rId6"/>
          <a:stretch>
            <a:fillRect/>
          </a:stretch>
        </p:blipFill>
        <p:spPr>
          <a:xfrm>
            <a:off x="2347784" y="2974117"/>
            <a:ext cx="2021032" cy="642185"/>
          </a:xfrm>
          <a:prstGeom prst="rect">
            <a:avLst/>
          </a:prstGeom>
        </p:spPr>
      </p:pic>
      <p:cxnSp>
        <p:nvCxnSpPr>
          <p:cNvPr id="22" name="Straight Arrow Connector 21">
            <a:extLst>
              <a:ext uri="{FF2B5EF4-FFF2-40B4-BE49-F238E27FC236}">
                <a16:creationId xmlns:a16="http://schemas.microsoft.com/office/drawing/2014/main" id="{9A1DE386-EA11-1415-2004-36211EC32925}"/>
              </a:ext>
            </a:extLst>
          </p:cNvPr>
          <p:cNvCxnSpPr>
            <a:cxnSpLocks/>
          </p:cNvCxnSpPr>
          <p:nvPr/>
        </p:nvCxnSpPr>
        <p:spPr>
          <a:xfrm flipH="1">
            <a:off x="5966561" y="3569987"/>
            <a:ext cx="16755" cy="366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 name="Picture 29">
            <a:extLst>
              <a:ext uri="{FF2B5EF4-FFF2-40B4-BE49-F238E27FC236}">
                <a16:creationId xmlns:a16="http://schemas.microsoft.com/office/drawing/2014/main" id="{C68D8435-EDB1-9C71-F29A-D631ED5387D5}"/>
              </a:ext>
            </a:extLst>
          </p:cNvPr>
          <p:cNvPicPr>
            <a:picLocks noChangeAspect="1"/>
          </p:cNvPicPr>
          <p:nvPr/>
        </p:nvPicPr>
        <p:blipFill>
          <a:blip r:embed="rId7"/>
          <a:stretch>
            <a:fillRect/>
          </a:stretch>
        </p:blipFill>
        <p:spPr>
          <a:xfrm>
            <a:off x="3971665" y="4697121"/>
            <a:ext cx="2001982" cy="594921"/>
          </a:xfrm>
          <a:prstGeom prst="rect">
            <a:avLst/>
          </a:prstGeom>
        </p:spPr>
      </p:pic>
      <p:pic>
        <p:nvPicPr>
          <p:cNvPr id="31" name="Picture 30">
            <a:extLst>
              <a:ext uri="{FF2B5EF4-FFF2-40B4-BE49-F238E27FC236}">
                <a16:creationId xmlns:a16="http://schemas.microsoft.com/office/drawing/2014/main" id="{FE19A27A-F900-5215-E279-79083AFD7257}"/>
              </a:ext>
            </a:extLst>
          </p:cNvPr>
          <p:cNvPicPr>
            <a:picLocks noChangeAspect="1"/>
          </p:cNvPicPr>
          <p:nvPr/>
        </p:nvPicPr>
        <p:blipFill>
          <a:blip r:embed="rId8"/>
          <a:stretch>
            <a:fillRect/>
          </a:stretch>
        </p:blipFill>
        <p:spPr>
          <a:xfrm>
            <a:off x="3944966" y="4084429"/>
            <a:ext cx="2011507" cy="576041"/>
          </a:xfrm>
          <a:prstGeom prst="rect">
            <a:avLst/>
          </a:prstGeom>
        </p:spPr>
      </p:pic>
      <p:pic>
        <p:nvPicPr>
          <p:cNvPr id="32" name="Picture 31">
            <a:extLst>
              <a:ext uri="{FF2B5EF4-FFF2-40B4-BE49-F238E27FC236}">
                <a16:creationId xmlns:a16="http://schemas.microsoft.com/office/drawing/2014/main" id="{2D635112-0828-516C-3782-6E9AB661A3D7}"/>
              </a:ext>
            </a:extLst>
          </p:cNvPr>
          <p:cNvPicPr>
            <a:picLocks noChangeAspect="1"/>
          </p:cNvPicPr>
          <p:nvPr/>
        </p:nvPicPr>
        <p:blipFill>
          <a:blip r:embed="rId9"/>
          <a:stretch>
            <a:fillRect/>
          </a:stretch>
        </p:blipFill>
        <p:spPr>
          <a:xfrm>
            <a:off x="5973791" y="4073649"/>
            <a:ext cx="2030557" cy="594986"/>
          </a:xfrm>
          <a:prstGeom prst="rect">
            <a:avLst/>
          </a:prstGeom>
        </p:spPr>
      </p:pic>
      <p:pic>
        <p:nvPicPr>
          <p:cNvPr id="33" name="Picture 32">
            <a:extLst>
              <a:ext uri="{FF2B5EF4-FFF2-40B4-BE49-F238E27FC236}">
                <a16:creationId xmlns:a16="http://schemas.microsoft.com/office/drawing/2014/main" id="{CC3EA233-9C6F-0E42-B03F-6DE2BDF2CE2A}"/>
              </a:ext>
            </a:extLst>
          </p:cNvPr>
          <p:cNvPicPr>
            <a:picLocks noChangeAspect="1"/>
          </p:cNvPicPr>
          <p:nvPr/>
        </p:nvPicPr>
        <p:blipFill>
          <a:blip r:embed="rId10"/>
          <a:stretch>
            <a:fillRect/>
          </a:stretch>
        </p:blipFill>
        <p:spPr>
          <a:xfrm>
            <a:off x="5990965" y="4673724"/>
            <a:ext cx="2021032" cy="594991"/>
          </a:xfrm>
          <a:prstGeom prst="rect">
            <a:avLst/>
          </a:prstGeom>
        </p:spPr>
      </p:pic>
      <p:pic>
        <p:nvPicPr>
          <p:cNvPr id="34" name="Picture 33">
            <a:extLst>
              <a:ext uri="{FF2B5EF4-FFF2-40B4-BE49-F238E27FC236}">
                <a16:creationId xmlns:a16="http://schemas.microsoft.com/office/drawing/2014/main" id="{EEFFD598-EA80-4EA7-2A71-E61EF36C424B}"/>
              </a:ext>
            </a:extLst>
          </p:cNvPr>
          <p:cNvPicPr>
            <a:picLocks noChangeAspect="1"/>
          </p:cNvPicPr>
          <p:nvPr/>
        </p:nvPicPr>
        <p:blipFill>
          <a:blip r:embed="rId11"/>
          <a:stretch>
            <a:fillRect/>
          </a:stretch>
        </p:blipFill>
        <p:spPr>
          <a:xfrm>
            <a:off x="3978866" y="5266068"/>
            <a:ext cx="1982932" cy="604315"/>
          </a:xfrm>
          <a:prstGeom prst="rect">
            <a:avLst/>
          </a:prstGeom>
        </p:spPr>
      </p:pic>
      <p:sp>
        <p:nvSpPr>
          <p:cNvPr id="35" name="Rectangle 34">
            <a:extLst>
              <a:ext uri="{FF2B5EF4-FFF2-40B4-BE49-F238E27FC236}">
                <a16:creationId xmlns:a16="http://schemas.microsoft.com/office/drawing/2014/main" id="{2D815605-E348-DC94-0DE0-4E097AE9C7B0}"/>
              </a:ext>
            </a:extLst>
          </p:cNvPr>
          <p:cNvSpPr/>
          <p:nvPr/>
        </p:nvSpPr>
        <p:spPr>
          <a:xfrm>
            <a:off x="3944965" y="4013947"/>
            <a:ext cx="4059382" cy="189284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Picture 35">
            <a:extLst>
              <a:ext uri="{FF2B5EF4-FFF2-40B4-BE49-F238E27FC236}">
                <a16:creationId xmlns:a16="http://schemas.microsoft.com/office/drawing/2014/main" id="{FE516A85-F11A-E6E8-2E69-F19EB1799B42}"/>
              </a:ext>
            </a:extLst>
          </p:cNvPr>
          <p:cNvPicPr>
            <a:picLocks noChangeAspect="1"/>
          </p:cNvPicPr>
          <p:nvPr/>
        </p:nvPicPr>
        <p:blipFill>
          <a:blip r:embed="rId11"/>
          <a:stretch>
            <a:fillRect/>
          </a:stretch>
        </p:blipFill>
        <p:spPr>
          <a:xfrm>
            <a:off x="6010015" y="5259332"/>
            <a:ext cx="1982932" cy="604315"/>
          </a:xfrm>
          <a:prstGeom prst="rect">
            <a:avLst/>
          </a:prstGeom>
        </p:spPr>
      </p:pic>
      <p:sp>
        <p:nvSpPr>
          <p:cNvPr id="37" name="TextBox 36">
            <a:extLst>
              <a:ext uri="{FF2B5EF4-FFF2-40B4-BE49-F238E27FC236}">
                <a16:creationId xmlns:a16="http://schemas.microsoft.com/office/drawing/2014/main" id="{F28948F3-C164-C1F9-D159-209B4B03235E}"/>
              </a:ext>
            </a:extLst>
          </p:cNvPr>
          <p:cNvSpPr txBox="1"/>
          <p:nvPr/>
        </p:nvSpPr>
        <p:spPr>
          <a:xfrm>
            <a:off x="6083812" y="5379884"/>
            <a:ext cx="1830937" cy="369332"/>
          </a:xfrm>
          <a:prstGeom prst="rect">
            <a:avLst/>
          </a:prstGeom>
          <a:solidFill>
            <a:srgbClr val="BDBDFF"/>
          </a:solidFill>
        </p:spPr>
        <p:txBody>
          <a:bodyPr wrap="square" tIns="0" bIns="0" rtlCol="0">
            <a:spAutoFit/>
          </a:bodyPr>
          <a:lstStyle/>
          <a:p>
            <a:pPr algn="ctr"/>
            <a:r>
              <a:rPr lang="en-US" sz="1200" b="1"/>
              <a:t>Additional clinical data tables…</a:t>
            </a:r>
            <a:endParaRPr lang="en-US" sz="1400" b="1"/>
          </a:p>
        </p:txBody>
      </p:sp>
      <p:sp>
        <p:nvSpPr>
          <p:cNvPr id="38" name="Content Placeholder 2">
            <a:extLst>
              <a:ext uri="{FF2B5EF4-FFF2-40B4-BE49-F238E27FC236}">
                <a16:creationId xmlns:a16="http://schemas.microsoft.com/office/drawing/2014/main" id="{27DE3E6B-BEE7-9045-56AA-3CC9316418AB}"/>
              </a:ext>
            </a:extLst>
          </p:cNvPr>
          <p:cNvSpPr txBox="1">
            <a:spLocks/>
          </p:cNvSpPr>
          <p:nvPr/>
        </p:nvSpPr>
        <p:spPr>
          <a:xfrm>
            <a:off x="231590" y="1779066"/>
            <a:ext cx="3713375" cy="651541"/>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A good rule of thumb is to always create the PERSON table first</a:t>
            </a:r>
          </a:p>
        </p:txBody>
      </p:sp>
      <p:sp>
        <p:nvSpPr>
          <p:cNvPr id="39" name="Content Placeholder 2">
            <a:extLst>
              <a:ext uri="{FF2B5EF4-FFF2-40B4-BE49-F238E27FC236}">
                <a16:creationId xmlns:a16="http://schemas.microsoft.com/office/drawing/2014/main" id="{74DCA260-3AE1-D4AF-E241-CEFD6E79EFF0}"/>
              </a:ext>
            </a:extLst>
          </p:cNvPr>
          <p:cNvSpPr txBox="1">
            <a:spLocks/>
          </p:cNvSpPr>
          <p:nvPr/>
        </p:nvSpPr>
        <p:spPr>
          <a:xfrm>
            <a:off x="7179374" y="2811999"/>
            <a:ext cx="5115747" cy="111018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The VISIT_OCCURRENCE table must be created before the standardized clinical data tables as they all refer to the VISIT_OCCURRENCE_ID</a:t>
            </a:r>
          </a:p>
        </p:txBody>
      </p:sp>
    </p:spTree>
    <p:extLst>
      <p:ext uri="{BB962C8B-B14F-4D97-AF65-F5344CB8AC3E}">
        <p14:creationId xmlns:p14="http://schemas.microsoft.com/office/powerpoint/2010/main" val="2884864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6858000" cy="838200"/>
          </a:xfrm>
        </p:spPr>
        <p:txBody>
          <a:bodyPr/>
          <a:lstStyle/>
          <a:p>
            <a:r>
              <a:rPr lang="en-US"/>
              <a:t>ETL Implementation</a:t>
            </a:r>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102</a:t>
            </a:fld>
            <a:endParaRPr lang="en-US"/>
          </a:p>
        </p:txBody>
      </p:sp>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1981200" y="1006891"/>
            <a:ext cx="8229600" cy="588963"/>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algn="ctr"/>
            <a:r>
              <a:rPr lang="en-US" sz="3200"/>
              <a:t>General Flow of Implementation</a:t>
            </a:r>
            <a:endParaRPr lang="en-US"/>
          </a:p>
          <a:p>
            <a:endParaRPr lang="en-US"/>
          </a:p>
          <a:p>
            <a:endParaRPr lang="en-US"/>
          </a:p>
          <a:p>
            <a:endParaRPr lang="en-US"/>
          </a:p>
          <a:p>
            <a:endParaRPr lang="en-US"/>
          </a:p>
          <a:p>
            <a:endParaRPr lang="en-US" sz="3000"/>
          </a:p>
        </p:txBody>
      </p:sp>
      <p:pic>
        <p:nvPicPr>
          <p:cNvPr id="8" name="Picture 7">
            <a:extLst>
              <a:ext uri="{FF2B5EF4-FFF2-40B4-BE49-F238E27FC236}">
                <a16:creationId xmlns:a16="http://schemas.microsoft.com/office/drawing/2014/main" id="{32F89DCF-F297-413C-B508-A102DAB120AF}"/>
              </a:ext>
            </a:extLst>
          </p:cNvPr>
          <p:cNvPicPr>
            <a:picLocks noChangeAspect="1"/>
          </p:cNvPicPr>
          <p:nvPr/>
        </p:nvPicPr>
        <p:blipFill>
          <a:blip r:embed="rId4"/>
          <a:stretch>
            <a:fillRect/>
          </a:stretch>
        </p:blipFill>
        <p:spPr>
          <a:xfrm>
            <a:off x="3517772" y="1754950"/>
            <a:ext cx="2011507" cy="594943"/>
          </a:xfrm>
          <a:prstGeom prst="rect">
            <a:avLst/>
          </a:prstGeom>
        </p:spPr>
      </p:pic>
      <p:cxnSp>
        <p:nvCxnSpPr>
          <p:cNvPr id="9" name="Straight Arrow Connector 8">
            <a:extLst>
              <a:ext uri="{FF2B5EF4-FFF2-40B4-BE49-F238E27FC236}">
                <a16:creationId xmlns:a16="http://schemas.microsoft.com/office/drawing/2014/main" id="{271DB2DB-36EB-48E8-ADDC-4B9D1F8CBB9E}"/>
              </a:ext>
            </a:extLst>
          </p:cNvPr>
          <p:cNvCxnSpPr>
            <a:cxnSpLocks/>
            <a:stCxn id="8" idx="2"/>
          </p:cNvCxnSpPr>
          <p:nvPr/>
        </p:nvCxnSpPr>
        <p:spPr>
          <a:xfrm flipH="1">
            <a:off x="3790222" y="2349893"/>
            <a:ext cx="733304" cy="6138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87224FB-355C-4B2E-B6EC-D8302D6E565C}"/>
              </a:ext>
            </a:extLst>
          </p:cNvPr>
          <p:cNvCxnSpPr>
            <a:cxnSpLocks/>
          </p:cNvCxnSpPr>
          <p:nvPr/>
        </p:nvCxnSpPr>
        <p:spPr>
          <a:xfrm>
            <a:off x="4532183" y="2355439"/>
            <a:ext cx="708023" cy="607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258EA762-A55A-4760-BEE8-77FA794A7F35}"/>
              </a:ext>
            </a:extLst>
          </p:cNvPr>
          <p:cNvPicPr>
            <a:picLocks noChangeAspect="1"/>
          </p:cNvPicPr>
          <p:nvPr/>
        </p:nvPicPr>
        <p:blipFill>
          <a:blip r:embed="rId5"/>
          <a:stretch>
            <a:fillRect/>
          </a:stretch>
        </p:blipFill>
        <p:spPr>
          <a:xfrm>
            <a:off x="4978992" y="3002692"/>
            <a:ext cx="1992457" cy="585474"/>
          </a:xfrm>
          <a:prstGeom prst="rect">
            <a:avLst/>
          </a:prstGeom>
        </p:spPr>
      </p:pic>
      <p:pic>
        <p:nvPicPr>
          <p:cNvPr id="19" name="Picture 18">
            <a:extLst>
              <a:ext uri="{FF2B5EF4-FFF2-40B4-BE49-F238E27FC236}">
                <a16:creationId xmlns:a16="http://schemas.microsoft.com/office/drawing/2014/main" id="{DBEE5BF6-FB5A-4D4C-ADA4-6461DC99B645}"/>
              </a:ext>
            </a:extLst>
          </p:cNvPr>
          <p:cNvPicPr>
            <a:picLocks noChangeAspect="1"/>
          </p:cNvPicPr>
          <p:nvPr/>
        </p:nvPicPr>
        <p:blipFill>
          <a:blip r:embed="rId6"/>
          <a:stretch>
            <a:fillRect/>
          </a:stretch>
        </p:blipFill>
        <p:spPr>
          <a:xfrm>
            <a:off x="2347784" y="2974117"/>
            <a:ext cx="2021032" cy="642185"/>
          </a:xfrm>
          <a:prstGeom prst="rect">
            <a:avLst/>
          </a:prstGeom>
        </p:spPr>
      </p:pic>
      <p:cxnSp>
        <p:nvCxnSpPr>
          <p:cNvPr id="22" name="Straight Arrow Connector 21">
            <a:extLst>
              <a:ext uri="{FF2B5EF4-FFF2-40B4-BE49-F238E27FC236}">
                <a16:creationId xmlns:a16="http://schemas.microsoft.com/office/drawing/2014/main" id="{1EAA2F5F-2CF8-4FBA-BFFD-2C930C1F3202}"/>
              </a:ext>
            </a:extLst>
          </p:cNvPr>
          <p:cNvCxnSpPr>
            <a:cxnSpLocks/>
          </p:cNvCxnSpPr>
          <p:nvPr/>
        </p:nvCxnSpPr>
        <p:spPr>
          <a:xfrm flipH="1">
            <a:off x="5966561" y="3569987"/>
            <a:ext cx="16755" cy="366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 name="Picture 29">
            <a:extLst>
              <a:ext uri="{FF2B5EF4-FFF2-40B4-BE49-F238E27FC236}">
                <a16:creationId xmlns:a16="http://schemas.microsoft.com/office/drawing/2014/main" id="{DD8A7590-7E62-4B8D-B2FF-53E62336299D}"/>
              </a:ext>
            </a:extLst>
          </p:cNvPr>
          <p:cNvPicPr>
            <a:picLocks noChangeAspect="1"/>
          </p:cNvPicPr>
          <p:nvPr/>
        </p:nvPicPr>
        <p:blipFill>
          <a:blip r:embed="rId7"/>
          <a:stretch>
            <a:fillRect/>
          </a:stretch>
        </p:blipFill>
        <p:spPr>
          <a:xfrm>
            <a:off x="3971665" y="4697121"/>
            <a:ext cx="2001982" cy="594921"/>
          </a:xfrm>
          <a:prstGeom prst="rect">
            <a:avLst/>
          </a:prstGeom>
        </p:spPr>
      </p:pic>
      <p:pic>
        <p:nvPicPr>
          <p:cNvPr id="31" name="Picture 30">
            <a:extLst>
              <a:ext uri="{FF2B5EF4-FFF2-40B4-BE49-F238E27FC236}">
                <a16:creationId xmlns:a16="http://schemas.microsoft.com/office/drawing/2014/main" id="{DA528511-AAA2-4775-89B6-655E3C7DF5D4}"/>
              </a:ext>
            </a:extLst>
          </p:cNvPr>
          <p:cNvPicPr>
            <a:picLocks noChangeAspect="1"/>
          </p:cNvPicPr>
          <p:nvPr/>
        </p:nvPicPr>
        <p:blipFill>
          <a:blip r:embed="rId8"/>
          <a:stretch>
            <a:fillRect/>
          </a:stretch>
        </p:blipFill>
        <p:spPr>
          <a:xfrm>
            <a:off x="3944966" y="4084429"/>
            <a:ext cx="2011507" cy="576041"/>
          </a:xfrm>
          <a:prstGeom prst="rect">
            <a:avLst/>
          </a:prstGeom>
        </p:spPr>
      </p:pic>
      <p:pic>
        <p:nvPicPr>
          <p:cNvPr id="32" name="Picture 31">
            <a:extLst>
              <a:ext uri="{FF2B5EF4-FFF2-40B4-BE49-F238E27FC236}">
                <a16:creationId xmlns:a16="http://schemas.microsoft.com/office/drawing/2014/main" id="{FA78951B-EFE6-4CC1-B162-758EDA2AC91D}"/>
              </a:ext>
            </a:extLst>
          </p:cNvPr>
          <p:cNvPicPr>
            <a:picLocks noChangeAspect="1"/>
          </p:cNvPicPr>
          <p:nvPr/>
        </p:nvPicPr>
        <p:blipFill>
          <a:blip r:embed="rId9"/>
          <a:stretch>
            <a:fillRect/>
          </a:stretch>
        </p:blipFill>
        <p:spPr>
          <a:xfrm>
            <a:off x="5973791" y="4073649"/>
            <a:ext cx="2030557" cy="594986"/>
          </a:xfrm>
          <a:prstGeom prst="rect">
            <a:avLst/>
          </a:prstGeom>
        </p:spPr>
      </p:pic>
      <p:pic>
        <p:nvPicPr>
          <p:cNvPr id="33" name="Picture 32">
            <a:extLst>
              <a:ext uri="{FF2B5EF4-FFF2-40B4-BE49-F238E27FC236}">
                <a16:creationId xmlns:a16="http://schemas.microsoft.com/office/drawing/2014/main" id="{2781F9A5-2828-499E-A9A7-9CC96F43D194}"/>
              </a:ext>
            </a:extLst>
          </p:cNvPr>
          <p:cNvPicPr>
            <a:picLocks noChangeAspect="1"/>
          </p:cNvPicPr>
          <p:nvPr/>
        </p:nvPicPr>
        <p:blipFill>
          <a:blip r:embed="rId10"/>
          <a:stretch>
            <a:fillRect/>
          </a:stretch>
        </p:blipFill>
        <p:spPr>
          <a:xfrm>
            <a:off x="5990965" y="4673724"/>
            <a:ext cx="2021032" cy="594991"/>
          </a:xfrm>
          <a:prstGeom prst="rect">
            <a:avLst/>
          </a:prstGeom>
        </p:spPr>
      </p:pic>
      <p:pic>
        <p:nvPicPr>
          <p:cNvPr id="34" name="Picture 33">
            <a:extLst>
              <a:ext uri="{FF2B5EF4-FFF2-40B4-BE49-F238E27FC236}">
                <a16:creationId xmlns:a16="http://schemas.microsoft.com/office/drawing/2014/main" id="{AFC1B6B7-0676-49F3-8143-FB73776BF40A}"/>
              </a:ext>
            </a:extLst>
          </p:cNvPr>
          <p:cNvPicPr>
            <a:picLocks noChangeAspect="1"/>
          </p:cNvPicPr>
          <p:nvPr/>
        </p:nvPicPr>
        <p:blipFill>
          <a:blip r:embed="rId11"/>
          <a:stretch>
            <a:fillRect/>
          </a:stretch>
        </p:blipFill>
        <p:spPr>
          <a:xfrm>
            <a:off x="3978866" y="5266068"/>
            <a:ext cx="1982932" cy="604315"/>
          </a:xfrm>
          <a:prstGeom prst="rect">
            <a:avLst/>
          </a:prstGeom>
        </p:spPr>
      </p:pic>
      <p:sp>
        <p:nvSpPr>
          <p:cNvPr id="35" name="Rectangle 34">
            <a:extLst>
              <a:ext uri="{FF2B5EF4-FFF2-40B4-BE49-F238E27FC236}">
                <a16:creationId xmlns:a16="http://schemas.microsoft.com/office/drawing/2014/main" id="{0665814A-DFA0-4C93-95C6-BC1421BF0618}"/>
              </a:ext>
            </a:extLst>
          </p:cNvPr>
          <p:cNvSpPr/>
          <p:nvPr/>
        </p:nvSpPr>
        <p:spPr>
          <a:xfrm>
            <a:off x="3944965" y="4013947"/>
            <a:ext cx="4059382" cy="189284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Picture 35">
            <a:extLst>
              <a:ext uri="{FF2B5EF4-FFF2-40B4-BE49-F238E27FC236}">
                <a16:creationId xmlns:a16="http://schemas.microsoft.com/office/drawing/2014/main" id="{2C1446A6-0E3A-4E6F-8C57-4B383865F097}"/>
              </a:ext>
            </a:extLst>
          </p:cNvPr>
          <p:cNvPicPr>
            <a:picLocks noChangeAspect="1"/>
          </p:cNvPicPr>
          <p:nvPr/>
        </p:nvPicPr>
        <p:blipFill>
          <a:blip r:embed="rId11"/>
          <a:stretch>
            <a:fillRect/>
          </a:stretch>
        </p:blipFill>
        <p:spPr>
          <a:xfrm>
            <a:off x="6010015" y="5259332"/>
            <a:ext cx="1982932" cy="604315"/>
          </a:xfrm>
          <a:prstGeom prst="rect">
            <a:avLst/>
          </a:prstGeom>
        </p:spPr>
      </p:pic>
      <p:sp>
        <p:nvSpPr>
          <p:cNvPr id="37" name="TextBox 36">
            <a:extLst>
              <a:ext uri="{FF2B5EF4-FFF2-40B4-BE49-F238E27FC236}">
                <a16:creationId xmlns:a16="http://schemas.microsoft.com/office/drawing/2014/main" id="{A04337E0-AB8B-4294-9287-BADFF7D346E8}"/>
              </a:ext>
            </a:extLst>
          </p:cNvPr>
          <p:cNvSpPr txBox="1"/>
          <p:nvPr/>
        </p:nvSpPr>
        <p:spPr>
          <a:xfrm>
            <a:off x="6083812" y="5379884"/>
            <a:ext cx="1830937" cy="369332"/>
          </a:xfrm>
          <a:prstGeom prst="rect">
            <a:avLst/>
          </a:prstGeom>
          <a:solidFill>
            <a:srgbClr val="BDBDFF"/>
          </a:solidFill>
        </p:spPr>
        <p:txBody>
          <a:bodyPr wrap="square" tIns="0" bIns="0" rtlCol="0">
            <a:spAutoFit/>
          </a:bodyPr>
          <a:lstStyle/>
          <a:p>
            <a:pPr algn="ctr"/>
            <a:r>
              <a:rPr lang="en-US" sz="1200" b="1"/>
              <a:t>Additional clinical data tables…</a:t>
            </a:r>
            <a:endParaRPr lang="en-US" sz="1400" b="1"/>
          </a:p>
        </p:txBody>
      </p:sp>
      <p:sp>
        <p:nvSpPr>
          <p:cNvPr id="38" name="Content Placeholder 2">
            <a:extLst>
              <a:ext uri="{FF2B5EF4-FFF2-40B4-BE49-F238E27FC236}">
                <a16:creationId xmlns:a16="http://schemas.microsoft.com/office/drawing/2014/main" id="{907F6CA3-E6C7-43FB-9C92-5C5E32A87150}"/>
              </a:ext>
            </a:extLst>
          </p:cNvPr>
          <p:cNvSpPr txBox="1">
            <a:spLocks/>
          </p:cNvSpPr>
          <p:nvPr/>
        </p:nvSpPr>
        <p:spPr>
          <a:xfrm>
            <a:off x="231590" y="1779066"/>
            <a:ext cx="3713375" cy="651541"/>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A good rule of thumb is to always create the PERSON table first</a:t>
            </a:r>
          </a:p>
        </p:txBody>
      </p:sp>
      <p:sp>
        <p:nvSpPr>
          <p:cNvPr id="39" name="Content Placeholder 2">
            <a:extLst>
              <a:ext uri="{FF2B5EF4-FFF2-40B4-BE49-F238E27FC236}">
                <a16:creationId xmlns:a16="http://schemas.microsoft.com/office/drawing/2014/main" id="{1E3F8877-1CA2-4B36-93BC-A76968D9680F}"/>
              </a:ext>
            </a:extLst>
          </p:cNvPr>
          <p:cNvSpPr txBox="1">
            <a:spLocks/>
          </p:cNvSpPr>
          <p:nvPr/>
        </p:nvSpPr>
        <p:spPr>
          <a:xfrm>
            <a:off x="7179374" y="2811999"/>
            <a:ext cx="5115747" cy="111018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The VISIT_OCCURRENCE table must be created before the standardized clinical data tables as they all refer to the VISIT_OCCURRENCE_ID</a:t>
            </a:r>
          </a:p>
        </p:txBody>
      </p:sp>
      <p:pic>
        <p:nvPicPr>
          <p:cNvPr id="4" name="Picture 3" descr="A purple rectangle with black text&#10;&#10;AI-generated content may be incorrect.">
            <a:extLst>
              <a:ext uri="{FF2B5EF4-FFF2-40B4-BE49-F238E27FC236}">
                <a16:creationId xmlns:a16="http://schemas.microsoft.com/office/drawing/2014/main" id="{B5080179-FA76-E983-E117-62CD31D773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85542" y="1681491"/>
            <a:ext cx="1550074" cy="444929"/>
          </a:xfrm>
          <a:prstGeom prst="rect">
            <a:avLst/>
          </a:prstGeom>
        </p:spPr>
      </p:pic>
      <p:pic>
        <p:nvPicPr>
          <p:cNvPr id="7" name="Picture 6" descr="A close-up of a sign&#10;&#10;AI-generated content may be incorrect.">
            <a:extLst>
              <a:ext uri="{FF2B5EF4-FFF2-40B4-BE49-F238E27FC236}">
                <a16:creationId xmlns:a16="http://schemas.microsoft.com/office/drawing/2014/main" id="{1FCFA7A1-D961-390A-374F-77E8ACC37B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1729" y="2304849"/>
            <a:ext cx="1533887" cy="451565"/>
          </a:xfrm>
          <a:prstGeom prst="rect">
            <a:avLst/>
          </a:prstGeom>
        </p:spPr>
      </p:pic>
      <p:cxnSp>
        <p:nvCxnSpPr>
          <p:cNvPr id="10" name="Straight Arrow Connector 9">
            <a:extLst>
              <a:ext uri="{FF2B5EF4-FFF2-40B4-BE49-F238E27FC236}">
                <a16:creationId xmlns:a16="http://schemas.microsoft.com/office/drawing/2014/main" id="{46EDF1E8-B31D-CBFB-FF14-C60C29184068}"/>
              </a:ext>
            </a:extLst>
          </p:cNvPr>
          <p:cNvCxnSpPr>
            <a:cxnSpLocks/>
          </p:cNvCxnSpPr>
          <p:nvPr/>
        </p:nvCxnSpPr>
        <p:spPr>
          <a:xfrm>
            <a:off x="6489828" y="2116950"/>
            <a:ext cx="0" cy="1694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9" descr="A purple rectangle with black text&#10;&#10;AI-generated content may be incorrect.">
            <a:extLst>
              <a:ext uri="{FF2B5EF4-FFF2-40B4-BE49-F238E27FC236}">
                <a16:creationId xmlns:a16="http://schemas.microsoft.com/office/drawing/2014/main" id="{608974BB-B162-B2ED-FADF-A93F637D2B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62245" y="2374259"/>
            <a:ext cx="1533884" cy="435195"/>
          </a:xfrm>
          <a:prstGeom prst="rect">
            <a:avLst/>
          </a:prstGeom>
        </p:spPr>
      </p:pic>
      <p:cxnSp>
        <p:nvCxnSpPr>
          <p:cNvPr id="21" name="Straight Arrow Connector 20">
            <a:extLst>
              <a:ext uri="{FF2B5EF4-FFF2-40B4-BE49-F238E27FC236}">
                <a16:creationId xmlns:a16="http://schemas.microsoft.com/office/drawing/2014/main" id="{9CACF5EE-A1C8-50BB-042E-DAA0D2606676}"/>
              </a:ext>
            </a:extLst>
          </p:cNvPr>
          <p:cNvCxnSpPr>
            <a:cxnSpLocks/>
          </p:cNvCxnSpPr>
          <p:nvPr/>
        </p:nvCxnSpPr>
        <p:spPr>
          <a:xfrm>
            <a:off x="6489828" y="2804632"/>
            <a:ext cx="0" cy="1694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A3F04C2-14AB-A0D6-F7A0-03E8DA30E2F1}"/>
              </a:ext>
            </a:extLst>
          </p:cNvPr>
          <p:cNvCxnSpPr>
            <a:cxnSpLocks/>
          </p:cNvCxnSpPr>
          <p:nvPr/>
        </p:nvCxnSpPr>
        <p:spPr>
          <a:xfrm flipH="1">
            <a:off x="6852745" y="2782509"/>
            <a:ext cx="833142" cy="191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3E119C05-044D-A332-1031-5B968E68F8CF}"/>
              </a:ext>
            </a:extLst>
          </p:cNvPr>
          <p:cNvSpPr/>
          <p:nvPr/>
        </p:nvSpPr>
        <p:spPr>
          <a:xfrm>
            <a:off x="1247050" y="4668635"/>
            <a:ext cx="2111250" cy="543774"/>
          </a:xfrm>
          <a:prstGeom prst="rect">
            <a:avLst/>
          </a:prstGeom>
          <a:solidFill>
            <a:srgbClr val="BFBFFF"/>
          </a:solidFill>
          <a:ln>
            <a:solidFill>
              <a:srgbClr val="8181FF"/>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Vocab &amp; concept tables</a:t>
            </a:r>
          </a:p>
        </p:txBody>
      </p:sp>
      <p:cxnSp>
        <p:nvCxnSpPr>
          <p:cNvPr id="28" name="Straight Arrow Connector 27">
            <a:extLst>
              <a:ext uri="{FF2B5EF4-FFF2-40B4-BE49-F238E27FC236}">
                <a16:creationId xmlns:a16="http://schemas.microsoft.com/office/drawing/2014/main" id="{6E6FB5E5-0579-F831-71E0-16D0BAA17585}"/>
              </a:ext>
            </a:extLst>
          </p:cNvPr>
          <p:cNvCxnSpPr>
            <a:cxnSpLocks/>
          </p:cNvCxnSpPr>
          <p:nvPr/>
        </p:nvCxnSpPr>
        <p:spPr>
          <a:xfrm>
            <a:off x="3463593" y="4960371"/>
            <a:ext cx="3571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582A1F45-45D1-C45F-24A0-56DA091066E3}"/>
              </a:ext>
            </a:extLst>
          </p:cNvPr>
          <p:cNvCxnSpPr>
            <a:cxnSpLocks/>
          </p:cNvCxnSpPr>
          <p:nvPr/>
        </p:nvCxnSpPr>
        <p:spPr>
          <a:xfrm flipH="1">
            <a:off x="5529279" y="1859973"/>
            <a:ext cx="256263" cy="727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 name="Straight Arrow Connector 2">
            <a:extLst>
              <a:ext uri="{FF2B5EF4-FFF2-40B4-BE49-F238E27FC236}">
                <a16:creationId xmlns:a16="http://schemas.microsoft.com/office/drawing/2014/main" id="{2953026B-B480-1648-B0E0-50EC04922491}"/>
              </a:ext>
            </a:extLst>
          </p:cNvPr>
          <p:cNvCxnSpPr>
            <a:cxnSpLocks/>
          </p:cNvCxnSpPr>
          <p:nvPr/>
        </p:nvCxnSpPr>
        <p:spPr>
          <a:xfrm>
            <a:off x="7335616" y="2554664"/>
            <a:ext cx="252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32752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4858966" cy="838200"/>
          </a:xfrm>
        </p:spPr>
        <p:txBody>
          <a:bodyPr/>
          <a:lstStyle/>
          <a:p>
            <a:r>
              <a:rPr lang="en-US"/>
              <a:t>ETL Implementation</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103</a:t>
            </a:fld>
            <a:endParaRPr lang="en-US"/>
          </a:p>
        </p:txBody>
      </p:sp>
      <p:pic>
        <p:nvPicPr>
          <p:cNvPr id="7" name="Picture 6">
            <a:extLst>
              <a:ext uri="{FF2B5EF4-FFF2-40B4-BE49-F238E27FC236}">
                <a16:creationId xmlns:a16="http://schemas.microsoft.com/office/drawing/2014/main" id="{18BAF756-8910-421B-89C8-C9248343B676}"/>
              </a:ext>
            </a:extLst>
          </p:cNvPr>
          <p:cNvPicPr>
            <a:picLocks noChangeAspect="1"/>
          </p:cNvPicPr>
          <p:nvPr/>
        </p:nvPicPr>
        <p:blipFill>
          <a:blip r:embed="rId2"/>
          <a:stretch>
            <a:fillRect/>
          </a:stretch>
        </p:blipFill>
        <p:spPr>
          <a:xfrm>
            <a:off x="7355228" y="313739"/>
            <a:ext cx="2028825" cy="600075"/>
          </a:xfrm>
          <a:prstGeom prst="rect">
            <a:avLst/>
          </a:prstGeom>
        </p:spPr>
      </p:pic>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1981200" y="1086035"/>
            <a:ext cx="8229600" cy="955675"/>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First, let us review the logic we decided on for how the PERSON table should be created.</a:t>
            </a:r>
          </a:p>
          <a:p>
            <a:endParaRPr lang="en-US" b="0"/>
          </a:p>
          <a:p>
            <a:endParaRPr lang="en-US"/>
          </a:p>
          <a:p>
            <a:endParaRPr lang="en-US"/>
          </a:p>
          <a:p>
            <a:endParaRPr lang="en-US"/>
          </a:p>
          <a:p>
            <a:endParaRPr lang="en-US" sz="3000"/>
          </a:p>
        </p:txBody>
      </p:sp>
      <p:sp>
        <p:nvSpPr>
          <p:cNvPr id="17" name="Content Placeholder 2">
            <a:extLst>
              <a:ext uri="{FF2B5EF4-FFF2-40B4-BE49-F238E27FC236}">
                <a16:creationId xmlns:a16="http://schemas.microsoft.com/office/drawing/2014/main" id="{75C67DE1-08FA-47DE-8543-4F787F31E938}"/>
              </a:ext>
            </a:extLst>
          </p:cNvPr>
          <p:cNvSpPr txBox="1">
            <a:spLocks/>
          </p:cNvSpPr>
          <p:nvPr/>
        </p:nvSpPr>
        <p:spPr>
          <a:xfrm>
            <a:off x="1648657" y="2667624"/>
            <a:ext cx="3750079" cy="1230284"/>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Navigate in your browser to: </a:t>
            </a:r>
            <a:r>
              <a:rPr lang="en-US" b="0">
                <a:hlinkClick r:id="rId4"/>
              </a:rPr>
              <a:t>https://ohdsi.github.io/ETL-Synthea/articles/person.html</a:t>
            </a:r>
            <a:endParaRPr lang="en-US" b="0"/>
          </a:p>
          <a:p>
            <a:endParaRPr lang="en-US"/>
          </a:p>
          <a:p>
            <a:endParaRPr lang="en-US"/>
          </a:p>
          <a:p>
            <a:endParaRPr lang="en-US"/>
          </a:p>
          <a:p>
            <a:endParaRPr lang="en-US"/>
          </a:p>
          <a:p>
            <a:endParaRPr lang="en-US"/>
          </a:p>
          <a:p>
            <a:endParaRPr lang="en-US" sz="3000"/>
          </a:p>
        </p:txBody>
      </p:sp>
      <p:pic>
        <p:nvPicPr>
          <p:cNvPr id="20" name="Picture 19">
            <a:extLst>
              <a:ext uri="{FF2B5EF4-FFF2-40B4-BE49-F238E27FC236}">
                <a16:creationId xmlns:a16="http://schemas.microsoft.com/office/drawing/2014/main" id="{37E44924-7D21-466D-8FD9-7A854E2E2E0B}"/>
              </a:ext>
            </a:extLst>
          </p:cNvPr>
          <p:cNvPicPr>
            <a:picLocks noChangeAspect="1"/>
          </p:cNvPicPr>
          <p:nvPr/>
        </p:nvPicPr>
        <p:blipFill>
          <a:blip r:embed="rId5"/>
          <a:stretch>
            <a:fillRect/>
          </a:stretch>
        </p:blipFill>
        <p:spPr>
          <a:xfrm>
            <a:off x="5398736" y="1908544"/>
            <a:ext cx="4812065" cy="4850665"/>
          </a:xfrm>
          <a:prstGeom prst="rect">
            <a:avLst/>
          </a:prstGeom>
        </p:spPr>
      </p:pic>
      <p:sp>
        <p:nvSpPr>
          <p:cNvPr id="3" name="TextBox 2">
            <a:extLst>
              <a:ext uri="{FF2B5EF4-FFF2-40B4-BE49-F238E27FC236}">
                <a16:creationId xmlns:a16="http://schemas.microsoft.com/office/drawing/2014/main" id="{91415AC4-94C0-B972-0DFD-BB7CEC1C2A87}"/>
              </a:ext>
            </a:extLst>
          </p:cNvPr>
          <p:cNvSpPr txBox="1"/>
          <p:nvPr/>
        </p:nvSpPr>
        <p:spPr>
          <a:xfrm>
            <a:off x="-202223" y="306851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6904270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555BE-CAC4-A5D3-A0E5-340B9D35F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335E5-3B28-159D-5F11-98722E6CD8E6}"/>
              </a:ext>
            </a:extLst>
          </p:cNvPr>
          <p:cNvSpPr>
            <a:spLocks noGrp="1"/>
          </p:cNvSpPr>
          <p:nvPr>
            <p:ph type="title"/>
          </p:nvPr>
        </p:nvSpPr>
        <p:spPr>
          <a:xfrm>
            <a:off x="2667000" y="152400"/>
            <a:ext cx="4858966" cy="838200"/>
          </a:xfrm>
        </p:spPr>
        <p:txBody>
          <a:bodyPr/>
          <a:lstStyle/>
          <a:p>
            <a:r>
              <a:rPr lang="en-US"/>
              <a:t>ETL Implementation</a:t>
            </a:r>
          </a:p>
        </p:txBody>
      </p:sp>
      <p:sp>
        <p:nvSpPr>
          <p:cNvPr id="4" name="Content Placeholder 3">
            <a:extLst>
              <a:ext uri="{FF2B5EF4-FFF2-40B4-BE49-F238E27FC236}">
                <a16:creationId xmlns:a16="http://schemas.microsoft.com/office/drawing/2014/main" id="{2205DEEB-8BA1-F384-A871-25C5CB33143E}"/>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B8DB39F3-BDA9-62B7-DDD2-6E79F7964FB8}"/>
              </a:ext>
            </a:extLst>
          </p:cNvPr>
          <p:cNvSpPr>
            <a:spLocks noGrp="1"/>
          </p:cNvSpPr>
          <p:nvPr>
            <p:ph type="sldNum" sz="quarter" idx="10"/>
          </p:nvPr>
        </p:nvSpPr>
        <p:spPr/>
        <p:txBody>
          <a:bodyPr/>
          <a:lstStyle/>
          <a:p>
            <a:fld id="{444583ED-F364-40B3-B25B-483B5033DFA3}" type="slidenum">
              <a:rPr lang="en-US" smtClean="0"/>
              <a:pPr/>
              <a:t>104</a:t>
            </a:fld>
            <a:endParaRPr lang="en-US"/>
          </a:p>
        </p:txBody>
      </p:sp>
      <p:pic>
        <p:nvPicPr>
          <p:cNvPr id="7" name="Picture 6">
            <a:extLst>
              <a:ext uri="{FF2B5EF4-FFF2-40B4-BE49-F238E27FC236}">
                <a16:creationId xmlns:a16="http://schemas.microsoft.com/office/drawing/2014/main" id="{A5E58C32-E2CB-242E-3E8B-373111CACA23}"/>
              </a:ext>
            </a:extLst>
          </p:cNvPr>
          <p:cNvPicPr>
            <a:picLocks noChangeAspect="1"/>
          </p:cNvPicPr>
          <p:nvPr/>
        </p:nvPicPr>
        <p:blipFill>
          <a:blip r:embed="rId2"/>
          <a:stretch>
            <a:fillRect/>
          </a:stretch>
        </p:blipFill>
        <p:spPr>
          <a:xfrm>
            <a:off x="7355228" y="313739"/>
            <a:ext cx="2028825" cy="600075"/>
          </a:xfrm>
          <a:prstGeom prst="rect">
            <a:avLst/>
          </a:prstGeom>
        </p:spPr>
      </p:pic>
      <p:pic>
        <p:nvPicPr>
          <p:cNvPr id="14" name="Picture 13" descr="Image result for pusheen transparent background">
            <a:extLst>
              <a:ext uri="{FF2B5EF4-FFF2-40B4-BE49-F238E27FC236}">
                <a16:creationId xmlns:a16="http://schemas.microsoft.com/office/drawing/2014/main" id="{C290EDF0-9783-2372-72CE-53C5A316A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31C5357E-2602-0696-4305-572E3BEBAB25}"/>
              </a:ext>
            </a:extLst>
          </p:cNvPr>
          <p:cNvSpPr txBox="1">
            <a:spLocks/>
          </p:cNvSpPr>
          <p:nvPr/>
        </p:nvSpPr>
        <p:spPr>
          <a:xfrm>
            <a:off x="1981200" y="1085850"/>
            <a:ext cx="8229600" cy="955675"/>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First, let’s review the logic we decided on for how the PERSON table should be created.</a:t>
            </a:r>
          </a:p>
          <a:p>
            <a:endParaRPr lang="en-US" b="0"/>
          </a:p>
          <a:p>
            <a:endParaRPr lang="en-US"/>
          </a:p>
          <a:p>
            <a:endParaRPr lang="en-US"/>
          </a:p>
          <a:p>
            <a:endParaRPr lang="en-US"/>
          </a:p>
          <a:p>
            <a:endParaRPr lang="en-US" sz="3000"/>
          </a:p>
        </p:txBody>
      </p:sp>
      <p:sp>
        <p:nvSpPr>
          <p:cNvPr id="10" name="Content Placeholder 2">
            <a:extLst>
              <a:ext uri="{FF2B5EF4-FFF2-40B4-BE49-F238E27FC236}">
                <a16:creationId xmlns:a16="http://schemas.microsoft.com/office/drawing/2014/main" id="{1A62236B-E9CB-0E2D-0C63-2070EE1B9BD8}"/>
              </a:ext>
            </a:extLst>
          </p:cNvPr>
          <p:cNvSpPr txBox="1">
            <a:spLocks/>
          </p:cNvSpPr>
          <p:nvPr/>
        </p:nvSpPr>
        <p:spPr>
          <a:xfrm>
            <a:off x="1609726" y="2225209"/>
            <a:ext cx="8601075" cy="3900954"/>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Gender: </a:t>
            </a:r>
          </a:p>
          <a:p>
            <a:endParaRPr lang="en-US" b="0"/>
          </a:p>
          <a:p>
            <a:endParaRPr lang="en-US" sz="1800" b="0"/>
          </a:p>
          <a:p>
            <a:r>
              <a:rPr lang="en-US" b="0"/>
              <a:t>Birthdate:</a:t>
            </a:r>
          </a:p>
          <a:p>
            <a:endParaRPr lang="en-US"/>
          </a:p>
          <a:p>
            <a:endParaRPr lang="en-US" sz="1800"/>
          </a:p>
          <a:p>
            <a:r>
              <a:rPr lang="en-US" b="0"/>
              <a:t>Race:</a:t>
            </a:r>
            <a:r>
              <a:rPr lang="en-US"/>
              <a:t> </a:t>
            </a:r>
          </a:p>
          <a:p>
            <a:endParaRPr lang="en-US"/>
          </a:p>
          <a:p>
            <a:r>
              <a:rPr lang="en-US" b="0"/>
              <a:t>Ethnicity:</a:t>
            </a:r>
          </a:p>
          <a:p>
            <a:endParaRPr lang="en-US" sz="3000"/>
          </a:p>
        </p:txBody>
      </p:sp>
      <p:pic>
        <p:nvPicPr>
          <p:cNvPr id="3" name="Picture 2">
            <a:extLst>
              <a:ext uri="{FF2B5EF4-FFF2-40B4-BE49-F238E27FC236}">
                <a16:creationId xmlns:a16="http://schemas.microsoft.com/office/drawing/2014/main" id="{5AE7DC85-D318-BA8A-0E95-9678057FFB73}"/>
              </a:ext>
            </a:extLst>
          </p:cNvPr>
          <p:cNvPicPr>
            <a:picLocks noChangeAspect="1"/>
          </p:cNvPicPr>
          <p:nvPr/>
        </p:nvPicPr>
        <p:blipFill>
          <a:blip r:embed="rId4"/>
          <a:stretch>
            <a:fillRect/>
          </a:stretch>
        </p:blipFill>
        <p:spPr>
          <a:xfrm>
            <a:off x="3124201" y="1883342"/>
            <a:ext cx="6600825" cy="925349"/>
          </a:xfrm>
          <a:prstGeom prst="rect">
            <a:avLst/>
          </a:prstGeom>
          <a:ln w="15875">
            <a:solidFill>
              <a:srgbClr val="20425A"/>
            </a:solidFill>
          </a:ln>
        </p:spPr>
      </p:pic>
      <p:pic>
        <p:nvPicPr>
          <p:cNvPr id="6" name="Picture 5">
            <a:extLst>
              <a:ext uri="{FF2B5EF4-FFF2-40B4-BE49-F238E27FC236}">
                <a16:creationId xmlns:a16="http://schemas.microsoft.com/office/drawing/2014/main" id="{E116E2A0-847A-8F0F-073D-E0904C1EA4B6}"/>
              </a:ext>
            </a:extLst>
          </p:cNvPr>
          <p:cNvPicPr>
            <a:picLocks noChangeAspect="1"/>
          </p:cNvPicPr>
          <p:nvPr/>
        </p:nvPicPr>
        <p:blipFill>
          <a:blip r:embed="rId5"/>
          <a:stretch>
            <a:fillRect/>
          </a:stretch>
        </p:blipFill>
        <p:spPr>
          <a:xfrm>
            <a:off x="3124203" y="2859025"/>
            <a:ext cx="6596063" cy="1361371"/>
          </a:xfrm>
          <a:prstGeom prst="rect">
            <a:avLst/>
          </a:prstGeom>
          <a:ln w="15875">
            <a:solidFill>
              <a:srgbClr val="20425A"/>
            </a:solidFill>
          </a:ln>
        </p:spPr>
      </p:pic>
      <p:pic>
        <p:nvPicPr>
          <p:cNvPr id="8" name="Picture 7">
            <a:extLst>
              <a:ext uri="{FF2B5EF4-FFF2-40B4-BE49-F238E27FC236}">
                <a16:creationId xmlns:a16="http://schemas.microsoft.com/office/drawing/2014/main" id="{EA24A2B4-404B-C8B4-A1CF-EBC76479DC12}"/>
              </a:ext>
            </a:extLst>
          </p:cNvPr>
          <p:cNvPicPr>
            <a:picLocks noChangeAspect="1"/>
          </p:cNvPicPr>
          <p:nvPr/>
        </p:nvPicPr>
        <p:blipFill>
          <a:blip r:embed="rId6"/>
          <a:stretch>
            <a:fillRect/>
          </a:stretch>
        </p:blipFill>
        <p:spPr>
          <a:xfrm>
            <a:off x="3124201" y="4278012"/>
            <a:ext cx="6596064" cy="913436"/>
          </a:xfrm>
          <a:prstGeom prst="rect">
            <a:avLst/>
          </a:prstGeom>
          <a:ln w="15875">
            <a:solidFill>
              <a:srgbClr val="20425A"/>
            </a:solidFill>
          </a:ln>
        </p:spPr>
      </p:pic>
      <p:pic>
        <p:nvPicPr>
          <p:cNvPr id="9" name="Picture 8">
            <a:extLst>
              <a:ext uri="{FF2B5EF4-FFF2-40B4-BE49-F238E27FC236}">
                <a16:creationId xmlns:a16="http://schemas.microsoft.com/office/drawing/2014/main" id="{CBE899F6-2538-89CE-A7C4-2EB0647D4ADA}"/>
              </a:ext>
            </a:extLst>
          </p:cNvPr>
          <p:cNvPicPr>
            <a:picLocks noChangeAspect="1"/>
          </p:cNvPicPr>
          <p:nvPr/>
        </p:nvPicPr>
        <p:blipFill>
          <a:blip r:embed="rId7"/>
          <a:stretch>
            <a:fillRect/>
          </a:stretch>
        </p:blipFill>
        <p:spPr>
          <a:xfrm>
            <a:off x="3124201" y="5263851"/>
            <a:ext cx="6596063" cy="1229025"/>
          </a:xfrm>
          <a:prstGeom prst="rect">
            <a:avLst/>
          </a:prstGeom>
          <a:ln w="15875">
            <a:solidFill>
              <a:srgbClr val="20425A"/>
            </a:solidFill>
          </a:ln>
        </p:spPr>
      </p:pic>
      <p:sp>
        <p:nvSpPr>
          <p:cNvPr id="12" name="TextBox 11">
            <a:extLst>
              <a:ext uri="{FF2B5EF4-FFF2-40B4-BE49-F238E27FC236}">
                <a16:creationId xmlns:a16="http://schemas.microsoft.com/office/drawing/2014/main" id="{A3A651F0-9FF6-DD34-5839-3DCDD3827F85}"/>
              </a:ext>
            </a:extLst>
          </p:cNvPr>
          <p:cNvSpPr txBox="1"/>
          <p:nvPr/>
        </p:nvSpPr>
        <p:spPr>
          <a:xfrm>
            <a:off x="3362509" y="6476103"/>
            <a:ext cx="6119446" cy="369332"/>
          </a:xfrm>
          <a:prstGeom prst="rect">
            <a:avLst/>
          </a:prstGeom>
          <a:noFill/>
        </p:spPr>
        <p:txBody>
          <a:bodyPr wrap="square">
            <a:spAutoFit/>
          </a:bodyPr>
          <a:lstStyle/>
          <a:p>
            <a:r>
              <a:rPr lang="en-US" b="0">
                <a:hlinkClick r:id="rId8"/>
              </a:rPr>
              <a:t>https://ohdsi.github.io/ETL-Synthea/articles/person.html</a:t>
            </a:r>
            <a:endParaRPr lang="en-US" b="0"/>
          </a:p>
        </p:txBody>
      </p:sp>
    </p:spTree>
    <p:extLst>
      <p:ext uri="{BB962C8B-B14F-4D97-AF65-F5344CB8AC3E}">
        <p14:creationId xmlns:p14="http://schemas.microsoft.com/office/powerpoint/2010/main" val="5194103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130D-A80B-8ECE-0440-044BF8D7BA89}"/>
              </a:ext>
            </a:extLst>
          </p:cNvPr>
          <p:cNvSpPr>
            <a:spLocks noGrp="1"/>
          </p:cNvSpPr>
          <p:nvPr>
            <p:ph type="title"/>
          </p:nvPr>
        </p:nvSpPr>
        <p:spPr>
          <a:xfrm>
            <a:off x="1524000" y="152400"/>
            <a:ext cx="10058400" cy="838200"/>
          </a:xfrm>
        </p:spPr>
        <p:txBody>
          <a:bodyPr anchor="ctr">
            <a:normAutofit/>
          </a:bodyPr>
          <a:lstStyle/>
          <a:p>
            <a:r>
              <a:rPr lang="en-US"/>
              <a:t>Let’s explore SQL for PERSON table!</a:t>
            </a:r>
          </a:p>
        </p:txBody>
      </p:sp>
      <p:sp>
        <p:nvSpPr>
          <p:cNvPr id="4" name="Slide Number Placeholder 3">
            <a:extLst>
              <a:ext uri="{FF2B5EF4-FFF2-40B4-BE49-F238E27FC236}">
                <a16:creationId xmlns:a16="http://schemas.microsoft.com/office/drawing/2014/main" id="{C463CF6A-8902-B514-0AB1-6EF979ECCB36}"/>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105</a:t>
            </a:fld>
            <a:endParaRPr lang="en-US"/>
          </a:p>
        </p:txBody>
      </p:sp>
      <p:pic>
        <p:nvPicPr>
          <p:cNvPr id="5" name="Picture 2" descr="Image result for pusheen working">
            <a:extLst>
              <a:ext uri="{FF2B5EF4-FFF2-40B4-BE49-F238E27FC236}">
                <a16:creationId xmlns:a16="http://schemas.microsoft.com/office/drawing/2014/main" id="{3D5D047E-83C4-CBCD-0065-4C1CED623D3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45600" y="571500"/>
            <a:ext cx="2844800" cy="2844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426246B-00F5-BECE-8C17-2C01190DE94A}"/>
              </a:ext>
            </a:extLst>
          </p:cNvPr>
          <p:cNvSpPr txBox="1">
            <a:spLocks/>
          </p:cNvSpPr>
          <p:nvPr/>
        </p:nvSpPr>
        <p:spPr>
          <a:xfrm>
            <a:off x="942110" y="1602903"/>
            <a:ext cx="8525164" cy="406436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2800" b="0"/>
              <a:t>To open the query while we review:</a:t>
            </a:r>
          </a:p>
          <a:p>
            <a:pPr lvl="1"/>
            <a:r>
              <a:rPr lang="en-US" sz="2400" b="0">
                <a:hlinkClick r:id="rId3"/>
              </a:rPr>
              <a:t>https://github.com/OHDSI/Tutorial-ETL</a:t>
            </a:r>
            <a:endParaRPr lang="en-US" sz="2400" b="0"/>
          </a:p>
          <a:p>
            <a:pPr lvl="1"/>
            <a:r>
              <a:rPr lang="en-US" sz="2400" b="0" err="1"/>
              <a:t>etl</a:t>
            </a:r>
            <a:r>
              <a:rPr lang="en-US" sz="2400" b="0"/>
              <a:t> </a:t>
            </a:r>
            <a:r>
              <a:rPr lang="en-US" sz="2400" b="0">
                <a:sym typeface="Wingdings" panose="05000000000000000000" pitchFamily="2" charset="2"/>
              </a:rPr>
              <a:t> </a:t>
            </a:r>
            <a:r>
              <a:rPr lang="en-US" sz="2400" b="0" err="1"/>
              <a:t>etl-synthea</a:t>
            </a:r>
            <a:r>
              <a:rPr lang="en-US" sz="2400" b="0"/>
              <a:t> </a:t>
            </a:r>
            <a:br>
              <a:rPr lang="en-US" sz="2400" b="0"/>
            </a:br>
            <a:r>
              <a:rPr lang="en-US" sz="2400" b="0">
                <a:sym typeface="Wingdings" panose="05000000000000000000" pitchFamily="2" charset="2"/>
              </a:rPr>
              <a:t> scroll down to step 8 &amp; click </a:t>
            </a:r>
            <a:r>
              <a:rPr lang="en-US" sz="2400" b="0" err="1">
                <a:sym typeface="Wingdings" panose="05000000000000000000" pitchFamily="2" charset="2"/>
              </a:rPr>
              <a:t>insert_person.sql</a:t>
            </a:r>
            <a:r>
              <a:rPr lang="en-US" sz="2400" b="0">
                <a:sym typeface="Wingdings" panose="05000000000000000000" pitchFamily="2" charset="2"/>
              </a:rPr>
              <a:t> link</a:t>
            </a:r>
            <a:endParaRPr lang="en-US" sz="2400" b="0"/>
          </a:p>
          <a:p>
            <a:pPr marL="0" lvl="1"/>
            <a:endParaRPr lang="en-US" sz="2400" b="0"/>
          </a:p>
          <a:p>
            <a:pPr marL="0" lvl="1"/>
            <a:r>
              <a:rPr lang="en-US" sz="2400" b="0"/>
              <a:t>It’ll bring you to the original script in ETL-Synthea package: </a:t>
            </a:r>
            <a:r>
              <a:rPr lang="en-US" b="0">
                <a:hlinkClick r:id="rId4"/>
              </a:rPr>
              <a:t>https://github.com/OHDSI/ETL-Synthea/blob/main/inst/sql/sql_server/cdm_version/v540/insert_person.sql</a:t>
            </a:r>
            <a:r>
              <a:rPr lang="en-US" b="0"/>
              <a:t> </a:t>
            </a:r>
            <a:endParaRPr lang="en-US" sz="2400" b="0"/>
          </a:p>
        </p:txBody>
      </p:sp>
    </p:spTree>
    <p:extLst>
      <p:ext uri="{BB962C8B-B14F-4D97-AF65-F5344CB8AC3E}">
        <p14:creationId xmlns:p14="http://schemas.microsoft.com/office/powerpoint/2010/main" val="3205843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AFD9AB-DF27-EF0D-EE76-889BEED2A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32" y="0"/>
            <a:ext cx="5839825" cy="6675442"/>
          </a:xfrm>
          <a:prstGeom prst="rect">
            <a:avLst/>
          </a:prstGeom>
        </p:spPr>
      </p:pic>
      <p:pic>
        <p:nvPicPr>
          <p:cNvPr id="6" name="Content Placeholder 5">
            <a:extLst>
              <a:ext uri="{FF2B5EF4-FFF2-40B4-BE49-F238E27FC236}">
                <a16:creationId xmlns:a16="http://schemas.microsoft.com/office/drawing/2014/main" id="{0F0F886B-0E9A-A1A3-4C5E-3FDF2AA722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7492" y="1277793"/>
            <a:ext cx="4075603" cy="5397649"/>
          </a:xfrm>
        </p:spPr>
      </p:pic>
      <p:sp>
        <p:nvSpPr>
          <p:cNvPr id="4" name="Slide Number Placeholder 3">
            <a:extLst>
              <a:ext uri="{FF2B5EF4-FFF2-40B4-BE49-F238E27FC236}">
                <a16:creationId xmlns:a16="http://schemas.microsoft.com/office/drawing/2014/main" id="{9C8AD68B-97A6-9F1C-F603-C2570E083CF7}"/>
              </a:ext>
            </a:extLst>
          </p:cNvPr>
          <p:cNvSpPr>
            <a:spLocks noGrp="1"/>
          </p:cNvSpPr>
          <p:nvPr>
            <p:ph type="sldNum" sz="quarter" idx="4"/>
          </p:nvPr>
        </p:nvSpPr>
        <p:spPr/>
        <p:txBody>
          <a:bodyPr/>
          <a:lstStyle/>
          <a:p>
            <a:fld id="{444583ED-F364-40B3-B25B-483B5033DFA3}" type="slidenum">
              <a:rPr lang="en-US" smtClean="0"/>
              <a:pPr/>
              <a:t>106</a:t>
            </a:fld>
            <a:endParaRPr lang="en-US"/>
          </a:p>
        </p:txBody>
      </p:sp>
      <p:sp>
        <p:nvSpPr>
          <p:cNvPr id="9" name="Line Callout 2 8">
            <a:extLst>
              <a:ext uri="{FF2B5EF4-FFF2-40B4-BE49-F238E27FC236}">
                <a16:creationId xmlns:a16="http://schemas.microsoft.com/office/drawing/2014/main" id="{F190E897-62E0-ABC5-1DA2-406724565292}"/>
              </a:ext>
            </a:extLst>
          </p:cNvPr>
          <p:cNvSpPr/>
          <p:nvPr/>
        </p:nvSpPr>
        <p:spPr>
          <a:xfrm>
            <a:off x="2157984" y="347869"/>
            <a:ext cx="2970607" cy="815681"/>
          </a:xfrm>
          <a:prstGeom prst="borderCallout2">
            <a:avLst>
              <a:gd name="adj1" fmla="val 18750"/>
              <a:gd name="adj2" fmla="val -8333"/>
              <a:gd name="adj3" fmla="val 18750"/>
              <a:gd name="adj4" fmla="val -16667"/>
              <a:gd name="adj5" fmla="val 116495"/>
              <a:gd name="adj6" fmla="val -278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 Insert data into OMOP Person table with data from the </a:t>
            </a:r>
            <a:r>
              <a:rPr lang="en-US" dirty="0">
                <a:latin typeface="Consolas" panose="020B0609020204030204" pitchFamily="49" charset="0"/>
                <a:cs typeface="Consolas" panose="020B0609020204030204" pitchFamily="49" charset="0"/>
              </a:rPr>
              <a:t>SELECT</a:t>
            </a:r>
            <a:r>
              <a:rPr lang="en-US" dirty="0"/>
              <a:t> statement below</a:t>
            </a:r>
          </a:p>
        </p:txBody>
      </p:sp>
      <p:sp>
        <p:nvSpPr>
          <p:cNvPr id="10" name="Line Callout 2 9">
            <a:extLst>
              <a:ext uri="{FF2B5EF4-FFF2-40B4-BE49-F238E27FC236}">
                <a16:creationId xmlns:a16="http://schemas.microsoft.com/office/drawing/2014/main" id="{45192F88-1A87-1880-BD61-7FE897149264}"/>
              </a:ext>
            </a:extLst>
          </p:cNvPr>
          <p:cNvSpPr/>
          <p:nvPr/>
        </p:nvSpPr>
        <p:spPr>
          <a:xfrm>
            <a:off x="3071191" y="3090673"/>
            <a:ext cx="2193441" cy="1701626"/>
          </a:xfrm>
          <a:prstGeom prst="borderCallout2">
            <a:avLst>
              <a:gd name="adj1" fmla="val 87800"/>
              <a:gd name="adj2" fmla="val -6067"/>
              <a:gd name="adj3" fmla="val 87800"/>
              <a:gd name="adj4" fmla="val -14855"/>
              <a:gd name="adj5" fmla="val 102894"/>
              <a:gd name="adj6" fmla="val -3965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 Common Table Expression (CTE) that fill in full US state name to the location table</a:t>
            </a:r>
          </a:p>
        </p:txBody>
      </p:sp>
      <p:sp>
        <p:nvSpPr>
          <p:cNvPr id="11" name="Line Callout 2 10">
            <a:extLst>
              <a:ext uri="{FF2B5EF4-FFF2-40B4-BE49-F238E27FC236}">
                <a16:creationId xmlns:a16="http://schemas.microsoft.com/office/drawing/2014/main" id="{C21ECA9E-99A6-BC2F-5259-7DDC6DAB9A94}"/>
              </a:ext>
            </a:extLst>
          </p:cNvPr>
          <p:cNvSpPr/>
          <p:nvPr/>
        </p:nvSpPr>
        <p:spPr>
          <a:xfrm>
            <a:off x="9555921" y="3846443"/>
            <a:ext cx="2544623" cy="2258511"/>
          </a:xfrm>
          <a:prstGeom prst="borderCallout2">
            <a:avLst>
              <a:gd name="adj1" fmla="val 87800"/>
              <a:gd name="adj2" fmla="val -6067"/>
              <a:gd name="adj3" fmla="val 87800"/>
              <a:gd name="adj4" fmla="val -14855"/>
              <a:gd name="adj5" fmla="val 102894"/>
              <a:gd name="adj6" fmla="val -3965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 Map patient </a:t>
            </a:r>
            <a:r>
              <a:rPr lang="en-US" dirty="0" err="1">
                <a:latin typeface="Consolas" panose="020B0609020204030204" pitchFamily="49" charset="0"/>
                <a:cs typeface="Consolas" panose="020B0609020204030204" pitchFamily="49" charset="0"/>
              </a:rPr>
              <a:t>location_id</a:t>
            </a:r>
            <a:r>
              <a:rPr lang="en-US" dirty="0">
                <a:latin typeface="Consolas" panose="020B0609020204030204" pitchFamily="49" charset="0"/>
                <a:cs typeface="Consolas" panose="020B0609020204030204" pitchFamily="49" charset="0"/>
              </a:rPr>
              <a:t> </a:t>
            </a:r>
            <a:r>
              <a:rPr lang="en-US" dirty="0"/>
              <a:t>based on their city, state, zip.</a:t>
            </a:r>
          </a:p>
          <a:p>
            <a:pPr algn="ctr"/>
            <a:endParaRPr lang="en-US" dirty="0"/>
          </a:p>
          <a:p>
            <a:pPr algn="ctr"/>
            <a:r>
              <a:rPr lang="en-US" sz="1600" dirty="0"/>
              <a:t>Use similar </a:t>
            </a:r>
            <a:r>
              <a:rPr lang="en-US" sz="1600" dirty="0">
                <a:latin typeface="Consolas" panose="020B0609020204030204" pitchFamily="49" charset="0"/>
                <a:cs typeface="Consolas" panose="020B0609020204030204" pitchFamily="49" charset="0"/>
              </a:rPr>
              <a:t>JOIN</a:t>
            </a:r>
            <a:r>
              <a:rPr lang="en-US" sz="1600" dirty="0"/>
              <a:t> approach for other standard concept mapping (condition, drug, procedure, …)</a:t>
            </a:r>
          </a:p>
        </p:txBody>
      </p:sp>
      <p:sp>
        <p:nvSpPr>
          <p:cNvPr id="14" name="Line Callout 2 13">
            <a:extLst>
              <a:ext uri="{FF2B5EF4-FFF2-40B4-BE49-F238E27FC236}">
                <a16:creationId xmlns:a16="http://schemas.microsoft.com/office/drawing/2014/main" id="{9E746C58-0594-0585-6E43-9E645FCD7549}"/>
              </a:ext>
            </a:extLst>
          </p:cNvPr>
          <p:cNvSpPr/>
          <p:nvPr/>
        </p:nvSpPr>
        <p:spPr>
          <a:xfrm>
            <a:off x="9907103" y="103338"/>
            <a:ext cx="2193441" cy="1174455"/>
          </a:xfrm>
          <a:prstGeom prst="borderCallout2">
            <a:avLst>
              <a:gd name="adj1" fmla="val 35331"/>
              <a:gd name="adj2" fmla="val -2895"/>
              <a:gd name="adj3" fmla="val 36177"/>
              <a:gd name="adj4" fmla="val -18480"/>
              <a:gd name="adj5" fmla="val 57195"/>
              <a:gd name="adj6" fmla="val -9040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Simple logical standard concept mapping </a:t>
            </a:r>
          </a:p>
        </p:txBody>
      </p:sp>
      <p:cxnSp>
        <p:nvCxnSpPr>
          <p:cNvPr id="16" name="Straight Arrow Connector 15">
            <a:extLst>
              <a:ext uri="{FF2B5EF4-FFF2-40B4-BE49-F238E27FC236}">
                <a16:creationId xmlns:a16="http://schemas.microsoft.com/office/drawing/2014/main" id="{AE4D6554-C21B-7C59-699A-E789799D07F7}"/>
              </a:ext>
            </a:extLst>
          </p:cNvPr>
          <p:cNvCxnSpPr/>
          <p:nvPr/>
        </p:nvCxnSpPr>
        <p:spPr>
          <a:xfrm flipH="1" flipV="1">
            <a:off x="8418443" y="4114800"/>
            <a:ext cx="1043609" cy="5068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Line Callout 2 16">
            <a:extLst>
              <a:ext uri="{FF2B5EF4-FFF2-40B4-BE49-F238E27FC236}">
                <a16:creationId xmlns:a16="http://schemas.microsoft.com/office/drawing/2014/main" id="{3F4FE84E-5FC1-6BCC-696C-4F182E1F3A7E}"/>
              </a:ext>
            </a:extLst>
          </p:cNvPr>
          <p:cNvSpPr/>
          <p:nvPr/>
        </p:nvSpPr>
        <p:spPr>
          <a:xfrm>
            <a:off x="3101804" y="5139935"/>
            <a:ext cx="2094807" cy="679136"/>
          </a:xfrm>
          <a:prstGeom prst="borderCallout2">
            <a:avLst>
              <a:gd name="adj1" fmla="val 46822"/>
              <a:gd name="adj2" fmla="val 103567"/>
              <a:gd name="adj3" fmla="val 46822"/>
              <a:gd name="adj4" fmla="val 118154"/>
              <a:gd name="adj5" fmla="val 89723"/>
              <a:gd name="adj6" fmla="val 14344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 </a:t>
            </a:r>
            <a:r>
              <a:rPr lang="en-US" dirty="0">
                <a:latin typeface="Consolas" panose="020B0609020204030204" pitchFamily="49" charset="0"/>
                <a:cs typeface="Consolas" panose="020B0609020204030204" pitchFamily="49" charset="0"/>
              </a:rPr>
              <a:t>0</a:t>
            </a:r>
            <a:r>
              <a:rPr lang="en-US" dirty="0"/>
              <a:t> as default for no </a:t>
            </a:r>
            <a:r>
              <a:rPr lang="en-US" dirty="0" err="1">
                <a:latin typeface="Consolas" panose="020B0609020204030204" pitchFamily="49" charset="0"/>
                <a:cs typeface="Consolas" panose="020B0609020204030204" pitchFamily="49" charset="0"/>
              </a:rPr>
              <a:t>concept_id</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311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D9D6-8C63-A79B-BFC7-0CEF25AA49AB}"/>
              </a:ext>
            </a:extLst>
          </p:cNvPr>
          <p:cNvSpPr>
            <a:spLocks noGrp="1"/>
          </p:cNvSpPr>
          <p:nvPr>
            <p:ph type="title"/>
          </p:nvPr>
        </p:nvSpPr>
        <p:spPr/>
        <p:txBody>
          <a:bodyPr/>
          <a:lstStyle/>
          <a:p>
            <a:r>
              <a:rPr lang="en-US"/>
              <a:t>Table-level Data Lineage</a:t>
            </a:r>
          </a:p>
        </p:txBody>
      </p:sp>
      <p:sp>
        <p:nvSpPr>
          <p:cNvPr id="4" name="Slide Number Placeholder 3">
            <a:extLst>
              <a:ext uri="{FF2B5EF4-FFF2-40B4-BE49-F238E27FC236}">
                <a16:creationId xmlns:a16="http://schemas.microsoft.com/office/drawing/2014/main" id="{005ADB93-8A31-BA37-A90E-61039B11D027}"/>
              </a:ext>
            </a:extLst>
          </p:cNvPr>
          <p:cNvSpPr>
            <a:spLocks noGrp="1"/>
          </p:cNvSpPr>
          <p:nvPr>
            <p:ph type="sldNum" sz="quarter" idx="4"/>
          </p:nvPr>
        </p:nvSpPr>
        <p:spPr/>
        <p:txBody>
          <a:bodyPr/>
          <a:lstStyle/>
          <a:p>
            <a:fld id="{444583ED-F364-40B3-B25B-483B5033DFA3}" type="slidenum">
              <a:rPr lang="en-US" smtClean="0"/>
              <a:pPr/>
              <a:t>107</a:t>
            </a:fld>
            <a:endParaRPr lang="en-US"/>
          </a:p>
        </p:txBody>
      </p:sp>
      <p:pic>
        <p:nvPicPr>
          <p:cNvPr id="1026" name="Picture 2">
            <a:extLst>
              <a:ext uri="{FF2B5EF4-FFF2-40B4-BE49-F238E27FC236}">
                <a16:creationId xmlns:a16="http://schemas.microsoft.com/office/drawing/2014/main" id="{62E39C47-9F6D-6B29-3804-45E930704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3738"/>
            <a:ext cx="12192000" cy="293052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62CCCFDE-1064-609A-1075-EEE8279DB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2000" y="5013251"/>
            <a:ext cx="1039091" cy="346364"/>
          </a:xfrm>
          <a:prstGeom prst="rect">
            <a:avLst/>
          </a:prstGeom>
        </p:spPr>
      </p:pic>
    </p:spTree>
    <p:extLst>
      <p:ext uri="{BB962C8B-B14F-4D97-AF65-F5344CB8AC3E}">
        <p14:creationId xmlns:p14="http://schemas.microsoft.com/office/powerpoint/2010/main" val="3969459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D81C-98DD-E115-F546-B935F73FF684}"/>
              </a:ext>
            </a:extLst>
          </p:cNvPr>
          <p:cNvSpPr>
            <a:spLocks noGrp="1"/>
          </p:cNvSpPr>
          <p:nvPr>
            <p:ph type="title"/>
          </p:nvPr>
        </p:nvSpPr>
        <p:spPr/>
        <p:txBody>
          <a:bodyPr>
            <a:noAutofit/>
          </a:bodyPr>
          <a:lstStyle/>
          <a:p>
            <a:r>
              <a:rPr lang="en-US" sz="3200"/>
              <a:t>These SQL files need ordered execution + management</a:t>
            </a:r>
            <a:endParaRPr lang="en-US" sz="3200">
              <a:ea typeface="Calibri"/>
              <a:cs typeface="Calibri"/>
            </a:endParaRPr>
          </a:p>
        </p:txBody>
      </p:sp>
      <p:sp>
        <p:nvSpPr>
          <p:cNvPr id="4" name="Slide Number Placeholder 3">
            <a:extLst>
              <a:ext uri="{FF2B5EF4-FFF2-40B4-BE49-F238E27FC236}">
                <a16:creationId xmlns:a16="http://schemas.microsoft.com/office/drawing/2014/main" id="{768FF9FD-01AF-5391-E731-5C2970A9A902}"/>
              </a:ext>
            </a:extLst>
          </p:cNvPr>
          <p:cNvSpPr>
            <a:spLocks noGrp="1"/>
          </p:cNvSpPr>
          <p:nvPr>
            <p:ph type="sldNum" sz="quarter" idx="4"/>
          </p:nvPr>
        </p:nvSpPr>
        <p:spPr/>
        <p:txBody>
          <a:bodyPr/>
          <a:lstStyle/>
          <a:p>
            <a:fld id="{444583ED-F364-40B3-B25B-483B5033DFA3}" type="slidenum">
              <a:rPr lang="en-US" smtClean="0"/>
              <a:pPr/>
              <a:t>108</a:t>
            </a:fld>
            <a:endParaRPr lang="en-US"/>
          </a:p>
        </p:txBody>
      </p:sp>
      <p:graphicFrame>
        <p:nvGraphicFramePr>
          <p:cNvPr id="5" name="Table 4">
            <a:extLst>
              <a:ext uri="{FF2B5EF4-FFF2-40B4-BE49-F238E27FC236}">
                <a16:creationId xmlns:a16="http://schemas.microsoft.com/office/drawing/2014/main" id="{0AEE0334-8B08-6ED4-4259-F71D56BDA3C6}"/>
              </a:ext>
            </a:extLst>
          </p:cNvPr>
          <p:cNvGraphicFramePr>
            <a:graphicFrameLocks noGrp="1"/>
          </p:cNvGraphicFramePr>
          <p:nvPr>
            <p:extLst>
              <p:ext uri="{D42A27DB-BD31-4B8C-83A1-F6EECF244321}">
                <p14:modId xmlns:p14="http://schemas.microsoft.com/office/powerpoint/2010/main" val="3611150854"/>
              </p:ext>
            </p:extLst>
          </p:nvPr>
        </p:nvGraphicFramePr>
        <p:xfrm>
          <a:off x="423100" y="1291619"/>
          <a:ext cx="11345799" cy="4969219"/>
        </p:xfrm>
        <a:graphic>
          <a:graphicData uri="http://schemas.openxmlformats.org/drawingml/2006/table">
            <a:tbl>
              <a:tblPr firstRow="1" bandRow="1">
                <a:tableStyleId>{5C22544A-7EE6-4342-B048-85BDC9FD1C3A}</a:tableStyleId>
              </a:tblPr>
              <a:tblGrid>
                <a:gridCol w="2038823">
                  <a:extLst>
                    <a:ext uri="{9D8B030D-6E8A-4147-A177-3AD203B41FA5}">
                      <a16:colId xmlns:a16="http://schemas.microsoft.com/office/drawing/2014/main" val="2868118750"/>
                    </a:ext>
                  </a:extLst>
                </a:gridCol>
                <a:gridCol w="5525043">
                  <a:extLst>
                    <a:ext uri="{9D8B030D-6E8A-4147-A177-3AD203B41FA5}">
                      <a16:colId xmlns:a16="http://schemas.microsoft.com/office/drawing/2014/main" val="1116998673"/>
                    </a:ext>
                  </a:extLst>
                </a:gridCol>
                <a:gridCol w="3781933">
                  <a:extLst>
                    <a:ext uri="{9D8B030D-6E8A-4147-A177-3AD203B41FA5}">
                      <a16:colId xmlns:a16="http://schemas.microsoft.com/office/drawing/2014/main" val="180973493"/>
                    </a:ext>
                  </a:extLst>
                </a:gridCol>
              </a:tblGrid>
              <a:tr h="580099">
                <a:tc>
                  <a:txBody>
                    <a:bodyPr/>
                    <a:lstStyle/>
                    <a:p>
                      <a:pPr algn="ctr"/>
                      <a:r>
                        <a:rPr lang="en-US"/>
                        <a:t>Tools</a:t>
                      </a:r>
                    </a:p>
                  </a:txBody>
                  <a:tcPr anchor="ctr"/>
                </a:tc>
                <a:tc>
                  <a:txBody>
                    <a:bodyPr/>
                    <a:lstStyle/>
                    <a:p>
                      <a:pPr algn="ctr"/>
                      <a:r>
                        <a:rPr lang="en-US"/>
                        <a:t>Transformation Runner</a:t>
                      </a:r>
                    </a:p>
                  </a:txBody>
                  <a:tcPr anchor="ctr"/>
                </a:tc>
                <a:tc>
                  <a:txBody>
                    <a:bodyPr/>
                    <a:lstStyle/>
                    <a:p>
                      <a:pPr algn="ctr"/>
                      <a:r>
                        <a:rPr lang="en-US"/>
                        <a:t>Test (before DQD)</a:t>
                      </a:r>
                    </a:p>
                  </a:txBody>
                  <a:tcPr anchor="ctr"/>
                </a:tc>
                <a:extLst>
                  <a:ext uri="{0D108BD9-81ED-4DB2-BD59-A6C34878D82A}">
                    <a16:rowId xmlns:a16="http://schemas.microsoft.com/office/drawing/2014/main" val="3950739786"/>
                  </a:ext>
                </a:extLst>
              </a:tr>
              <a:tr h="811072">
                <a:tc>
                  <a:txBody>
                    <a:bodyPr/>
                    <a:lstStyle/>
                    <a:p>
                      <a:pPr algn="l"/>
                      <a:r>
                        <a:rPr lang="en-US"/>
                        <a:t>ETL-Synthea</a:t>
                      </a:r>
                    </a:p>
                  </a:txBody>
                  <a:tcPr/>
                </a:tc>
                <a:tc>
                  <a:txBody>
                    <a:bodyPr/>
                    <a:lstStyle/>
                    <a:p>
                      <a:pPr algn="l"/>
                      <a:r>
                        <a:rPr lang="en-US"/>
                        <a:t>R scripts to call the SQL scripts (</a:t>
                      </a:r>
                      <a:r>
                        <a:rPr lang="en-US">
                          <a:hlinkClick r:id="rId3"/>
                        </a:rPr>
                        <a:t>https://github.com/OHDSI/ETL-Synthea/tree/main/R</a:t>
                      </a:r>
                      <a:r>
                        <a:rPr lang="en-US"/>
                        <a:t>) &amp; we have to run the R commands in correct order</a:t>
                      </a:r>
                    </a:p>
                  </a:txBody>
                  <a:tcPr/>
                </a:tc>
                <a:tc>
                  <a:txBody>
                    <a:bodyPr/>
                    <a:lstStyle/>
                    <a:p>
                      <a:pPr algn="l"/>
                      <a:r>
                        <a:rPr lang="en-US"/>
                        <a:t>R scripts (</a:t>
                      </a:r>
                      <a:r>
                        <a:rPr lang="en-US">
                          <a:hlinkClick r:id="rId4"/>
                        </a:rPr>
                        <a:t>https://github.com/OHDSI/ETL-Synthea/tree/main/extras</a:t>
                      </a:r>
                      <a:r>
                        <a:rPr lang="en-US"/>
                        <a:t>)</a:t>
                      </a:r>
                    </a:p>
                  </a:txBody>
                  <a:tcPr/>
                </a:tc>
                <a:extLst>
                  <a:ext uri="{0D108BD9-81ED-4DB2-BD59-A6C34878D82A}">
                    <a16:rowId xmlns:a16="http://schemas.microsoft.com/office/drawing/2014/main" val="2144683685"/>
                  </a:ext>
                </a:extLst>
              </a:tr>
              <a:tr h="811072">
                <a:tc>
                  <a:txBody>
                    <a:bodyPr/>
                    <a:lstStyle/>
                    <a:p>
                      <a:pPr algn="l"/>
                      <a:r>
                        <a:rPr lang="en-US"/>
                        <a:t>dbt</a:t>
                      </a:r>
                    </a:p>
                    <a:p>
                      <a:pPr lvl="0" algn="l">
                        <a:buNone/>
                      </a:pPr>
                      <a:r>
                        <a:rPr lang="en-US"/>
                        <a:t>(python lib, but you only need to know SQL)</a:t>
                      </a:r>
                    </a:p>
                  </a:txBody>
                  <a:tcPr/>
                </a:tc>
                <a:tc>
                  <a:txBody>
                    <a:bodyPr/>
                    <a:lstStyle/>
                    <a:p>
                      <a:pPr algn="l"/>
                      <a:r>
                        <a:rPr lang="en-US">
                          <a:latin typeface="Consolas" panose="020B0609020204030204" pitchFamily="49" charset="0"/>
                          <a:cs typeface="Consolas" panose="020B0609020204030204" pitchFamily="49" charset="0"/>
                        </a:rPr>
                        <a:t>`dbt run` </a:t>
                      </a:r>
                      <a:r>
                        <a:rPr lang="en-US"/>
                        <a:t>will automatically trace the Table-level Data Lineage as Directed Acyclic Graph (DAG) via </a:t>
                      </a:r>
                      <a:r>
                        <a:rPr lang="en-US" b="1"/>
                        <a:t>Jinja tags </a:t>
                      </a:r>
                      <a:r>
                        <a:rPr lang="en-US"/>
                        <a:t>and run SQL scripts for us</a:t>
                      </a:r>
                      <a:endParaRPr lang="en-US" dirty="0"/>
                    </a:p>
                  </a:txBody>
                  <a:tcPr/>
                </a:tc>
                <a:tc>
                  <a:txBody>
                    <a:bodyPr/>
                    <a:lstStyle/>
                    <a:p>
                      <a:pPr algn="l"/>
                      <a:r>
                        <a:rPr lang="en-US">
                          <a:latin typeface="Consolas" panose="020B0609020204030204" pitchFamily="49" charset="0"/>
                          <a:cs typeface="Consolas" panose="020B0609020204030204" pitchFamily="49" charset="0"/>
                        </a:rPr>
                        <a:t>`dbt test` </a:t>
                      </a:r>
                      <a:r>
                        <a:rPr lang="en-US"/>
                        <a:t>will run SQL tests on target tables (</a:t>
                      </a:r>
                      <a:r>
                        <a:rPr lang="en-US">
                          <a:hlinkClick r:id="rId5"/>
                        </a:rPr>
                        <a:t>https://github.com/OHDSI/dbt-synthea/tree/main/tests/generic</a:t>
                      </a:r>
                      <a:r>
                        <a:rPr lang="en-US"/>
                        <a:t>)</a:t>
                      </a:r>
                      <a:endParaRPr lang="en-US" dirty="0"/>
                    </a:p>
                  </a:txBody>
                  <a:tcPr/>
                </a:tc>
                <a:extLst>
                  <a:ext uri="{0D108BD9-81ED-4DB2-BD59-A6C34878D82A}">
                    <a16:rowId xmlns:a16="http://schemas.microsoft.com/office/drawing/2014/main" val="1550980354"/>
                  </a:ext>
                </a:extLst>
              </a:tr>
              <a:tr h="811072">
                <a:tc>
                  <a:txBody>
                    <a:bodyPr/>
                    <a:lstStyle/>
                    <a:p>
                      <a:pPr algn="l"/>
                      <a:r>
                        <a:rPr lang="en-US"/>
                        <a:t>SQLMesh</a:t>
                      </a:r>
                    </a:p>
                    <a:p>
                      <a:pPr lvl="0" algn="l">
                        <a:buNone/>
                      </a:pPr>
                      <a:r>
                        <a:rPr lang="en-US"/>
                        <a:t>(python lib, but you only need to know SQL)</a:t>
                      </a:r>
                    </a:p>
                  </a:txBody>
                  <a:tcPr/>
                </a:tc>
                <a:tc>
                  <a:txBody>
                    <a:bodyPr/>
                    <a:lstStyle/>
                    <a:p>
                      <a:pPr algn="l"/>
                      <a:r>
                        <a:rPr lang="en-US">
                          <a:latin typeface="Consolas" panose="020B0609020204030204" pitchFamily="49" charset="0"/>
                          <a:cs typeface="Consolas" panose="020B0609020204030204" pitchFamily="49" charset="0"/>
                        </a:rPr>
                        <a:t>`sqlmesh plan` </a:t>
                      </a:r>
                      <a:r>
                        <a:rPr lang="en-US"/>
                        <a:t>for making changes</a:t>
                      </a:r>
                    </a:p>
                    <a:p>
                      <a:pPr algn="l"/>
                      <a:r>
                        <a:rPr lang="en-US">
                          <a:latin typeface="Consolas" panose="020B0609020204030204" pitchFamily="49" charset="0"/>
                          <a:cs typeface="Consolas" panose="020B0609020204030204" pitchFamily="49" charset="0"/>
                        </a:rPr>
                        <a:t>`sqlmesh run` </a:t>
                      </a:r>
                      <a:r>
                        <a:rPr lang="en-US"/>
                        <a:t>for filling in changed data</a:t>
                      </a:r>
                    </a:p>
                    <a:p>
                      <a:pPr algn="l"/>
                      <a:r>
                        <a:rPr lang="en-US"/>
                        <a:t>Similar to dbt, but have</a:t>
                      </a:r>
                    </a:p>
                    <a:p>
                      <a:pPr marL="285750" indent="-285750" algn="l">
                        <a:buFontTx/>
                        <a:buChar char="-"/>
                      </a:pPr>
                      <a:r>
                        <a:rPr lang="en-US" b="1"/>
                        <a:t>SQL semantic understanding</a:t>
                      </a:r>
                      <a:r>
                        <a:rPr lang="en-US"/>
                        <a:t>: no need for Jinja, work across multiple DBMS syntax, can trace column-level lineage</a:t>
                      </a:r>
                    </a:p>
                    <a:p>
                      <a:pPr marL="285750" indent="-285750" algn="l">
                        <a:buFontTx/>
                        <a:buChar char="-"/>
                      </a:pPr>
                      <a:r>
                        <a:rPr lang="en-US" b="1"/>
                        <a:t>Stateful virtual data environment</a:t>
                      </a:r>
                      <a:r>
                        <a:rPr lang="en-US"/>
                        <a:t>: separate dev/prod, not replace old data until successful new run</a:t>
                      </a:r>
                      <a:endParaRPr lang="en-US" dirty="0"/>
                    </a:p>
                  </a:txBody>
                  <a:tcPr/>
                </a:tc>
                <a:tc>
                  <a:txBody>
                    <a:bodyPr/>
                    <a:lstStyle/>
                    <a:p>
                      <a:pPr algn="l"/>
                      <a:r>
                        <a:rPr lang="en-US">
                          <a:latin typeface="Consolas" panose="020B0609020204030204" pitchFamily="49" charset="0"/>
                          <a:cs typeface="Consolas" panose="020B0609020204030204" pitchFamily="49" charset="0"/>
                        </a:rPr>
                        <a:t>`sqlmesh audit`</a:t>
                      </a:r>
                      <a:r>
                        <a:rPr lang="en-US"/>
                        <a:t>similar to dbt (</a:t>
                      </a:r>
                      <a:r>
                        <a:rPr lang="en-US">
                          <a:hlinkClick r:id="rId6"/>
                        </a:rPr>
                        <a:t>https://github.com/OHDSI/Tutorial-ETL/tree/master/etl/sqlmesh-synthea/audits</a:t>
                      </a:r>
                      <a:r>
                        <a:rPr lang="en-US"/>
                        <a:t>)</a:t>
                      </a:r>
                      <a:endParaRPr lang="en-US" dirty="0"/>
                    </a:p>
                  </a:txBody>
                  <a:tcPr/>
                </a:tc>
                <a:extLst>
                  <a:ext uri="{0D108BD9-81ED-4DB2-BD59-A6C34878D82A}">
                    <a16:rowId xmlns:a16="http://schemas.microsoft.com/office/drawing/2014/main" val="43065697"/>
                  </a:ext>
                </a:extLst>
              </a:tr>
            </a:tbl>
          </a:graphicData>
        </a:graphic>
      </p:graphicFrame>
      <p:pic>
        <p:nvPicPr>
          <p:cNvPr id="3" name="Picture 2" descr="A black and orange logo&#10;&#10;Description automatically generated">
            <a:extLst>
              <a:ext uri="{FF2B5EF4-FFF2-40B4-BE49-F238E27FC236}">
                <a16:creationId xmlns:a16="http://schemas.microsoft.com/office/drawing/2014/main" id="{3E276F10-D987-2B59-3210-28853E14C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9138" y="3690234"/>
            <a:ext cx="633804" cy="209643"/>
          </a:xfrm>
          <a:prstGeom prst="rect">
            <a:avLst/>
          </a:prstGeom>
        </p:spPr>
      </p:pic>
      <p:pic>
        <p:nvPicPr>
          <p:cNvPr id="6" name="Graphic 5">
            <a:extLst>
              <a:ext uri="{FF2B5EF4-FFF2-40B4-BE49-F238E27FC236}">
                <a16:creationId xmlns:a16="http://schemas.microsoft.com/office/drawing/2014/main" id="{96FDF33D-C581-2A11-77EA-0A155AAB9D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9592" y="5857313"/>
            <a:ext cx="1039091" cy="346364"/>
          </a:xfrm>
          <a:prstGeom prst="rect">
            <a:avLst/>
          </a:prstGeom>
        </p:spPr>
      </p:pic>
    </p:spTree>
    <p:extLst>
      <p:ext uri="{BB962C8B-B14F-4D97-AF65-F5344CB8AC3E}">
        <p14:creationId xmlns:p14="http://schemas.microsoft.com/office/powerpoint/2010/main" val="14610439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0FAA-4E0F-3EEE-2579-B7B97CECA28E}"/>
              </a:ext>
            </a:extLst>
          </p:cNvPr>
          <p:cNvSpPr>
            <a:spLocks noGrp="1"/>
          </p:cNvSpPr>
          <p:nvPr>
            <p:ph type="title"/>
          </p:nvPr>
        </p:nvSpPr>
        <p:spPr/>
        <p:txBody>
          <a:bodyPr/>
          <a:lstStyle/>
          <a:p>
            <a:r>
              <a:rPr lang="en-US" err="1"/>
              <a:t>dbt-synthea</a:t>
            </a:r>
            <a:endParaRPr lang="en-US"/>
          </a:p>
        </p:txBody>
      </p:sp>
      <p:sp>
        <p:nvSpPr>
          <p:cNvPr id="4" name="Slide Number Placeholder 3">
            <a:extLst>
              <a:ext uri="{FF2B5EF4-FFF2-40B4-BE49-F238E27FC236}">
                <a16:creationId xmlns:a16="http://schemas.microsoft.com/office/drawing/2014/main" id="{F78812E4-DFCC-4BE1-BBC4-F37F65B5D7EE}"/>
              </a:ext>
            </a:extLst>
          </p:cNvPr>
          <p:cNvSpPr>
            <a:spLocks noGrp="1"/>
          </p:cNvSpPr>
          <p:nvPr>
            <p:ph type="sldNum" sz="quarter" idx="4"/>
          </p:nvPr>
        </p:nvSpPr>
        <p:spPr>
          <a:xfrm>
            <a:off x="9414321" y="6007156"/>
            <a:ext cx="2844800" cy="365125"/>
          </a:xfrm>
        </p:spPr>
        <p:txBody>
          <a:bodyPr/>
          <a:lstStyle/>
          <a:p>
            <a:fld id="{444583ED-F364-40B3-B25B-483B5033DFA3}" type="slidenum">
              <a:rPr lang="en-US" smtClean="0"/>
              <a:pPr/>
              <a:t>109</a:t>
            </a:fld>
            <a:endParaRPr lang="en-US"/>
          </a:p>
        </p:txBody>
      </p:sp>
      <p:sp>
        <p:nvSpPr>
          <p:cNvPr id="10" name="TextBox 9">
            <a:extLst>
              <a:ext uri="{FF2B5EF4-FFF2-40B4-BE49-F238E27FC236}">
                <a16:creationId xmlns:a16="http://schemas.microsoft.com/office/drawing/2014/main" id="{A482265D-F78F-5A4D-DAC5-D46063E0D07F}"/>
              </a:ext>
            </a:extLst>
          </p:cNvPr>
          <p:cNvSpPr txBox="1"/>
          <p:nvPr/>
        </p:nvSpPr>
        <p:spPr>
          <a:xfrm>
            <a:off x="6960296" y="6443990"/>
            <a:ext cx="5114795" cy="461665"/>
          </a:xfrm>
          <a:prstGeom prst="rect">
            <a:avLst/>
          </a:prstGeom>
          <a:noFill/>
        </p:spPr>
        <p:txBody>
          <a:bodyPr wrap="square">
            <a:spAutoFit/>
          </a:bodyPr>
          <a:lstStyle/>
          <a:p>
            <a:r>
              <a:rPr lang="en-US" sz="1200" dirty="0">
                <a:hlinkClick r:id="rId2"/>
              </a:rPr>
              <a:t>https://github.com/OHDSI/Tutorial-ETL/blob/master/etl/dbt-synthea/models/omop/person.sql</a:t>
            </a:r>
            <a:r>
              <a:rPr lang="en-US" sz="1200" dirty="0"/>
              <a:t> </a:t>
            </a:r>
          </a:p>
        </p:txBody>
      </p:sp>
      <p:sp>
        <p:nvSpPr>
          <p:cNvPr id="12" name="TextBox 11">
            <a:extLst>
              <a:ext uri="{FF2B5EF4-FFF2-40B4-BE49-F238E27FC236}">
                <a16:creationId xmlns:a16="http://schemas.microsoft.com/office/drawing/2014/main" id="{1ADF4562-ED39-462D-CA17-888744E689BE}"/>
              </a:ext>
            </a:extLst>
          </p:cNvPr>
          <p:cNvSpPr txBox="1"/>
          <p:nvPr/>
        </p:nvSpPr>
        <p:spPr>
          <a:xfrm>
            <a:off x="1087838" y="6443990"/>
            <a:ext cx="6174409" cy="461665"/>
          </a:xfrm>
          <a:prstGeom prst="rect">
            <a:avLst/>
          </a:prstGeom>
          <a:noFill/>
        </p:spPr>
        <p:txBody>
          <a:bodyPr wrap="square">
            <a:spAutoFit/>
          </a:bodyPr>
          <a:lstStyle/>
          <a:p>
            <a:r>
              <a:rPr lang="en-US" sz="1200" dirty="0">
                <a:hlinkClick r:id="rId3"/>
              </a:rPr>
              <a:t>https://github.com/OHDSI/Tutorial-ETL/blob/master/etl/dbt-synthea/models/staging/patient_locations.sql</a:t>
            </a:r>
            <a:r>
              <a:rPr lang="en-US" sz="1200" dirty="0"/>
              <a:t> </a:t>
            </a:r>
          </a:p>
        </p:txBody>
      </p:sp>
      <p:pic>
        <p:nvPicPr>
          <p:cNvPr id="5" name="Picture 4" descr="A screenshot of a computer code&#10;&#10;AI-generated content may be incorrect.">
            <a:extLst>
              <a:ext uri="{FF2B5EF4-FFF2-40B4-BE49-F238E27FC236}">
                <a16:creationId xmlns:a16="http://schemas.microsoft.com/office/drawing/2014/main" id="{2B114288-350F-C5BC-7038-C27C9D0B1962}"/>
              </a:ext>
            </a:extLst>
          </p:cNvPr>
          <p:cNvPicPr>
            <a:picLocks noChangeAspect="1"/>
          </p:cNvPicPr>
          <p:nvPr/>
        </p:nvPicPr>
        <p:blipFill>
          <a:blip r:embed="rId4">
            <a:extLst>
              <a:ext uri="{28A0092B-C50C-407E-A947-70E740481C1C}">
                <a14:useLocalDpi xmlns:a14="http://schemas.microsoft.com/office/drawing/2010/main" val="0"/>
              </a:ext>
            </a:extLst>
          </a:blip>
          <a:srcRect l="7064" t="3380"/>
          <a:stretch>
            <a:fillRect/>
          </a:stretch>
        </p:blipFill>
        <p:spPr>
          <a:xfrm>
            <a:off x="1248428" y="32458"/>
            <a:ext cx="3887244" cy="6411532"/>
          </a:xfrm>
          <a:prstGeom prst="rect">
            <a:avLst/>
          </a:prstGeom>
          <a:ln>
            <a:solidFill>
              <a:schemeClr val="accent1"/>
            </a:solidFill>
          </a:ln>
        </p:spPr>
      </p:pic>
      <p:pic>
        <p:nvPicPr>
          <p:cNvPr id="9" name="Picture 8" descr="A screenshot of a computer code&#10;&#10;AI-generated content may be incorrect.">
            <a:extLst>
              <a:ext uri="{FF2B5EF4-FFF2-40B4-BE49-F238E27FC236}">
                <a16:creationId xmlns:a16="http://schemas.microsoft.com/office/drawing/2014/main" id="{12C6618E-EC64-B8C7-F6B0-6FEB5C35B20A}"/>
              </a:ext>
            </a:extLst>
          </p:cNvPr>
          <p:cNvPicPr>
            <a:picLocks noChangeAspect="1"/>
          </p:cNvPicPr>
          <p:nvPr/>
        </p:nvPicPr>
        <p:blipFill>
          <a:blip r:embed="rId5">
            <a:extLst>
              <a:ext uri="{28A0092B-C50C-407E-A947-70E740481C1C}">
                <a14:useLocalDpi xmlns:a14="http://schemas.microsoft.com/office/drawing/2010/main" val="0"/>
              </a:ext>
            </a:extLst>
          </a:blip>
          <a:srcRect l="8660" t="4551"/>
          <a:stretch>
            <a:fillRect/>
          </a:stretch>
        </p:blipFill>
        <p:spPr>
          <a:xfrm>
            <a:off x="7056330" y="1037561"/>
            <a:ext cx="3603319" cy="5406430"/>
          </a:xfrm>
          <a:prstGeom prst="rect">
            <a:avLst/>
          </a:prstGeom>
          <a:ln>
            <a:solidFill>
              <a:schemeClr val="accent1"/>
            </a:solidFill>
          </a:ln>
        </p:spPr>
      </p:pic>
      <p:sp>
        <p:nvSpPr>
          <p:cNvPr id="11" name="Right Arrow 10">
            <a:extLst>
              <a:ext uri="{FF2B5EF4-FFF2-40B4-BE49-F238E27FC236}">
                <a16:creationId xmlns:a16="http://schemas.microsoft.com/office/drawing/2014/main" id="{216878E2-E0AB-5347-822D-F1D7D4B88D4D}"/>
              </a:ext>
            </a:extLst>
          </p:cNvPr>
          <p:cNvSpPr/>
          <p:nvPr/>
        </p:nvSpPr>
        <p:spPr>
          <a:xfrm>
            <a:off x="5955364" y="3429000"/>
            <a:ext cx="467140" cy="536714"/>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973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a0d99388c2_0_395"/>
          <p:cNvSpPr txBox="1">
            <a:spLocks noGrp="1"/>
          </p:cNvSpPr>
          <p:nvPr>
            <p:ph type="title"/>
          </p:nvPr>
        </p:nvSpPr>
        <p:spPr>
          <a:xfrm>
            <a:off x="2667000" y="0"/>
            <a:ext cx="7544000" cy="1066800"/>
          </a:xfrm>
          <a:prstGeom prst="rect">
            <a:avLst/>
          </a:prstGeom>
          <a:noFill/>
          <a:ln>
            <a:noFill/>
          </a:ln>
        </p:spPr>
        <p:txBody>
          <a:bodyPr spcFirstLastPara="1" wrap="square" lIns="91433" tIns="45700" rIns="91433" bIns="45700" anchor="ctr" anchorCtr="0">
            <a:noAutofit/>
          </a:bodyPr>
          <a:lstStyle/>
          <a:p>
            <a:pPr>
              <a:buSzPts val="700"/>
            </a:pPr>
            <a:r>
              <a:rPr lang="en-US" sz="3600" b="1"/>
              <a:t>OMOP Common Vocabulary Model</a:t>
            </a:r>
            <a:br>
              <a:rPr lang="en-US" sz="3600" b="1"/>
            </a:br>
            <a:r>
              <a:rPr lang="en-US" sz="2800" b="1" i="1"/>
              <a:t>reference data for the OMOP CDM</a:t>
            </a:r>
            <a:endParaRPr lang="en-US" b="1"/>
          </a:p>
        </p:txBody>
      </p:sp>
      <p:sp>
        <p:nvSpPr>
          <p:cNvPr id="397" name="Google Shape;397;ga0d99388c2_0_395"/>
          <p:cNvSpPr txBox="1">
            <a:spLocks noGrp="1"/>
          </p:cNvSpPr>
          <p:nvPr>
            <p:ph type="body" idx="1"/>
          </p:nvPr>
        </p:nvSpPr>
        <p:spPr>
          <a:xfrm>
            <a:off x="372140" y="1371600"/>
            <a:ext cx="5190400" cy="4754800"/>
          </a:xfrm>
          <a:prstGeom prst="rect">
            <a:avLst/>
          </a:prstGeom>
          <a:noFill/>
          <a:ln>
            <a:noFill/>
          </a:ln>
        </p:spPr>
        <p:txBody>
          <a:bodyPr spcFirstLastPara="1" wrap="square" lIns="91433" tIns="45700" rIns="91433" bIns="45700" anchor="t" anchorCtr="0">
            <a:noAutofit/>
          </a:bodyPr>
          <a:lstStyle/>
          <a:p>
            <a:pPr marL="0" indent="0">
              <a:lnSpc>
                <a:spcPct val="80000"/>
              </a:lnSpc>
              <a:spcBef>
                <a:spcPts val="0"/>
              </a:spcBef>
              <a:buSzPts val="500"/>
              <a:buNone/>
            </a:pPr>
            <a:r>
              <a:rPr lang="en-US" sz="3300" b="1"/>
              <a:t>What it is</a:t>
            </a:r>
            <a:endParaRPr lang="en-US" sz="3300"/>
          </a:p>
          <a:p>
            <a:pPr marL="338455" indent="-321310">
              <a:lnSpc>
                <a:spcPct val="80000"/>
              </a:lnSpc>
              <a:spcBef>
                <a:spcPts val="400"/>
              </a:spcBef>
              <a:buSzPts val="1800"/>
            </a:pPr>
            <a:r>
              <a:rPr lang="en-US" sz="3300" b="1"/>
              <a:t>Compiled standards </a:t>
            </a:r>
            <a:r>
              <a:rPr lang="en-US" sz="3300"/>
              <a:t>from disparate public and private sources and some OMOP-grown concepts</a:t>
            </a:r>
            <a:endParaRPr lang="en-US" sz="3300">
              <a:ea typeface="Calibri"/>
              <a:cs typeface="Calibri"/>
            </a:endParaRPr>
          </a:p>
          <a:p>
            <a:pPr marL="338455" indent="-321310">
              <a:lnSpc>
                <a:spcPct val="80000"/>
              </a:lnSpc>
              <a:spcBef>
                <a:spcPts val="400"/>
              </a:spcBef>
              <a:buSzPts val="1800"/>
            </a:pPr>
            <a:endParaRPr lang="en-US" sz="3333">
              <a:ea typeface="Calibri"/>
              <a:cs typeface="Calibri"/>
            </a:endParaRPr>
          </a:p>
          <a:p>
            <a:pPr marL="338455" indent="-321310">
              <a:lnSpc>
                <a:spcPct val="80000"/>
              </a:lnSpc>
              <a:spcBef>
                <a:spcPts val="400"/>
              </a:spcBef>
              <a:buSzPts val="1800"/>
            </a:pPr>
            <a:r>
              <a:rPr lang="en-US" sz="3333" b="1"/>
              <a:t>Standardized structure </a:t>
            </a:r>
            <a:r>
              <a:rPr lang="en-US" sz="3333"/>
              <a:t>to house existing vocabularies used in the public domain</a:t>
            </a:r>
            <a:endParaRPr lang="en-US" sz="3333">
              <a:ea typeface="Calibri"/>
              <a:cs typeface="Calibri"/>
            </a:endParaRPr>
          </a:p>
          <a:p>
            <a:pPr marL="338455" indent="-168910">
              <a:lnSpc>
                <a:spcPct val="80000"/>
              </a:lnSpc>
              <a:spcBef>
                <a:spcPts val="400"/>
              </a:spcBef>
              <a:buSzPts val="2100"/>
              <a:buNone/>
            </a:pPr>
            <a:endParaRPr lang="en-US" sz="3333">
              <a:ea typeface="Calibri"/>
              <a:cs typeface="Calibri"/>
            </a:endParaRPr>
          </a:p>
        </p:txBody>
      </p:sp>
      <p:sp>
        <p:nvSpPr>
          <p:cNvPr id="398" name="Google Shape;398;ga0d99388c2_0_395"/>
          <p:cNvSpPr txBox="1">
            <a:spLocks noGrp="1"/>
          </p:cNvSpPr>
          <p:nvPr>
            <p:ph type="body" idx="2"/>
          </p:nvPr>
        </p:nvSpPr>
        <p:spPr>
          <a:xfrm>
            <a:off x="5867400" y="1371600"/>
            <a:ext cx="5952800" cy="4754800"/>
          </a:xfrm>
          <a:prstGeom prst="rect">
            <a:avLst/>
          </a:prstGeom>
          <a:noFill/>
          <a:ln>
            <a:noFill/>
          </a:ln>
        </p:spPr>
        <p:txBody>
          <a:bodyPr spcFirstLastPara="1" wrap="square" lIns="91433" tIns="45700" rIns="91433" bIns="45700" anchor="t" anchorCtr="0">
            <a:noAutofit/>
          </a:bodyPr>
          <a:lstStyle/>
          <a:p>
            <a:pPr marL="0" indent="0">
              <a:lnSpc>
                <a:spcPct val="80000"/>
              </a:lnSpc>
              <a:spcBef>
                <a:spcPts val="0"/>
              </a:spcBef>
              <a:buSzPts val="500"/>
              <a:buNone/>
            </a:pPr>
            <a:r>
              <a:rPr lang="en-US" sz="3333" b="1"/>
              <a:t>What it’s not</a:t>
            </a:r>
            <a:endParaRPr sz="3333"/>
          </a:p>
          <a:p>
            <a:pPr marL="338658" indent="-321725">
              <a:lnSpc>
                <a:spcPct val="80000"/>
              </a:lnSpc>
              <a:spcBef>
                <a:spcPts val="400"/>
              </a:spcBef>
              <a:buSzPts val="1800"/>
            </a:pPr>
            <a:r>
              <a:rPr lang="en-US" sz="3333" b="1"/>
              <a:t>Static dataset </a:t>
            </a:r>
            <a:r>
              <a:rPr lang="en-US" sz="3333"/>
              <a:t>– the vocabulary updates regularly to keep up with the continual evolution of the sources</a:t>
            </a:r>
            <a:endParaRPr sz="3333"/>
          </a:p>
          <a:p>
            <a:pPr marL="338658" indent="-169329">
              <a:lnSpc>
                <a:spcPct val="80000"/>
              </a:lnSpc>
              <a:spcBef>
                <a:spcPts val="400"/>
              </a:spcBef>
              <a:buSzPts val="2100"/>
              <a:buNone/>
            </a:pPr>
            <a:endParaRPr sz="3333"/>
          </a:p>
          <a:p>
            <a:pPr marL="338658" indent="-321725">
              <a:lnSpc>
                <a:spcPct val="80000"/>
              </a:lnSpc>
              <a:spcBef>
                <a:spcPts val="400"/>
              </a:spcBef>
              <a:buSzPts val="1800"/>
            </a:pPr>
            <a:r>
              <a:rPr lang="en-US" sz="3333" b="1"/>
              <a:t>Finished product </a:t>
            </a:r>
            <a:r>
              <a:rPr lang="en-US" sz="3333"/>
              <a:t>– vocabulary maintenance and improvement is ongoing activity that requires community participation and support</a:t>
            </a:r>
            <a:endParaRPr sz="3333"/>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C975-3131-3298-520C-DA3168EA6F03}"/>
              </a:ext>
            </a:extLst>
          </p:cNvPr>
          <p:cNvSpPr>
            <a:spLocks noGrp="1"/>
          </p:cNvSpPr>
          <p:nvPr>
            <p:ph type="title"/>
          </p:nvPr>
        </p:nvSpPr>
        <p:spPr/>
        <p:txBody>
          <a:bodyPr/>
          <a:lstStyle/>
          <a:p>
            <a:r>
              <a:rPr lang="en-US" err="1"/>
              <a:t>sqlmesh-synthea</a:t>
            </a:r>
            <a:endParaRPr lang="en-US"/>
          </a:p>
        </p:txBody>
      </p:sp>
      <p:sp>
        <p:nvSpPr>
          <p:cNvPr id="4" name="Slide Number Placeholder 3">
            <a:extLst>
              <a:ext uri="{FF2B5EF4-FFF2-40B4-BE49-F238E27FC236}">
                <a16:creationId xmlns:a16="http://schemas.microsoft.com/office/drawing/2014/main" id="{CF2F7D2B-D81C-49B8-321B-3C9D03390F88}"/>
              </a:ext>
            </a:extLst>
          </p:cNvPr>
          <p:cNvSpPr>
            <a:spLocks noGrp="1"/>
          </p:cNvSpPr>
          <p:nvPr>
            <p:ph type="sldNum" sz="quarter" idx="4"/>
          </p:nvPr>
        </p:nvSpPr>
        <p:spPr/>
        <p:txBody>
          <a:bodyPr/>
          <a:lstStyle/>
          <a:p>
            <a:fld id="{444583ED-F364-40B3-B25B-483B5033DFA3}" type="slidenum">
              <a:rPr lang="en-US" smtClean="0"/>
              <a:pPr/>
              <a:t>110</a:t>
            </a:fld>
            <a:endParaRPr lang="en-US"/>
          </a:p>
        </p:txBody>
      </p:sp>
      <p:sp>
        <p:nvSpPr>
          <p:cNvPr id="8" name="TextBox 7">
            <a:extLst>
              <a:ext uri="{FF2B5EF4-FFF2-40B4-BE49-F238E27FC236}">
                <a16:creationId xmlns:a16="http://schemas.microsoft.com/office/drawing/2014/main" id="{9C76F8C6-0AEC-902E-ED60-258FA6619864}"/>
              </a:ext>
            </a:extLst>
          </p:cNvPr>
          <p:cNvSpPr txBox="1"/>
          <p:nvPr/>
        </p:nvSpPr>
        <p:spPr>
          <a:xfrm>
            <a:off x="1123533" y="6435085"/>
            <a:ext cx="5459945" cy="461665"/>
          </a:xfrm>
          <a:prstGeom prst="rect">
            <a:avLst/>
          </a:prstGeom>
          <a:noFill/>
        </p:spPr>
        <p:txBody>
          <a:bodyPr wrap="square">
            <a:spAutoFit/>
          </a:bodyPr>
          <a:lstStyle/>
          <a:p>
            <a:r>
              <a:rPr lang="en-US" sz="1200" dirty="0">
                <a:hlinkClick r:id="rId2"/>
              </a:rPr>
              <a:t>https://github.com/OHDSI/Tutorial-ETL/tree/master/etl/sqlmesh-synthea/models/staging</a:t>
            </a:r>
            <a:r>
              <a:rPr lang="en-US" sz="1200" dirty="0"/>
              <a:t> </a:t>
            </a:r>
          </a:p>
        </p:txBody>
      </p:sp>
      <p:sp>
        <p:nvSpPr>
          <p:cNvPr id="12" name="TextBox 11">
            <a:extLst>
              <a:ext uri="{FF2B5EF4-FFF2-40B4-BE49-F238E27FC236}">
                <a16:creationId xmlns:a16="http://schemas.microsoft.com/office/drawing/2014/main" id="{2F3EBE98-04DF-9F1D-3316-7A93E4BFA597}"/>
              </a:ext>
            </a:extLst>
          </p:cNvPr>
          <p:cNvSpPr txBox="1"/>
          <p:nvPr/>
        </p:nvSpPr>
        <p:spPr>
          <a:xfrm>
            <a:off x="6583478" y="6435085"/>
            <a:ext cx="5787910" cy="461665"/>
          </a:xfrm>
          <a:prstGeom prst="rect">
            <a:avLst/>
          </a:prstGeom>
          <a:noFill/>
        </p:spPr>
        <p:txBody>
          <a:bodyPr wrap="square">
            <a:spAutoFit/>
          </a:bodyPr>
          <a:lstStyle/>
          <a:p>
            <a:r>
              <a:rPr lang="en-US" sz="1200" dirty="0">
                <a:hlinkClick r:id="rId3"/>
              </a:rPr>
              <a:t>https://github.com/OHDSI/Tutorial-ETL/blob/master/etl/sqlmesh-synthea/models/omop/person.sql</a:t>
            </a:r>
            <a:r>
              <a:rPr lang="en-US" sz="1200" dirty="0"/>
              <a:t> </a:t>
            </a:r>
          </a:p>
        </p:txBody>
      </p:sp>
      <p:sp>
        <p:nvSpPr>
          <p:cNvPr id="18" name="Right Arrow 17">
            <a:extLst>
              <a:ext uri="{FF2B5EF4-FFF2-40B4-BE49-F238E27FC236}">
                <a16:creationId xmlns:a16="http://schemas.microsoft.com/office/drawing/2014/main" id="{1AD12709-4915-C9AC-632A-7DF1B9E75FBE}"/>
              </a:ext>
            </a:extLst>
          </p:cNvPr>
          <p:cNvSpPr/>
          <p:nvPr/>
        </p:nvSpPr>
        <p:spPr>
          <a:xfrm>
            <a:off x="5955364" y="3429000"/>
            <a:ext cx="467140" cy="536714"/>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descr="A screenshot of a computer code&#10;&#10;AI-generated content may be incorrect.">
            <a:extLst>
              <a:ext uri="{FF2B5EF4-FFF2-40B4-BE49-F238E27FC236}">
                <a16:creationId xmlns:a16="http://schemas.microsoft.com/office/drawing/2014/main" id="{FAE05AF6-01CE-ABF0-97FC-28DE9A1F1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051" y="953917"/>
            <a:ext cx="3390763" cy="5442423"/>
          </a:xfrm>
          <a:prstGeom prst="rect">
            <a:avLst/>
          </a:prstGeom>
          <a:ln>
            <a:solidFill>
              <a:schemeClr val="accent1"/>
            </a:solidFill>
          </a:ln>
        </p:spPr>
      </p:pic>
      <p:pic>
        <p:nvPicPr>
          <p:cNvPr id="7" name="Picture 6" descr="A screenshot of a computer code&#10;&#10;AI-generated content may be incorrect.">
            <a:extLst>
              <a:ext uri="{FF2B5EF4-FFF2-40B4-BE49-F238E27FC236}">
                <a16:creationId xmlns:a16="http://schemas.microsoft.com/office/drawing/2014/main" id="{FD4DDD2F-9A1F-2059-71BC-9EF7EBACE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542" y="89107"/>
            <a:ext cx="3100275" cy="6343916"/>
          </a:xfrm>
          <a:prstGeom prst="rect">
            <a:avLst/>
          </a:prstGeom>
          <a:ln>
            <a:solidFill>
              <a:schemeClr val="accent1"/>
            </a:solidFill>
          </a:ln>
        </p:spPr>
      </p:pic>
    </p:spTree>
    <p:extLst>
      <p:ext uri="{BB962C8B-B14F-4D97-AF65-F5344CB8AC3E}">
        <p14:creationId xmlns:p14="http://schemas.microsoft.com/office/powerpoint/2010/main" val="19607934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1805-8A89-567F-164D-7064F0CC82C7}"/>
              </a:ext>
            </a:extLst>
          </p:cNvPr>
          <p:cNvSpPr>
            <a:spLocks noGrp="1"/>
          </p:cNvSpPr>
          <p:nvPr>
            <p:ph type="title"/>
          </p:nvPr>
        </p:nvSpPr>
        <p:spPr/>
        <p:txBody>
          <a:bodyPr/>
          <a:lstStyle/>
          <a:p>
            <a:r>
              <a:rPr lang="en-US"/>
              <a:t>The full DAG can get very complicated!</a:t>
            </a:r>
          </a:p>
        </p:txBody>
      </p:sp>
      <p:pic>
        <p:nvPicPr>
          <p:cNvPr id="6" name="Content Placeholder 5" descr="A network of blue lines&#10;&#10;AI-generated content may be incorrect.">
            <a:extLst>
              <a:ext uri="{FF2B5EF4-FFF2-40B4-BE49-F238E27FC236}">
                <a16:creationId xmlns:a16="http://schemas.microsoft.com/office/drawing/2014/main" id="{DE2983DF-E2DE-AD8B-DF55-EDD1EF62F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64" y="1754909"/>
            <a:ext cx="11667472" cy="4189305"/>
          </a:xfrm>
        </p:spPr>
      </p:pic>
      <p:sp>
        <p:nvSpPr>
          <p:cNvPr id="4" name="Slide Number Placeholder 3">
            <a:extLst>
              <a:ext uri="{FF2B5EF4-FFF2-40B4-BE49-F238E27FC236}">
                <a16:creationId xmlns:a16="http://schemas.microsoft.com/office/drawing/2014/main" id="{A27682A5-B0F7-E43F-A75A-211956ECB63D}"/>
              </a:ext>
            </a:extLst>
          </p:cNvPr>
          <p:cNvSpPr>
            <a:spLocks noGrp="1"/>
          </p:cNvSpPr>
          <p:nvPr>
            <p:ph type="sldNum" sz="quarter" idx="4"/>
          </p:nvPr>
        </p:nvSpPr>
        <p:spPr/>
        <p:txBody>
          <a:bodyPr/>
          <a:lstStyle/>
          <a:p>
            <a:fld id="{444583ED-F364-40B3-B25B-483B5033DFA3}" type="slidenum">
              <a:rPr lang="en-US" smtClean="0"/>
              <a:pPr/>
              <a:t>111</a:t>
            </a:fld>
            <a:endParaRPr lang="en-US"/>
          </a:p>
        </p:txBody>
      </p:sp>
      <p:sp>
        <p:nvSpPr>
          <p:cNvPr id="8" name="Content Placeholder 2">
            <a:extLst>
              <a:ext uri="{FF2B5EF4-FFF2-40B4-BE49-F238E27FC236}">
                <a16:creationId xmlns:a16="http://schemas.microsoft.com/office/drawing/2014/main" id="{7C1C0358-5565-FF5F-D847-6674F9701CA9}"/>
              </a:ext>
            </a:extLst>
          </p:cNvPr>
          <p:cNvSpPr txBox="1">
            <a:spLocks/>
          </p:cNvSpPr>
          <p:nvPr/>
        </p:nvSpPr>
        <p:spPr>
          <a:xfrm>
            <a:off x="6096000" y="1539266"/>
            <a:ext cx="6004925" cy="200289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3000" b="0" dirty="0"/>
              <a:t>Tools like </a:t>
            </a:r>
            <a:r>
              <a:rPr lang="en-US" sz="3000" b="0" dirty="0" err="1"/>
              <a:t>dbt</a:t>
            </a:r>
            <a:r>
              <a:rPr lang="en-US" sz="3000" b="0" dirty="0"/>
              <a:t> &amp; </a:t>
            </a:r>
            <a:r>
              <a:rPr lang="en-US" sz="3000" b="0" dirty="0" err="1"/>
              <a:t>sqlmesh</a:t>
            </a:r>
            <a:r>
              <a:rPr lang="en-US" sz="3000" b="0" dirty="0"/>
              <a:t> make sure everything gets executed in the right order.</a:t>
            </a:r>
          </a:p>
          <a:p>
            <a:endParaRPr lang="en-US" sz="3000" b="0" dirty="0"/>
          </a:p>
          <a:p>
            <a:r>
              <a:rPr lang="en-US" sz="3000" b="0" dirty="0"/>
              <a:t>We don’t have to execute everything all the time. We can select a model and its upstream and/or downstream.</a:t>
            </a:r>
          </a:p>
        </p:txBody>
      </p:sp>
      <p:pic>
        <p:nvPicPr>
          <p:cNvPr id="9" name="Graphic 8">
            <a:extLst>
              <a:ext uri="{FF2B5EF4-FFF2-40B4-BE49-F238E27FC236}">
                <a16:creationId xmlns:a16="http://schemas.microsoft.com/office/drawing/2014/main" id="{7D13C0B1-AC42-48B0-B479-1E39084DB1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9600" y="5813493"/>
            <a:ext cx="1039091" cy="346364"/>
          </a:xfrm>
          <a:prstGeom prst="rect">
            <a:avLst/>
          </a:prstGeom>
        </p:spPr>
      </p:pic>
    </p:spTree>
    <p:extLst>
      <p:ext uri="{BB962C8B-B14F-4D97-AF65-F5344CB8AC3E}">
        <p14:creationId xmlns:p14="http://schemas.microsoft.com/office/powerpoint/2010/main" val="3866193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38010-927E-48B4-BD33-7EC75A0ABE7F}"/>
              </a:ext>
            </a:extLst>
          </p:cNvPr>
          <p:cNvSpPr>
            <a:spLocks noGrp="1"/>
          </p:cNvSpPr>
          <p:nvPr>
            <p:ph type="sldNum" sz="quarter" idx="4"/>
          </p:nvPr>
        </p:nvSpPr>
        <p:spPr/>
        <p:txBody>
          <a:bodyPr/>
          <a:lstStyle/>
          <a:p>
            <a:fld id="{444583ED-F364-40B3-B25B-483B5033DFA3}" type="slidenum">
              <a:rPr lang="en-US" smtClean="0"/>
              <a:pPr/>
              <a:t>112</a:t>
            </a:fld>
            <a:endParaRPr lang="en-US"/>
          </a:p>
        </p:txBody>
      </p:sp>
      <p:sp>
        <p:nvSpPr>
          <p:cNvPr id="15" name="Title 1">
            <a:extLst>
              <a:ext uri="{FF2B5EF4-FFF2-40B4-BE49-F238E27FC236}">
                <a16:creationId xmlns:a16="http://schemas.microsoft.com/office/drawing/2014/main" id="{0F1D5F9C-151F-4FFE-9500-BEE93F5E972A}"/>
              </a:ext>
            </a:extLst>
          </p:cNvPr>
          <p:cNvSpPr txBox="1">
            <a:spLocks/>
          </p:cNvSpPr>
          <p:nvPr/>
        </p:nvSpPr>
        <p:spPr>
          <a:xfrm>
            <a:off x="2667000" y="152400"/>
            <a:ext cx="67818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a:t>Resources</a:t>
            </a:r>
          </a:p>
        </p:txBody>
      </p:sp>
      <p:sp>
        <p:nvSpPr>
          <p:cNvPr id="11" name="Rectangle 10">
            <a:extLst>
              <a:ext uri="{FF2B5EF4-FFF2-40B4-BE49-F238E27FC236}">
                <a16:creationId xmlns:a16="http://schemas.microsoft.com/office/drawing/2014/main" id="{D47B4B14-78C2-4BCC-8477-C41AA0F85267}"/>
              </a:ext>
            </a:extLst>
          </p:cNvPr>
          <p:cNvSpPr/>
          <p:nvPr/>
        </p:nvSpPr>
        <p:spPr>
          <a:xfrm>
            <a:off x="1160042" y="1072883"/>
            <a:ext cx="10837993" cy="5170646"/>
          </a:xfrm>
          <a:prstGeom prst="rect">
            <a:avLst/>
          </a:prstGeom>
        </p:spPr>
        <p:txBody>
          <a:bodyPr wrap="square">
            <a:spAutoFit/>
          </a:bodyPr>
          <a:lstStyle/>
          <a:p>
            <a:pPr lvl="1" indent="-457200">
              <a:spcAft>
                <a:spcPts val="1200"/>
              </a:spcAft>
              <a:buFont typeface="Arial" panose="020B0604020202020204" pitchFamily="34" charset="0"/>
              <a:buChar char="•"/>
            </a:pPr>
            <a:r>
              <a:rPr lang="en-US" sz="2400">
                <a:solidFill>
                  <a:srgbClr val="20425A"/>
                </a:solidFill>
              </a:rPr>
              <a:t>The full Synthea builder can be found here:</a:t>
            </a:r>
            <a:endParaRPr lang="en-US" sz="2400"/>
          </a:p>
          <a:p>
            <a:pPr marL="0" lvl="1">
              <a:spcAft>
                <a:spcPts val="1200"/>
              </a:spcAft>
            </a:pPr>
            <a:r>
              <a:rPr lang="en-US" sz="2400"/>
              <a:t>	</a:t>
            </a:r>
            <a:r>
              <a:rPr lang="en-US" sz="2400">
                <a:hlinkClick r:id="rId2"/>
              </a:rPr>
              <a:t>https://github.com/OHDSI/ETL-Synthea</a:t>
            </a:r>
            <a:endParaRPr lang="en-US" sz="2400"/>
          </a:p>
          <a:p>
            <a:pPr lvl="1" indent="-457200">
              <a:spcAft>
                <a:spcPts val="1200"/>
              </a:spcAft>
              <a:buFont typeface="Arial" panose="020B0604020202020204" pitchFamily="34" charset="0"/>
              <a:buChar char="•"/>
            </a:pPr>
            <a:r>
              <a:rPr lang="en-US" sz="2400" err="1">
                <a:solidFill>
                  <a:srgbClr val="20425A"/>
                </a:solidFill>
              </a:rPr>
              <a:t>dbt-synthea</a:t>
            </a:r>
            <a:r>
              <a:rPr lang="en-US" sz="2400">
                <a:solidFill>
                  <a:srgbClr val="20425A"/>
                </a:solidFill>
              </a:rPr>
              <a:t>: </a:t>
            </a:r>
            <a:r>
              <a:rPr lang="en-US" sz="2400">
                <a:solidFill>
                  <a:srgbClr val="20425A"/>
                </a:solidFill>
                <a:hlinkClick r:id="rId3"/>
              </a:rPr>
              <a:t>https://github.com/OHDSI/dbt-synthea</a:t>
            </a:r>
            <a:r>
              <a:rPr lang="en-US" sz="2400">
                <a:solidFill>
                  <a:srgbClr val="20425A"/>
                </a:solidFill>
              </a:rPr>
              <a:t> (in development)</a:t>
            </a:r>
          </a:p>
          <a:p>
            <a:pPr lvl="1" indent="-457200">
              <a:spcAft>
                <a:spcPts val="1200"/>
              </a:spcAft>
              <a:buFont typeface="Arial" panose="020B0604020202020204" pitchFamily="34" charset="0"/>
              <a:buChar char="•"/>
            </a:pPr>
            <a:r>
              <a:rPr lang="en-US" sz="2400" err="1">
                <a:solidFill>
                  <a:srgbClr val="20425A"/>
                </a:solidFill>
              </a:rPr>
              <a:t>sqlmesh-synthea</a:t>
            </a:r>
            <a:r>
              <a:rPr lang="en-US" sz="2400">
                <a:solidFill>
                  <a:srgbClr val="20425A"/>
                </a:solidFill>
              </a:rPr>
              <a:t>: </a:t>
            </a:r>
            <a:r>
              <a:rPr lang="en-US" sz="2400">
                <a:solidFill>
                  <a:srgbClr val="20425A"/>
                </a:solidFill>
                <a:hlinkClick r:id="rId4"/>
              </a:rPr>
              <a:t>https://github.com/OHDSI/sqlmesh-synthea</a:t>
            </a:r>
            <a:r>
              <a:rPr lang="en-US" sz="2400">
                <a:solidFill>
                  <a:srgbClr val="20425A"/>
                </a:solidFill>
              </a:rPr>
              <a:t> (in development)</a:t>
            </a:r>
          </a:p>
          <a:p>
            <a:pPr lvl="1" indent="-457200">
              <a:spcAft>
                <a:spcPts val="1200"/>
              </a:spcAft>
              <a:buFont typeface="Arial" panose="020B0604020202020204" pitchFamily="34" charset="0"/>
              <a:buChar char="•"/>
            </a:pPr>
            <a:r>
              <a:rPr lang="en-US" sz="2400">
                <a:solidFill>
                  <a:srgbClr val="20425A"/>
                </a:solidFill>
              </a:rPr>
              <a:t>Another example of a R/SQL builder for a much larger database:</a:t>
            </a:r>
          </a:p>
          <a:p>
            <a:pPr marL="457200" lvl="2">
              <a:spcAft>
                <a:spcPts val="1200"/>
              </a:spcAft>
            </a:pPr>
            <a:r>
              <a:rPr lang="en-US" sz="2400">
                <a:solidFill>
                  <a:srgbClr val="20425A"/>
                </a:solidFill>
              </a:rPr>
              <a:t>	</a:t>
            </a:r>
            <a:r>
              <a:rPr lang="en-US" sz="2400">
                <a:solidFill>
                  <a:srgbClr val="20425A"/>
                </a:solidFill>
                <a:hlinkClick r:id="rId5"/>
              </a:rPr>
              <a:t>https://github.com/OHDSI/ETL-HealthVerityBuilder</a:t>
            </a:r>
            <a:endParaRPr lang="en-US" sz="2400">
              <a:solidFill>
                <a:srgbClr val="20425A"/>
              </a:solidFill>
            </a:endParaRPr>
          </a:p>
          <a:p>
            <a:pPr marL="457200" lvl="2" indent="-457200">
              <a:spcAft>
                <a:spcPts val="1200"/>
              </a:spcAft>
              <a:buFont typeface="Arial" panose="020B0604020202020204" pitchFamily="34" charset="0"/>
              <a:buChar char="•"/>
            </a:pPr>
            <a:r>
              <a:rPr lang="en-US" sz="2400">
                <a:solidFill>
                  <a:srgbClr val="20425A"/>
                </a:solidFill>
              </a:rPr>
              <a:t>A builder created using .NET:</a:t>
            </a:r>
          </a:p>
          <a:p>
            <a:pPr marL="457200" lvl="3">
              <a:spcAft>
                <a:spcPts val="1200"/>
              </a:spcAft>
            </a:pPr>
            <a:r>
              <a:rPr lang="en-US" sz="2400">
                <a:solidFill>
                  <a:srgbClr val="20425A"/>
                </a:solidFill>
              </a:rPr>
              <a:t>	</a:t>
            </a:r>
            <a:r>
              <a:rPr lang="en-US" sz="2400">
                <a:solidFill>
                  <a:srgbClr val="20425A"/>
                </a:solidFill>
                <a:hlinkClick r:id="rId6"/>
              </a:rPr>
              <a:t>https://github.com/OHDSI/ETL-CDMBuilder</a:t>
            </a:r>
            <a:r>
              <a:rPr lang="en-US" sz="2400">
                <a:solidFill>
                  <a:srgbClr val="20425A"/>
                </a:solidFill>
              </a:rPr>
              <a:t> </a:t>
            </a:r>
          </a:p>
          <a:p>
            <a:pPr marL="457200" lvl="3" indent="-457200">
              <a:spcAft>
                <a:spcPts val="1200"/>
              </a:spcAft>
              <a:buFont typeface="Arial" panose="020B0604020202020204" pitchFamily="34" charset="0"/>
              <a:buChar char="•"/>
            </a:pPr>
            <a:r>
              <a:rPr lang="en-US" sz="2400">
                <a:solidFill>
                  <a:srgbClr val="20425A"/>
                </a:solidFill>
              </a:rPr>
              <a:t>A builder created using the AWS lambda functionality:</a:t>
            </a:r>
          </a:p>
          <a:p>
            <a:pPr marL="457200" lvl="4">
              <a:spcAft>
                <a:spcPts val="1200"/>
              </a:spcAft>
            </a:pPr>
            <a:r>
              <a:rPr lang="en-US" sz="2400">
                <a:solidFill>
                  <a:srgbClr val="20425A"/>
                </a:solidFill>
              </a:rPr>
              <a:t>	</a:t>
            </a:r>
            <a:r>
              <a:rPr lang="en-US" sz="2400">
                <a:solidFill>
                  <a:srgbClr val="20425A"/>
                </a:solidFill>
                <a:hlinkClick r:id="rId7"/>
              </a:rPr>
              <a:t>https://github.com/OHDSI/ETL-lambdabuilder</a:t>
            </a:r>
            <a:r>
              <a:rPr lang="en-US" sz="2400">
                <a:solidFill>
                  <a:srgbClr val="20425A"/>
                </a:solidFill>
              </a:rPr>
              <a:t>  (in development)</a:t>
            </a:r>
          </a:p>
        </p:txBody>
      </p:sp>
      <p:pic>
        <p:nvPicPr>
          <p:cNvPr id="12" name="Picture 11" descr="Image result for pusheen transparent background">
            <a:extLst>
              <a:ext uri="{FF2B5EF4-FFF2-40B4-BE49-F238E27FC236}">
                <a16:creationId xmlns:a16="http://schemas.microsoft.com/office/drawing/2014/main" id="{8D4222FE-89C6-4B06-8993-F9757D5D35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90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9BF6-C421-44B1-A59C-7754BE447AFF}"/>
              </a:ext>
            </a:extLst>
          </p:cNvPr>
          <p:cNvSpPr>
            <a:spLocks noGrp="1"/>
          </p:cNvSpPr>
          <p:nvPr>
            <p:ph type="title"/>
          </p:nvPr>
        </p:nvSpPr>
        <p:spPr/>
        <p:txBody>
          <a:bodyPr>
            <a:normAutofit fontScale="90000"/>
          </a:bodyPr>
          <a:lstStyle/>
          <a:p>
            <a:r>
              <a:rPr lang="en-US"/>
              <a:t>Example Builder:</a:t>
            </a:r>
            <a:br>
              <a:rPr lang="en-US"/>
            </a:br>
            <a:r>
              <a:rPr lang="en-US"/>
              <a:t>Janssen CDM Builder Over Time</a:t>
            </a:r>
          </a:p>
        </p:txBody>
      </p:sp>
      <p:sp>
        <p:nvSpPr>
          <p:cNvPr id="3" name="Content Placeholder 2">
            <a:extLst>
              <a:ext uri="{FF2B5EF4-FFF2-40B4-BE49-F238E27FC236}">
                <a16:creationId xmlns:a16="http://schemas.microsoft.com/office/drawing/2014/main" id="{DB0F9A9F-75D0-43B1-B07D-E6620A331432}"/>
              </a:ext>
            </a:extLst>
          </p:cNvPr>
          <p:cNvSpPr>
            <a:spLocks noGrp="1"/>
          </p:cNvSpPr>
          <p:nvPr>
            <p:ph idx="1"/>
          </p:nvPr>
        </p:nvSpPr>
        <p:spPr>
          <a:xfrm>
            <a:off x="1981200" y="5287963"/>
            <a:ext cx="8229600" cy="838200"/>
          </a:xfrm>
        </p:spPr>
        <p:txBody>
          <a:bodyPr>
            <a:normAutofit/>
          </a:bodyPr>
          <a:lstStyle/>
          <a:p>
            <a:pPr marL="0" indent="0" algn="ctr">
              <a:buNone/>
            </a:pPr>
            <a:r>
              <a:rPr lang="en-US">
                <a:hlinkClick r:id="rId2"/>
              </a:rPr>
              <a:t>https://github.com/OHDSI/ETL-CDMBuilder</a:t>
            </a:r>
            <a:endParaRPr lang="en-US"/>
          </a:p>
          <a:p>
            <a:endParaRPr lang="en-US"/>
          </a:p>
        </p:txBody>
      </p:sp>
      <p:sp>
        <p:nvSpPr>
          <p:cNvPr id="4" name="Slide Number Placeholder 3">
            <a:extLst>
              <a:ext uri="{FF2B5EF4-FFF2-40B4-BE49-F238E27FC236}">
                <a16:creationId xmlns:a16="http://schemas.microsoft.com/office/drawing/2014/main" id="{ED0E1E27-266E-40E8-AB3B-73C8755A2F08}"/>
              </a:ext>
            </a:extLst>
          </p:cNvPr>
          <p:cNvSpPr>
            <a:spLocks noGrp="1"/>
          </p:cNvSpPr>
          <p:nvPr>
            <p:ph type="sldNum" sz="quarter" idx="4"/>
          </p:nvPr>
        </p:nvSpPr>
        <p:spPr/>
        <p:txBody>
          <a:bodyPr/>
          <a:lstStyle/>
          <a:p>
            <a:fld id="{444583ED-F364-40B3-B25B-483B5033DFA3}" type="slidenum">
              <a:rPr lang="en-US" smtClean="0"/>
              <a:pPr/>
              <a:t>113</a:t>
            </a:fld>
            <a:endParaRPr lang="en-US"/>
          </a:p>
        </p:txBody>
      </p:sp>
      <p:graphicFrame>
        <p:nvGraphicFramePr>
          <p:cNvPr id="6" name="Diagram 5">
            <a:extLst>
              <a:ext uri="{FF2B5EF4-FFF2-40B4-BE49-F238E27FC236}">
                <a16:creationId xmlns:a16="http://schemas.microsoft.com/office/drawing/2014/main" id="{4560490C-03C5-4595-B751-7AFCBA2B162E}"/>
              </a:ext>
            </a:extLst>
          </p:cNvPr>
          <p:cNvGraphicFramePr/>
          <p:nvPr/>
        </p:nvGraphicFramePr>
        <p:xfrm>
          <a:off x="2143226" y="122396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2" descr="Image result for pusheen transparent background">
            <a:extLst>
              <a:ext uri="{FF2B5EF4-FFF2-40B4-BE49-F238E27FC236}">
                <a16:creationId xmlns:a16="http://schemas.microsoft.com/office/drawing/2014/main" id="{B0DD469E-6426-4D00-AD55-4018855C59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252" y="1471061"/>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usheen transparent background">
            <a:extLst>
              <a:ext uri="{FF2B5EF4-FFF2-40B4-BE49-F238E27FC236}">
                <a16:creationId xmlns:a16="http://schemas.microsoft.com/office/drawing/2014/main" id="{B92645D8-1E37-492F-8D04-36053F5DE8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252" y="3317098"/>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usheen transparent background">
            <a:extLst>
              <a:ext uri="{FF2B5EF4-FFF2-40B4-BE49-F238E27FC236}">
                <a16:creationId xmlns:a16="http://schemas.microsoft.com/office/drawing/2014/main" id="{589C1F31-E1C8-4EAE-B192-1F4496F402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1478" y="3243522"/>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F601728-71D1-4D14-B3BE-9758A9853EEA}"/>
              </a:ext>
            </a:extLst>
          </p:cNvPr>
          <p:cNvSpPr/>
          <p:nvPr/>
        </p:nvSpPr>
        <p:spPr>
          <a:xfrm>
            <a:off x="7930598" y="2286467"/>
            <a:ext cx="1779508" cy="523220"/>
          </a:xfrm>
          <a:prstGeom prst="rect">
            <a:avLst/>
          </a:prstGeom>
        </p:spPr>
        <p:txBody>
          <a:bodyPr wrap="square">
            <a:spAutoFit/>
          </a:bodyPr>
          <a:lstStyle/>
          <a:p>
            <a:pPr algn="ctr"/>
            <a:r>
              <a:rPr lang="en-US" sz="1400"/>
              <a:t>Data Experts </a:t>
            </a:r>
            <a:br>
              <a:rPr lang="en-US" sz="1400"/>
            </a:br>
            <a:r>
              <a:rPr lang="en-US" sz="1400"/>
              <a:t>&amp; CDM Experts</a:t>
            </a:r>
          </a:p>
        </p:txBody>
      </p:sp>
      <p:sp>
        <p:nvSpPr>
          <p:cNvPr id="11" name="Rectangle 10">
            <a:extLst>
              <a:ext uri="{FF2B5EF4-FFF2-40B4-BE49-F238E27FC236}">
                <a16:creationId xmlns:a16="http://schemas.microsoft.com/office/drawing/2014/main" id="{1162B5D3-FE8B-4F99-94EB-003059B56EF5}"/>
              </a:ext>
            </a:extLst>
          </p:cNvPr>
          <p:cNvSpPr/>
          <p:nvPr/>
        </p:nvSpPr>
        <p:spPr>
          <a:xfrm>
            <a:off x="7930598" y="4135204"/>
            <a:ext cx="1779508" cy="523220"/>
          </a:xfrm>
          <a:prstGeom prst="rect">
            <a:avLst/>
          </a:prstGeom>
        </p:spPr>
        <p:txBody>
          <a:bodyPr wrap="square">
            <a:spAutoFit/>
          </a:bodyPr>
          <a:lstStyle/>
          <a:p>
            <a:pPr algn="ctr"/>
            <a:r>
              <a:rPr lang="en-US" sz="1400"/>
              <a:t>Data Experts </a:t>
            </a:r>
            <a:br>
              <a:rPr lang="en-US" sz="1400"/>
            </a:br>
            <a:r>
              <a:rPr lang="en-US" sz="1400"/>
              <a:t>&amp; CDM Experts</a:t>
            </a:r>
          </a:p>
        </p:txBody>
      </p:sp>
      <p:sp>
        <p:nvSpPr>
          <p:cNvPr id="12" name="Rectangle 11">
            <a:extLst>
              <a:ext uri="{FF2B5EF4-FFF2-40B4-BE49-F238E27FC236}">
                <a16:creationId xmlns:a16="http://schemas.microsoft.com/office/drawing/2014/main" id="{1F3EC7AA-91CD-46CC-9A42-887790C12038}"/>
              </a:ext>
            </a:extLst>
          </p:cNvPr>
          <p:cNvSpPr/>
          <p:nvPr/>
        </p:nvSpPr>
        <p:spPr>
          <a:xfrm>
            <a:off x="9159020" y="4155298"/>
            <a:ext cx="1779508" cy="523220"/>
          </a:xfrm>
          <a:prstGeom prst="rect">
            <a:avLst/>
          </a:prstGeom>
        </p:spPr>
        <p:txBody>
          <a:bodyPr wrap="square">
            <a:spAutoFit/>
          </a:bodyPr>
          <a:lstStyle/>
          <a:p>
            <a:pPr algn="ctr"/>
            <a:r>
              <a:rPr lang="en-US" sz="1400"/>
              <a:t>Technical </a:t>
            </a:r>
            <a:br>
              <a:rPr lang="en-US" sz="1400"/>
            </a:br>
            <a:r>
              <a:rPr lang="en-US" sz="1400"/>
              <a:t>Experts</a:t>
            </a:r>
          </a:p>
        </p:txBody>
      </p:sp>
    </p:spTree>
    <p:extLst>
      <p:ext uri="{BB962C8B-B14F-4D97-AF65-F5344CB8AC3E}">
        <p14:creationId xmlns:p14="http://schemas.microsoft.com/office/powerpoint/2010/main" val="6593596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3F5B-B7BA-6344-C4AA-E56404CB79A8}"/>
              </a:ext>
            </a:extLst>
          </p:cNvPr>
          <p:cNvSpPr>
            <a:spLocks noGrp="1"/>
          </p:cNvSpPr>
          <p:nvPr>
            <p:ph type="title"/>
          </p:nvPr>
        </p:nvSpPr>
        <p:spPr/>
        <p:txBody>
          <a:bodyPr/>
          <a:lstStyle/>
          <a:p>
            <a:r>
              <a:rPr lang="en-US"/>
              <a:t>Usagi</a:t>
            </a:r>
          </a:p>
        </p:txBody>
      </p:sp>
      <p:sp>
        <p:nvSpPr>
          <p:cNvPr id="3" name="Content Placeholder 2">
            <a:extLst>
              <a:ext uri="{FF2B5EF4-FFF2-40B4-BE49-F238E27FC236}">
                <a16:creationId xmlns:a16="http://schemas.microsoft.com/office/drawing/2014/main" id="{D6EA1F36-0D5D-BB90-C09D-825E9495A2F5}"/>
              </a:ext>
            </a:extLst>
          </p:cNvPr>
          <p:cNvSpPr>
            <a:spLocks noGrp="1"/>
          </p:cNvSpPr>
          <p:nvPr>
            <p:ph idx="1"/>
          </p:nvPr>
        </p:nvSpPr>
        <p:spPr/>
        <p:txBody>
          <a:bodyPr/>
          <a:lstStyle/>
          <a:p>
            <a:r>
              <a:rPr lang="en-US">
                <a:solidFill>
                  <a:srgbClr val="FF0000"/>
                </a:solidFill>
              </a:rPr>
              <a:t>Sneak peek Usagi-on-the-Web (functionally similar to Usagi)</a:t>
            </a:r>
          </a:p>
          <a:p>
            <a:r>
              <a:rPr lang="en-US">
                <a:solidFill>
                  <a:srgbClr val="FF0000"/>
                </a:solidFill>
              </a:rPr>
              <a:t>Output -&gt; ETL</a:t>
            </a:r>
          </a:p>
          <a:p>
            <a:endParaRPr lang="en-US">
              <a:solidFill>
                <a:srgbClr val="FF0000"/>
              </a:solidFill>
            </a:endParaRPr>
          </a:p>
        </p:txBody>
      </p:sp>
      <p:sp>
        <p:nvSpPr>
          <p:cNvPr id="4" name="Slide Number Placeholder 3">
            <a:extLst>
              <a:ext uri="{FF2B5EF4-FFF2-40B4-BE49-F238E27FC236}">
                <a16:creationId xmlns:a16="http://schemas.microsoft.com/office/drawing/2014/main" id="{F5044784-C16B-2DDC-C4AB-8E438A414EC2}"/>
              </a:ext>
            </a:extLst>
          </p:cNvPr>
          <p:cNvSpPr>
            <a:spLocks noGrp="1"/>
          </p:cNvSpPr>
          <p:nvPr>
            <p:ph type="sldNum" sz="quarter" idx="4"/>
          </p:nvPr>
        </p:nvSpPr>
        <p:spPr/>
        <p:txBody>
          <a:bodyPr/>
          <a:lstStyle/>
          <a:p>
            <a:fld id="{444583ED-F364-40B3-B25B-483B5033DFA3}" type="slidenum">
              <a:rPr lang="en-US" smtClean="0"/>
              <a:pPr/>
              <a:t>114</a:t>
            </a:fld>
            <a:endParaRPr lang="en-US"/>
          </a:p>
        </p:txBody>
      </p:sp>
      <p:sp>
        <p:nvSpPr>
          <p:cNvPr id="5" name="Rectangle 4">
            <a:extLst>
              <a:ext uri="{FF2B5EF4-FFF2-40B4-BE49-F238E27FC236}">
                <a16:creationId xmlns:a16="http://schemas.microsoft.com/office/drawing/2014/main" id="{B5C75E15-84E8-9330-3553-9AF697296BAA}"/>
              </a:ext>
            </a:extLst>
          </p:cNvPr>
          <p:cNvSpPr/>
          <p:nvPr/>
        </p:nvSpPr>
        <p:spPr>
          <a:xfrm>
            <a:off x="6858000" y="3429000"/>
            <a:ext cx="4171394" cy="2404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TODO</a:t>
            </a:r>
          </a:p>
        </p:txBody>
      </p:sp>
    </p:spTree>
    <p:extLst>
      <p:ext uri="{BB962C8B-B14F-4D97-AF65-F5344CB8AC3E}">
        <p14:creationId xmlns:p14="http://schemas.microsoft.com/office/powerpoint/2010/main" val="83000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915C12F9-94D9-A1BB-AF89-B673C81A7113}"/>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8BCF81D0-BE19-03A8-111C-CF9EF91A7016}"/>
              </a:ext>
            </a:extLst>
          </p:cNvPr>
          <p:cNvSpPr txBox="1">
            <a:spLocks noGrp="1"/>
          </p:cNvSpPr>
          <p:nvPr>
            <p:ph type="ctrTitle"/>
          </p:nvPr>
        </p:nvSpPr>
        <p:spPr>
          <a:xfrm>
            <a:off x="3149600" y="3023353"/>
            <a:ext cx="8321200" cy="1450505"/>
          </a:xfrm>
          <a:prstGeom prst="rect">
            <a:avLst/>
          </a:prstGeom>
          <a:noFill/>
          <a:ln>
            <a:noFill/>
          </a:ln>
        </p:spPr>
        <p:txBody>
          <a:bodyPr spcFirstLastPara="1" wrap="square" lIns="91433" tIns="45700" rIns="91433" bIns="45700" anchor="t" anchorCtr="0">
            <a:noAutofit/>
          </a:bodyPr>
          <a:lstStyle/>
          <a:p>
            <a:pPr algn="l">
              <a:lnSpc>
                <a:spcPct val="90000"/>
              </a:lnSpc>
            </a:pPr>
            <a:r>
              <a:rPr lang="en-US" b="1"/>
              <a:t>Evaluating a CDM</a:t>
            </a:r>
            <a:br>
              <a:rPr lang="en-US" b="1"/>
            </a:br>
            <a:r>
              <a:rPr lang="en-US" sz="2800">
                <a:cs typeface="Calibri"/>
              </a:rPr>
              <a:t>ETL &amp; Data Quality</a:t>
            </a:r>
          </a:p>
        </p:txBody>
      </p:sp>
    </p:spTree>
    <p:extLst>
      <p:ext uri="{BB962C8B-B14F-4D97-AF65-F5344CB8AC3E}">
        <p14:creationId xmlns:p14="http://schemas.microsoft.com/office/powerpoint/2010/main" val="4055965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a:t>Evaluation Tools &amp; Processes</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116</a:t>
            </a:fld>
            <a:endParaRPr lang="en-US"/>
          </a:p>
        </p:txBody>
      </p:sp>
      <p:sp>
        <p:nvSpPr>
          <p:cNvPr id="7" name="Content Placeholder 2">
            <a:extLst>
              <a:ext uri="{FF2B5EF4-FFF2-40B4-BE49-F238E27FC236}">
                <a16:creationId xmlns:a16="http://schemas.microsoft.com/office/drawing/2014/main" id="{4BC8AB4B-1CE0-409A-B94A-E5C36076BF91}"/>
              </a:ext>
            </a:extLst>
          </p:cNvPr>
          <p:cNvSpPr>
            <a:spLocks noGrp="1"/>
          </p:cNvSpPr>
          <p:nvPr>
            <p:ph idx="1"/>
          </p:nvPr>
        </p:nvSpPr>
        <p:spPr>
          <a:xfrm>
            <a:off x="708734" y="1219201"/>
            <a:ext cx="11026066" cy="4906963"/>
          </a:xfrm>
        </p:spPr>
        <p:txBody>
          <a:bodyPr vert="horz" lIns="91440" tIns="45720" rIns="91440" bIns="45720" rtlCol="0" anchor="t">
            <a:normAutofit/>
          </a:bodyPr>
          <a:lstStyle/>
          <a:p>
            <a:pPr marL="0" indent="0">
              <a:buNone/>
            </a:pPr>
            <a:r>
              <a:rPr lang="en-US">
                <a:cs typeface="Calibri"/>
              </a:rPr>
              <a:t>Goal: Make sure an OMOP ETL functions as expected and produces a specification-compliant OMOP CDM.</a:t>
            </a:r>
          </a:p>
          <a:p>
            <a:pPr marL="0" indent="0">
              <a:buNone/>
            </a:pPr>
            <a:endParaRPr lang="en-US">
              <a:cs typeface="Calibri"/>
            </a:endParaRPr>
          </a:p>
        </p:txBody>
      </p:sp>
      <p:graphicFrame>
        <p:nvGraphicFramePr>
          <p:cNvPr id="3" name="Diagram 2">
            <a:extLst>
              <a:ext uri="{FF2B5EF4-FFF2-40B4-BE49-F238E27FC236}">
                <a16:creationId xmlns:a16="http://schemas.microsoft.com/office/drawing/2014/main" id="{CCC3D6E8-1796-4018-DD8E-8AA1270B5BF1}"/>
              </a:ext>
            </a:extLst>
          </p:cNvPr>
          <p:cNvGraphicFramePr/>
          <p:nvPr/>
        </p:nvGraphicFramePr>
        <p:xfrm>
          <a:off x="2008494" y="2292824"/>
          <a:ext cx="5879911" cy="40619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53051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err="1"/>
              <a:t>RiaH</a:t>
            </a:r>
            <a:r>
              <a:rPr lang="en-US"/>
              <a:t> Test Framework</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069681" y="34429"/>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117</a:t>
            </a:fld>
            <a:endParaRPr lang="en-US"/>
          </a:p>
        </p:txBody>
      </p:sp>
      <p:pic>
        <p:nvPicPr>
          <p:cNvPr id="9" name="Picture 8">
            <a:extLst>
              <a:ext uri="{FF2B5EF4-FFF2-40B4-BE49-F238E27FC236}">
                <a16:creationId xmlns:a16="http://schemas.microsoft.com/office/drawing/2014/main" id="{01582E84-62E6-471D-934C-59D43FBF3287}"/>
              </a:ext>
            </a:extLst>
          </p:cNvPr>
          <p:cNvPicPr>
            <a:picLocks noChangeAspect="1"/>
          </p:cNvPicPr>
          <p:nvPr/>
        </p:nvPicPr>
        <p:blipFill>
          <a:blip r:embed="rId5"/>
          <a:stretch>
            <a:fillRect/>
          </a:stretch>
        </p:blipFill>
        <p:spPr>
          <a:xfrm>
            <a:off x="9347200" y="197557"/>
            <a:ext cx="666750" cy="6613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E25BA2A1-B501-5AC7-72B7-6EFCDBC9A5FA}"/>
              </a:ext>
            </a:extLst>
          </p:cNvPr>
          <p:cNvPicPr>
            <a:picLocks noChangeAspect="1"/>
          </p:cNvPicPr>
          <p:nvPr/>
        </p:nvPicPr>
        <p:blipFill>
          <a:blip r:embed="rId6"/>
          <a:stretch>
            <a:fillRect/>
          </a:stretch>
        </p:blipFill>
        <p:spPr>
          <a:xfrm>
            <a:off x="6791199" y="2546909"/>
            <a:ext cx="5273366" cy="3782843"/>
          </a:xfrm>
          <a:prstGeom prst="rect">
            <a:avLst/>
          </a:prstGeom>
          <a:ln>
            <a:solidFill>
              <a:schemeClr val="accent1"/>
            </a:solidFill>
          </a:ln>
        </p:spPr>
      </p:pic>
      <p:sp>
        <p:nvSpPr>
          <p:cNvPr id="8" name="Content Placeholder 7">
            <a:extLst>
              <a:ext uri="{FF2B5EF4-FFF2-40B4-BE49-F238E27FC236}">
                <a16:creationId xmlns:a16="http://schemas.microsoft.com/office/drawing/2014/main" id="{CC2AA0AA-4FC6-4F67-A88E-D59253D6BEF2}"/>
              </a:ext>
            </a:extLst>
          </p:cNvPr>
          <p:cNvSpPr>
            <a:spLocks noGrp="1"/>
          </p:cNvSpPr>
          <p:nvPr>
            <p:ph idx="1"/>
          </p:nvPr>
        </p:nvSpPr>
        <p:spPr>
          <a:xfrm>
            <a:off x="609600" y="1219205"/>
            <a:ext cx="6947648" cy="4906963"/>
          </a:xfrm>
        </p:spPr>
        <p:txBody>
          <a:bodyPr vert="horz" lIns="91440" tIns="45720" rIns="91440" bIns="45720" rtlCol="0" anchor="t">
            <a:normAutofit fontScale="92500" lnSpcReduction="10000"/>
          </a:bodyPr>
          <a:lstStyle/>
          <a:p>
            <a:r>
              <a:rPr lang="en-US"/>
              <a:t>Before running your ETL, testing your CDM builder is important:</a:t>
            </a:r>
          </a:p>
          <a:p>
            <a:pPr lvl="1"/>
            <a:r>
              <a:rPr lang="en-US"/>
              <a:t>ETL is often complex, increasing the danger of making mistakes that go unnoticed</a:t>
            </a:r>
            <a:endParaRPr lang="en-US">
              <a:ea typeface="Calibri"/>
              <a:cs typeface="Calibri"/>
            </a:endParaRPr>
          </a:p>
          <a:p>
            <a:pPr marL="457200" lvl="1" indent="0">
              <a:buNone/>
            </a:pPr>
            <a:endParaRPr lang="en-US" sz="1100"/>
          </a:p>
          <a:p>
            <a:pPr lvl="1"/>
            <a:r>
              <a:rPr lang="en-US"/>
              <a:t>Source data structure/contents </a:t>
            </a:r>
            <a:br>
              <a:rPr lang="en-US"/>
            </a:br>
            <a:r>
              <a:rPr lang="en-US"/>
              <a:t>can change over time</a:t>
            </a:r>
            <a:endParaRPr lang="en-US">
              <a:ea typeface="Calibri"/>
              <a:cs typeface="Calibri"/>
            </a:endParaRPr>
          </a:p>
          <a:p>
            <a:pPr lvl="1"/>
            <a:endParaRPr lang="en-US"/>
          </a:p>
          <a:p>
            <a:r>
              <a:rPr lang="en-US"/>
              <a:t>Rabbit-In-a-Hat can generate a test framework to facilitate creating small pieces of code that can automatically check ETL logic</a:t>
            </a:r>
            <a:endParaRPr lang="en-US">
              <a:ea typeface="Calibri"/>
              <a:cs typeface="Calibri"/>
            </a:endParaRPr>
          </a:p>
          <a:p>
            <a:endParaRPr lang="en-US"/>
          </a:p>
          <a:p>
            <a:endParaRPr lang="en-US"/>
          </a:p>
        </p:txBody>
      </p:sp>
    </p:spTree>
    <p:extLst>
      <p:ext uri="{BB962C8B-B14F-4D97-AF65-F5344CB8AC3E}">
        <p14:creationId xmlns:p14="http://schemas.microsoft.com/office/powerpoint/2010/main" val="239080715"/>
      </p:ext>
    </p:extLst>
  </p:cSld>
  <p:clrMapOvr>
    <a:masterClrMapping/>
  </p:clrMapOvr>
  <p:extLst>
    <p:ext uri="{6950BFC3-D8DA-4A85-94F7-54DA5524770B}">
      <p188:commentRel xmlns:p188="http://schemas.microsoft.com/office/powerpoint/2018/8/main" r:id="rId2"/>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AA78-49DA-1483-98EF-3D40D9A88C93}"/>
              </a:ext>
            </a:extLst>
          </p:cNvPr>
          <p:cNvSpPr>
            <a:spLocks noGrp="1"/>
          </p:cNvSpPr>
          <p:nvPr>
            <p:ph type="title"/>
          </p:nvPr>
        </p:nvSpPr>
        <p:spPr/>
        <p:txBody>
          <a:bodyPr/>
          <a:lstStyle/>
          <a:p>
            <a:r>
              <a:rPr lang="en-GB"/>
              <a:t>Examples of end-to-end / Unit tests</a:t>
            </a:r>
          </a:p>
        </p:txBody>
      </p:sp>
      <p:sp>
        <p:nvSpPr>
          <p:cNvPr id="3" name="Content Placeholder 2">
            <a:extLst>
              <a:ext uri="{FF2B5EF4-FFF2-40B4-BE49-F238E27FC236}">
                <a16:creationId xmlns:a16="http://schemas.microsoft.com/office/drawing/2014/main" id="{1A33E23F-DE90-66B7-17EF-C56F9CC43372}"/>
              </a:ext>
            </a:extLst>
          </p:cNvPr>
          <p:cNvSpPr>
            <a:spLocks noGrp="1"/>
          </p:cNvSpPr>
          <p:nvPr>
            <p:ph idx="1"/>
          </p:nvPr>
        </p:nvSpPr>
        <p:spPr>
          <a:xfrm>
            <a:off x="609600" y="1191909"/>
            <a:ext cx="10972800" cy="4906963"/>
          </a:xfrm>
        </p:spPr>
        <p:txBody>
          <a:bodyPr/>
          <a:lstStyle/>
          <a:p>
            <a:pPr marL="0" indent="0">
              <a:buNone/>
            </a:pPr>
            <a:r>
              <a:rPr lang="en-GB"/>
              <a:t>Unimodal – has the OMOP record created?</a:t>
            </a:r>
          </a:p>
          <a:p>
            <a:pPr marL="0" indent="0">
              <a:buNone/>
            </a:pPr>
            <a:endParaRPr lang="en-GB"/>
          </a:p>
          <a:p>
            <a:pPr marL="0" indent="0">
              <a:buNone/>
            </a:pPr>
            <a:endParaRPr lang="en-GB"/>
          </a:p>
          <a:p>
            <a:pPr marL="0" indent="0">
              <a:buNone/>
            </a:pPr>
            <a:endParaRPr lang="en-GB"/>
          </a:p>
          <a:p>
            <a:pPr marL="0" indent="0">
              <a:buNone/>
            </a:pPr>
            <a:r>
              <a:rPr lang="en-GB"/>
              <a:t>Multimodal – is also the vocabulary mapping as expected?</a:t>
            </a:r>
          </a:p>
        </p:txBody>
      </p:sp>
      <p:sp>
        <p:nvSpPr>
          <p:cNvPr id="4" name="Slide Number Placeholder 3">
            <a:extLst>
              <a:ext uri="{FF2B5EF4-FFF2-40B4-BE49-F238E27FC236}">
                <a16:creationId xmlns:a16="http://schemas.microsoft.com/office/drawing/2014/main" id="{EA167535-ED27-393D-DDBE-7E3BA0AF65AE}"/>
              </a:ext>
            </a:extLst>
          </p:cNvPr>
          <p:cNvSpPr>
            <a:spLocks noGrp="1"/>
          </p:cNvSpPr>
          <p:nvPr>
            <p:ph type="sldNum" sz="quarter" idx="4"/>
          </p:nvPr>
        </p:nvSpPr>
        <p:spPr/>
        <p:txBody>
          <a:bodyPr/>
          <a:lstStyle/>
          <a:p>
            <a:fld id="{444583ED-F364-40B3-B25B-483B5033DFA3}" type="slidenum">
              <a:rPr lang="en-US" smtClean="0"/>
              <a:pPr/>
              <a:t>118</a:t>
            </a:fld>
            <a:endParaRPr lang="en-US"/>
          </a:p>
        </p:txBody>
      </p:sp>
      <p:pic>
        <p:nvPicPr>
          <p:cNvPr id="5" name="Picture 4" descr="A computer screen shot of a black background&#10;&#10;AI-generated content may be incorrect.">
            <a:extLst>
              <a:ext uri="{FF2B5EF4-FFF2-40B4-BE49-F238E27FC236}">
                <a16:creationId xmlns:a16="http://schemas.microsoft.com/office/drawing/2014/main" id="{1B9349AC-A152-9272-1A88-D329B2507216}"/>
              </a:ext>
            </a:extLst>
          </p:cNvPr>
          <p:cNvPicPr>
            <a:picLocks noChangeAspect="1"/>
          </p:cNvPicPr>
          <p:nvPr/>
        </p:nvPicPr>
        <p:blipFill>
          <a:blip r:embed="rId3"/>
          <a:stretch>
            <a:fillRect/>
          </a:stretch>
        </p:blipFill>
        <p:spPr>
          <a:xfrm>
            <a:off x="730421" y="1789516"/>
            <a:ext cx="9697748" cy="1584892"/>
          </a:xfrm>
          <a:prstGeom prst="rect">
            <a:avLst/>
          </a:prstGeom>
        </p:spPr>
      </p:pic>
      <p:pic>
        <p:nvPicPr>
          <p:cNvPr id="6" name="Picture 5" descr="A computer screen shot of a code&#10;&#10;AI-generated content may be incorrect.">
            <a:extLst>
              <a:ext uri="{FF2B5EF4-FFF2-40B4-BE49-F238E27FC236}">
                <a16:creationId xmlns:a16="http://schemas.microsoft.com/office/drawing/2014/main" id="{B2F4C338-B2C3-0E27-4CFC-02998A901A7D}"/>
              </a:ext>
            </a:extLst>
          </p:cNvPr>
          <p:cNvPicPr>
            <a:picLocks noChangeAspect="1"/>
          </p:cNvPicPr>
          <p:nvPr/>
        </p:nvPicPr>
        <p:blipFill>
          <a:blip r:embed="rId4"/>
          <a:stretch>
            <a:fillRect/>
          </a:stretch>
        </p:blipFill>
        <p:spPr>
          <a:xfrm>
            <a:off x="730421" y="4059396"/>
            <a:ext cx="7294463" cy="2308994"/>
          </a:xfrm>
          <a:prstGeom prst="rect">
            <a:avLst/>
          </a:prstGeom>
        </p:spPr>
      </p:pic>
    </p:spTree>
    <p:extLst>
      <p:ext uri="{BB962C8B-B14F-4D97-AF65-F5344CB8AC3E}">
        <p14:creationId xmlns:p14="http://schemas.microsoft.com/office/powerpoint/2010/main" val="373134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a:ea typeface="Calibri"/>
                <a:cs typeface="Calibri"/>
              </a:rPr>
              <a:t>DataQualityDashboard</a:t>
            </a:r>
            <a:endParaRPr lang="en-US"/>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284252" y="1219201"/>
            <a:ext cx="5815700" cy="490696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a:ea typeface="Calibri"/>
                <a:cs typeface="Calibri"/>
              </a:rPr>
              <a:t>R package</a:t>
            </a:r>
          </a:p>
          <a:p>
            <a:pPr lvl="1">
              <a:buFont typeface="Courier New" panose="020B0604020202020204" pitchFamily="34" charset="0"/>
              <a:buChar char="o"/>
            </a:pPr>
            <a:r>
              <a:rPr lang="en-US" sz="2600">
                <a:solidFill>
                  <a:schemeClr val="bg2"/>
                </a:solidFill>
                <a:ea typeface="+mn-lt"/>
                <a:cs typeface="+mn-lt"/>
              </a:rPr>
              <a:t>https://</a:t>
            </a:r>
            <a:r>
              <a:rPr lang="en-US" sz="2600" err="1">
                <a:solidFill>
                  <a:schemeClr val="bg2"/>
                </a:solidFill>
                <a:ea typeface="+mn-lt"/>
                <a:cs typeface="+mn-lt"/>
              </a:rPr>
              <a:t>github.com</a:t>
            </a:r>
            <a:r>
              <a:rPr lang="en-US" sz="2600">
                <a:solidFill>
                  <a:schemeClr val="bg2"/>
                </a:solidFill>
                <a:ea typeface="+mn-lt"/>
                <a:cs typeface="+mn-lt"/>
              </a:rPr>
              <a:t>/OHDSI/</a:t>
            </a:r>
            <a:br>
              <a:rPr lang="en-US" sz="2600">
                <a:solidFill>
                  <a:schemeClr val="bg2"/>
                </a:solidFill>
                <a:ea typeface="+mn-lt"/>
                <a:cs typeface="+mn-lt"/>
              </a:rPr>
            </a:br>
            <a:r>
              <a:rPr lang="en-US" sz="2600" err="1">
                <a:solidFill>
                  <a:schemeClr val="bg2"/>
                </a:solidFill>
                <a:ea typeface="+mn-lt"/>
                <a:cs typeface="+mn-lt"/>
              </a:rPr>
              <a:t>DataQualityDashboard</a:t>
            </a:r>
            <a:r>
              <a:rPr lang="en-US" sz="2600">
                <a:solidFill>
                  <a:schemeClr val="bg2"/>
                </a:solidFill>
                <a:ea typeface="+mn-lt"/>
                <a:cs typeface="+mn-lt"/>
              </a:rPr>
              <a:t> </a:t>
            </a:r>
          </a:p>
          <a:p>
            <a:r>
              <a:rPr lang="en-US" sz="3000">
                <a:ea typeface="+mn-lt"/>
                <a:cs typeface="+mn-lt"/>
              </a:rPr>
              <a:t>Part of the HADES suite</a:t>
            </a:r>
          </a:p>
          <a:p>
            <a:r>
              <a:rPr lang="en-US" sz="3000">
                <a:ea typeface="+mn-lt"/>
                <a:cs typeface="+mn-lt"/>
              </a:rPr>
              <a:t>27 data quality check types --&gt; around 2,000 individual data quality checks (v2.8.0)</a:t>
            </a:r>
          </a:p>
          <a:p>
            <a:r>
              <a:rPr lang="en-US" sz="3000">
                <a:ea typeface="+mn-lt"/>
                <a:cs typeface="+mn-lt"/>
              </a:rPr>
              <a:t>Results exported to </a:t>
            </a:r>
            <a:r>
              <a:rPr lang="en-US" sz="3000" err="1">
                <a:ea typeface="+mn-lt"/>
                <a:cs typeface="+mn-lt"/>
              </a:rPr>
              <a:t>json</a:t>
            </a:r>
            <a:r>
              <a:rPr lang="en-US" sz="3000">
                <a:ea typeface="+mn-lt"/>
                <a:cs typeface="+mn-lt"/>
              </a:rPr>
              <a:t>, csv, or database table, and can be explored in an R Shiny application</a:t>
            </a:r>
          </a:p>
        </p:txBody>
      </p:sp>
      <p:pic>
        <p:nvPicPr>
          <p:cNvPr id="4" name="Picture 3" descr="A cartoon of a cat&#10;&#10;Description automatically generated">
            <a:extLst>
              <a:ext uri="{FF2B5EF4-FFF2-40B4-BE49-F238E27FC236}">
                <a16:creationId xmlns:a16="http://schemas.microsoft.com/office/drawing/2014/main" id="{9216D0BB-E8D1-D725-93A7-0D8C52177F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B0C70AB8-F3C9-D9C2-AB26-B4A26A430FCD}"/>
              </a:ext>
            </a:extLst>
          </p:cNvPr>
          <p:cNvPicPr>
            <a:picLocks noChangeAspect="1"/>
          </p:cNvPicPr>
          <p:nvPr/>
        </p:nvPicPr>
        <p:blipFill>
          <a:blip r:embed="rId5"/>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screenshot of a data sheet&#10;&#10;Description automatically generated">
            <a:extLst>
              <a:ext uri="{FF2B5EF4-FFF2-40B4-BE49-F238E27FC236}">
                <a16:creationId xmlns:a16="http://schemas.microsoft.com/office/drawing/2014/main" id="{68A80819-4997-D281-E195-1CDA90916E23}"/>
              </a:ext>
            </a:extLst>
          </p:cNvPr>
          <p:cNvPicPr>
            <a:picLocks noChangeAspect="1"/>
          </p:cNvPicPr>
          <p:nvPr/>
        </p:nvPicPr>
        <p:blipFill>
          <a:blip r:embed="rId6"/>
          <a:stretch>
            <a:fillRect/>
          </a:stretch>
        </p:blipFill>
        <p:spPr>
          <a:xfrm>
            <a:off x="6216515" y="2023693"/>
            <a:ext cx="5842722" cy="2253669"/>
          </a:xfrm>
          <a:prstGeom prst="rect">
            <a:avLst/>
          </a:prstGeom>
          <a:ln>
            <a:solidFill>
              <a:srgbClr val="4472C4"/>
            </a:solidFill>
          </a:ln>
        </p:spPr>
      </p:pic>
      <p:cxnSp>
        <p:nvCxnSpPr>
          <p:cNvPr id="9" name="Straight Connector 8">
            <a:extLst>
              <a:ext uri="{FF2B5EF4-FFF2-40B4-BE49-F238E27FC236}">
                <a16:creationId xmlns:a16="http://schemas.microsoft.com/office/drawing/2014/main" id="{D088CBC3-50DC-1310-85B8-4DD9EA575223}"/>
              </a:ext>
            </a:extLst>
          </p:cNvPr>
          <p:cNvCxnSpPr/>
          <p:nvPr/>
        </p:nvCxnSpPr>
        <p:spPr>
          <a:xfrm>
            <a:off x="2662518" y="4168588"/>
            <a:ext cx="4773706"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6CA2A06-4087-8DF8-B5F6-610931EA2464}"/>
              </a:ext>
            </a:extLst>
          </p:cNvPr>
          <p:cNvSpPr txBox="1"/>
          <p:nvPr/>
        </p:nvSpPr>
        <p:spPr>
          <a:xfrm>
            <a:off x="7460648" y="4898322"/>
            <a:ext cx="4121752" cy="646331"/>
          </a:xfrm>
          <a:prstGeom prst="rect">
            <a:avLst/>
          </a:prstGeom>
          <a:noFill/>
        </p:spPr>
        <p:txBody>
          <a:bodyPr wrap="square">
            <a:spAutoFit/>
          </a:bodyPr>
          <a:lstStyle/>
          <a:p>
            <a:r>
              <a:rPr lang="en-US" sz="1800">
                <a:ea typeface="+mn-lt"/>
                <a:cs typeface="+mn-lt"/>
              </a:rPr>
              <a:t>Depending on inclusion of vocab/result tables, and concept-level checks.</a:t>
            </a:r>
            <a:endParaRPr lang="en-GB"/>
          </a:p>
        </p:txBody>
      </p:sp>
    </p:spTree>
    <p:extLst>
      <p:ext uri="{BB962C8B-B14F-4D97-AF65-F5344CB8AC3E}">
        <p14:creationId xmlns:p14="http://schemas.microsoft.com/office/powerpoint/2010/main" val="401450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E4342945-DBC6-6DD7-3AA8-F8EE0D71D4A2}"/>
              </a:ext>
            </a:extLst>
          </p:cNvPr>
          <p:cNvSpPr/>
          <p:nvPr/>
        </p:nvSpPr>
        <p:spPr>
          <a:xfrm>
            <a:off x="1" y="0"/>
            <a:ext cx="12192000" cy="68580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M"/>
          </a:p>
        </p:txBody>
      </p:sp>
      <p:sp>
        <p:nvSpPr>
          <p:cNvPr id="6" name="TextBox 5">
            <a:extLst>
              <a:ext uri="{FF2B5EF4-FFF2-40B4-BE49-F238E27FC236}">
                <a16:creationId xmlns:a16="http://schemas.microsoft.com/office/drawing/2014/main" id="{AF4AFBB8-9437-25B0-EC1C-DFED6F22CBDB}"/>
              </a:ext>
            </a:extLst>
          </p:cNvPr>
          <p:cNvSpPr txBox="1"/>
          <p:nvPr/>
        </p:nvSpPr>
        <p:spPr>
          <a:xfrm>
            <a:off x="772711" y="379300"/>
            <a:ext cx="10667052" cy="646331"/>
          </a:xfrm>
          <a:prstGeom prst="rect">
            <a:avLst/>
          </a:prstGeom>
          <a:noFill/>
        </p:spPr>
        <p:txBody>
          <a:bodyPr wrap="square" rtlCol="0">
            <a:spAutoFit/>
          </a:bodyPr>
          <a:lstStyle/>
          <a:p>
            <a:pPr algn="ctr"/>
            <a:r>
              <a:rPr lang="en-GB" sz="3600" b="1">
                <a:solidFill>
                  <a:srgbClr val="002060"/>
                </a:solidFill>
                <a:latin typeface="+mj-lt"/>
              </a:rPr>
              <a:t>OHDSI Standard Vocabularies</a:t>
            </a:r>
            <a:endParaRPr lang="en-US" sz="3600" b="1">
              <a:solidFill>
                <a:srgbClr val="002060"/>
              </a:solidFill>
              <a:latin typeface="+mj-lt"/>
            </a:endParaRPr>
          </a:p>
        </p:txBody>
      </p:sp>
      <p:pic>
        <p:nvPicPr>
          <p:cNvPr id="2" name="Picture 1" descr="A group of colorful dots and lines&#10;&#10;Description automatically generated">
            <a:extLst>
              <a:ext uri="{FF2B5EF4-FFF2-40B4-BE49-F238E27FC236}">
                <a16:creationId xmlns:a16="http://schemas.microsoft.com/office/drawing/2014/main" id="{74ED3423-1A01-B065-C15C-2D6B86492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77" y="2187143"/>
            <a:ext cx="8237820" cy="3839136"/>
          </a:xfrm>
          <a:prstGeom prst="rect">
            <a:avLst/>
          </a:prstGeom>
        </p:spPr>
      </p:pic>
      <p:pic>
        <p:nvPicPr>
          <p:cNvPr id="3" name="Picture 2" descr="A group of different colored squares&#10;&#10;Description automatically generated">
            <a:extLst>
              <a:ext uri="{FF2B5EF4-FFF2-40B4-BE49-F238E27FC236}">
                <a16:creationId xmlns:a16="http://schemas.microsoft.com/office/drawing/2014/main" id="{69206408-306F-72DD-17D5-F5BF9442C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244" y="1369001"/>
            <a:ext cx="4657277" cy="4657277"/>
          </a:xfrm>
          <a:prstGeom prst="rect">
            <a:avLst/>
          </a:prstGeom>
        </p:spPr>
      </p:pic>
      <p:pic>
        <p:nvPicPr>
          <p:cNvPr id="4" name="Picture 3">
            <a:extLst>
              <a:ext uri="{FF2B5EF4-FFF2-40B4-BE49-F238E27FC236}">
                <a16:creationId xmlns:a16="http://schemas.microsoft.com/office/drawing/2014/main" id="{96C128B2-E8EC-0631-5CF5-432AA39E534B}"/>
              </a:ext>
            </a:extLst>
          </p:cNvPr>
          <p:cNvPicPr>
            <a:picLocks noChangeAspect="1"/>
          </p:cNvPicPr>
          <p:nvPr/>
        </p:nvPicPr>
        <p:blipFill>
          <a:blip r:embed="rId5"/>
          <a:stretch>
            <a:fillRect/>
          </a:stretch>
        </p:blipFill>
        <p:spPr>
          <a:xfrm>
            <a:off x="5670766" y="1419421"/>
            <a:ext cx="4463975" cy="1455760"/>
          </a:xfrm>
          <a:prstGeom prst="rect">
            <a:avLst/>
          </a:prstGeom>
        </p:spPr>
      </p:pic>
      <p:cxnSp>
        <p:nvCxnSpPr>
          <p:cNvPr id="7" name="Straight Connector 6">
            <a:extLst>
              <a:ext uri="{FF2B5EF4-FFF2-40B4-BE49-F238E27FC236}">
                <a16:creationId xmlns:a16="http://schemas.microsoft.com/office/drawing/2014/main" id="{37A6F376-57EE-A9EA-A640-25EC6967E85A}"/>
              </a:ext>
            </a:extLst>
          </p:cNvPr>
          <p:cNvCxnSpPr>
            <a:cxnSpLocks/>
          </p:cNvCxnSpPr>
          <p:nvPr/>
        </p:nvCxnSpPr>
        <p:spPr>
          <a:xfrm>
            <a:off x="816244" y="1128017"/>
            <a:ext cx="10667053"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616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a:ea typeface="Calibri"/>
                <a:cs typeface="Calibri"/>
              </a:rPr>
              <a:t>DataQualityDashboard</a:t>
            </a:r>
            <a:endParaRPr lang="en-US"/>
          </a:p>
        </p:txBody>
      </p:sp>
      <p:pic>
        <p:nvPicPr>
          <p:cNvPr id="4" name="Picture 3" descr="A cartoon of a cat&#10;&#10;Description automatically generated">
            <a:extLst>
              <a:ext uri="{FF2B5EF4-FFF2-40B4-BE49-F238E27FC236}">
                <a16:creationId xmlns:a16="http://schemas.microsoft.com/office/drawing/2014/main" id="{A32CBE97-EB57-FCF0-85BE-C1741D2729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7" name="Picture 6" descr="A white and blue logo&#10;&#10;Description automatically generated">
            <a:extLst>
              <a:ext uri="{FF2B5EF4-FFF2-40B4-BE49-F238E27FC236}">
                <a16:creationId xmlns:a16="http://schemas.microsoft.com/office/drawing/2014/main" id="{74BEADA8-B153-B2B0-2001-9A44CF263F64}"/>
              </a:ext>
            </a:extLst>
          </p:cNvPr>
          <p:cNvPicPr>
            <a:picLocks noChangeAspect="1"/>
          </p:cNvPicPr>
          <p:nvPr/>
        </p:nvPicPr>
        <p:blipFill>
          <a:blip r:embed="rId5"/>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6AD2EE9A-3A1A-EF1B-F52F-04BBBC25A973}"/>
              </a:ext>
            </a:extLst>
          </p:cNvPr>
          <p:cNvPicPr>
            <a:picLocks noChangeAspect="1"/>
          </p:cNvPicPr>
          <p:nvPr/>
        </p:nvPicPr>
        <p:blipFill>
          <a:blip r:embed="rId6"/>
          <a:stretch>
            <a:fillRect/>
          </a:stretch>
        </p:blipFill>
        <p:spPr>
          <a:xfrm>
            <a:off x="1060800" y="1332383"/>
            <a:ext cx="10068673" cy="4758383"/>
          </a:xfrm>
          <a:prstGeom prst="rect">
            <a:avLst/>
          </a:prstGeom>
          <a:ln>
            <a:solidFill>
              <a:srgbClr val="4472C4"/>
            </a:solidFill>
          </a:ln>
        </p:spPr>
      </p:pic>
    </p:spTree>
    <p:extLst>
      <p:ext uri="{BB962C8B-B14F-4D97-AF65-F5344CB8AC3E}">
        <p14:creationId xmlns:p14="http://schemas.microsoft.com/office/powerpoint/2010/main" val="774703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definition</a:t>
            </a:r>
            <a:endParaRPr lang="en-US"/>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An aggregated summary statistic that can be computed against a dataset and to which a decision threshold can be applied to determine if the statistic meets expectations. </a:t>
            </a:r>
            <a:endParaRPr lang="en-US">
              <a:solidFill>
                <a:schemeClr val="tx2">
                  <a:lumMod val="75000"/>
                </a:schemeClr>
              </a:solidFill>
            </a:endParaRPr>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pic>
        <p:nvPicPr>
          <p:cNvPr id="6" name="Picture 5" descr="A cartoon of a cat&#10;&#10;Description automatically generated">
            <a:extLst>
              <a:ext uri="{FF2B5EF4-FFF2-40B4-BE49-F238E27FC236}">
                <a16:creationId xmlns:a16="http://schemas.microsoft.com/office/drawing/2014/main" id="{038F4C44-50BD-AFDC-4EA9-0A7EAD5117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037717"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CBD6C8A9-1666-50A6-2F81-0E64C01A2F64}"/>
              </a:ext>
            </a:extLst>
          </p:cNvPr>
          <p:cNvPicPr>
            <a:picLocks noChangeAspect="1"/>
          </p:cNvPicPr>
          <p:nvPr/>
        </p:nvPicPr>
        <p:blipFill>
          <a:blip r:embed="rId5"/>
          <a:stretch>
            <a:fillRect/>
          </a:stretch>
        </p:blipFill>
        <p:spPr>
          <a:xfrm>
            <a:off x="10219646"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10031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3C47D-0B91-224C-D230-65D12A6EF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2DBCD-FA74-6E67-CE8F-7BDA384F5C2E}"/>
              </a:ext>
            </a:extLst>
          </p:cNvPr>
          <p:cNvSpPr>
            <a:spLocks noGrp="1"/>
          </p:cNvSpPr>
          <p:nvPr>
            <p:ph type="title"/>
          </p:nvPr>
        </p:nvSpPr>
        <p:spPr/>
        <p:txBody>
          <a:bodyPr/>
          <a:lstStyle/>
          <a:p>
            <a:r>
              <a:rPr lang="en-US">
                <a:ea typeface="Calibri"/>
                <a:cs typeface="Calibri"/>
              </a:rPr>
              <a:t>Data quality check definition</a:t>
            </a:r>
            <a:endParaRPr lang="en-US"/>
          </a:p>
        </p:txBody>
      </p:sp>
      <p:sp>
        <p:nvSpPr>
          <p:cNvPr id="3" name="Content Placeholder 2">
            <a:extLst>
              <a:ext uri="{FF2B5EF4-FFF2-40B4-BE49-F238E27FC236}">
                <a16:creationId xmlns:a16="http://schemas.microsoft.com/office/drawing/2014/main" id="{F8D67061-2B37-09D4-32F5-D0D4FBF66CCC}"/>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An aggregated summary </a:t>
            </a:r>
            <a:r>
              <a:rPr lang="en-US" b="1">
                <a:solidFill>
                  <a:srgbClr val="E46C0A"/>
                </a:solidFill>
                <a:ea typeface="+mn-lt"/>
                <a:cs typeface="+mn-lt"/>
              </a:rPr>
              <a:t>statistic that can be computed against a dataset </a:t>
            </a:r>
            <a:r>
              <a:rPr lang="en-US">
                <a:solidFill>
                  <a:schemeClr val="tx2">
                    <a:lumMod val="75000"/>
                  </a:schemeClr>
                </a:solidFill>
                <a:ea typeface="+mn-lt"/>
                <a:cs typeface="+mn-lt"/>
              </a:rPr>
              <a:t>and to which a decision threshold can be applied to determine if the statistic meets expectations. </a:t>
            </a:r>
            <a:endParaRPr lang="en-US">
              <a:solidFill>
                <a:schemeClr val="tx2">
                  <a:lumMod val="75000"/>
                </a:schemeClr>
              </a:solidFill>
            </a:endParaRPr>
          </a:p>
        </p:txBody>
      </p:sp>
      <p:sp>
        <p:nvSpPr>
          <p:cNvPr id="4" name="TextBox 5">
            <a:extLst>
              <a:ext uri="{FF2B5EF4-FFF2-40B4-BE49-F238E27FC236}">
                <a16:creationId xmlns:a16="http://schemas.microsoft.com/office/drawing/2014/main" id="{A1A9F77B-FB03-16B2-C659-D33271D35E0A}"/>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pic>
        <p:nvPicPr>
          <p:cNvPr id="6" name="Picture 5" descr="A cartoon of a cat&#10;&#10;Description automatically generated">
            <a:extLst>
              <a:ext uri="{FF2B5EF4-FFF2-40B4-BE49-F238E27FC236}">
                <a16:creationId xmlns:a16="http://schemas.microsoft.com/office/drawing/2014/main" id="{09982DA6-8D7B-52D3-8153-2224B190B21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037717"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F92AD39D-CF04-DF8E-352E-E3F4A245D13D}"/>
              </a:ext>
            </a:extLst>
          </p:cNvPr>
          <p:cNvPicPr>
            <a:picLocks noChangeAspect="1"/>
          </p:cNvPicPr>
          <p:nvPr/>
        </p:nvPicPr>
        <p:blipFill>
          <a:blip r:embed="rId5"/>
          <a:stretch>
            <a:fillRect/>
          </a:stretch>
        </p:blipFill>
        <p:spPr>
          <a:xfrm>
            <a:off x="10219646"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82891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normAutofit/>
          </a:bodyPr>
          <a:lstStyle/>
          <a:p>
            <a:r>
              <a:rPr lang="en-US">
                <a:ea typeface="Calibri"/>
                <a:cs typeface="Calibri"/>
              </a:rPr>
              <a:t>Data quality check example 1</a:t>
            </a:r>
            <a:endParaRPr lang="en-US"/>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The number and percent of records with a value in the DAYS_SUPPLY field of the DRUG_EXPOSURE table less than 0.</a:t>
            </a:r>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sp>
        <p:nvSpPr>
          <p:cNvPr id="5" name="Rectangle 4">
            <a:extLst>
              <a:ext uri="{FF2B5EF4-FFF2-40B4-BE49-F238E27FC236}">
                <a16:creationId xmlns:a16="http://schemas.microsoft.com/office/drawing/2014/main" id="{CAD71A8C-EF99-BB61-743E-5F9FCE1EF700}"/>
              </a:ext>
            </a:extLst>
          </p:cNvPr>
          <p:cNvSpPr/>
          <p:nvPr/>
        </p:nvSpPr>
        <p:spPr>
          <a:xfrm>
            <a:off x="1043577" y="3670543"/>
            <a:ext cx="2324574" cy="580318"/>
          </a:xfrm>
          <a:prstGeom prst="rect">
            <a:avLst/>
          </a:prstGeom>
          <a:solidFill>
            <a:srgbClr val="FFC000">
              <a:alpha val="44000"/>
            </a:srgbClr>
          </a:solid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074937-B865-ABF2-5963-27E6E223FF4F}"/>
              </a:ext>
            </a:extLst>
          </p:cNvPr>
          <p:cNvSpPr/>
          <p:nvPr/>
        </p:nvSpPr>
        <p:spPr>
          <a:xfrm>
            <a:off x="5252959" y="3670543"/>
            <a:ext cx="2993264" cy="553738"/>
          </a:xfrm>
          <a:prstGeom prst="rect">
            <a:avLst/>
          </a:prstGeom>
          <a:solidFill>
            <a:srgbClr val="E46C0A">
              <a:alpha val="43000"/>
            </a:srgb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93BCA4-3CD8-DEDB-77A3-F264BD2AB3ED}"/>
              </a:ext>
            </a:extLst>
          </p:cNvPr>
          <p:cNvSpPr/>
          <p:nvPr/>
        </p:nvSpPr>
        <p:spPr>
          <a:xfrm>
            <a:off x="10734605" y="3670543"/>
            <a:ext cx="453210" cy="582058"/>
          </a:xfrm>
          <a:prstGeom prst="rect">
            <a:avLst/>
          </a:prstGeom>
          <a:solidFill>
            <a:srgbClr val="558ED5">
              <a:alpha val="48000"/>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example 1 - Generalized</a:t>
            </a:r>
            <a:endParaRPr lang="en-US"/>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The number and percent of records with a value in the CDM field of the CDM table less than a low value. </a:t>
            </a:r>
            <a:endParaRPr lang="en-US"/>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sp>
        <p:nvSpPr>
          <p:cNvPr id="6" name="Rectangle 5">
            <a:extLst>
              <a:ext uri="{FF2B5EF4-FFF2-40B4-BE49-F238E27FC236}">
                <a16:creationId xmlns:a16="http://schemas.microsoft.com/office/drawing/2014/main" id="{D1196DE1-D276-84D2-EE41-44B71B10D158}"/>
              </a:ext>
            </a:extLst>
          </p:cNvPr>
          <p:cNvSpPr/>
          <p:nvPr/>
        </p:nvSpPr>
        <p:spPr>
          <a:xfrm>
            <a:off x="9771796" y="3150674"/>
            <a:ext cx="1801739" cy="534113"/>
          </a:xfrm>
          <a:prstGeom prst="rect">
            <a:avLst/>
          </a:prstGeom>
          <a:solidFill>
            <a:srgbClr val="FFC000">
              <a:alpha val="44000"/>
            </a:srgbClr>
          </a:solid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D7D135-1924-CBCC-810E-0255EF54FDE5}"/>
              </a:ext>
            </a:extLst>
          </p:cNvPr>
          <p:cNvSpPr/>
          <p:nvPr/>
        </p:nvSpPr>
        <p:spPr>
          <a:xfrm>
            <a:off x="3875197" y="3670543"/>
            <a:ext cx="1823103" cy="555477"/>
          </a:xfrm>
          <a:prstGeom prst="rect">
            <a:avLst/>
          </a:prstGeom>
          <a:solidFill>
            <a:srgbClr val="E46C0A">
              <a:alpha val="43000"/>
            </a:srgb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CC2BF9-2828-D5BC-5FED-C53711941FB6}"/>
              </a:ext>
            </a:extLst>
          </p:cNvPr>
          <p:cNvSpPr/>
          <p:nvPr/>
        </p:nvSpPr>
        <p:spPr>
          <a:xfrm>
            <a:off x="7557011" y="3677664"/>
            <a:ext cx="1652188" cy="548356"/>
          </a:xfrm>
          <a:prstGeom prst="rect">
            <a:avLst/>
          </a:prstGeom>
          <a:solidFill>
            <a:srgbClr val="558ED5">
              <a:alpha val="48000"/>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6F84B9-00D4-5933-4983-C6418121C9C5}"/>
              </a:ext>
            </a:extLst>
          </p:cNvPr>
          <p:cNvSpPr txBox="1"/>
          <p:nvPr/>
        </p:nvSpPr>
        <p:spPr>
          <a:xfrm>
            <a:off x="4399316" y="5318179"/>
            <a:ext cx="3830283" cy="369332"/>
          </a:xfrm>
          <a:prstGeom prst="rect">
            <a:avLst/>
          </a:prstGeom>
          <a:noFill/>
        </p:spPr>
        <p:txBody>
          <a:bodyPr wrap="square">
            <a:spAutoFit/>
          </a:bodyPr>
          <a:lstStyle/>
          <a:p>
            <a:r>
              <a:rPr lang="en-US">
                <a:ea typeface="Calibri"/>
                <a:cs typeface="Calibri"/>
              </a:rPr>
              <a:t>Check Name: </a:t>
            </a:r>
            <a:r>
              <a:rPr lang="en-US" b="1" err="1">
                <a:ea typeface="Calibri"/>
                <a:cs typeface="Calibri"/>
              </a:rPr>
              <a:t>plausibleValueLow</a:t>
            </a:r>
            <a:endParaRPr lang="en-GB" b="1"/>
          </a:p>
        </p:txBody>
      </p:sp>
    </p:spTree>
    <p:extLst>
      <p:ext uri="{BB962C8B-B14F-4D97-AF65-F5344CB8AC3E}">
        <p14:creationId xmlns:p14="http://schemas.microsoft.com/office/powerpoint/2010/main" val="33374327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example 2</a:t>
            </a:r>
            <a:endParaRPr lang="en-US"/>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The number and percent of records which are not mapped into a standard concept in the CONDITION_CONCEPT_ID field of the CONDITION_OCCURRENCE table. </a:t>
            </a:r>
            <a:endParaRPr lang="en-US"/>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sp>
        <p:nvSpPr>
          <p:cNvPr id="6" name="Rectangle 5">
            <a:extLst>
              <a:ext uri="{FF2B5EF4-FFF2-40B4-BE49-F238E27FC236}">
                <a16:creationId xmlns:a16="http://schemas.microsoft.com/office/drawing/2014/main" id="{CB78D0B3-CA14-7F58-3D06-F7A855DDEABD}"/>
              </a:ext>
            </a:extLst>
          </p:cNvPr>
          <p:cNvSpPr/>
          <p:nvPr/>
        </p:nvSpPr>
        <p:spPr>
          <a:xfrm>
            <a:off x="4993275" y="3392805"/>
            <a:ext cx="4275716" cy="562598"/>
          </a:xfrm>
          <a:prstGeom prst="rect">
            <a:avLst/>
          </a:prstGeom>
          <a:solidFill>
            <a:srgbClr val="FFC000">
              <a:alpha val="44000"/>
            </a:srgbClr>
          </a:solid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342CAF-78CE-66DE-2D4C-04279D9BFF2A}"/>
              </a:ext>
            </a:extLst>
          </p:cNvPr>
          <p:cNvSpPr/>
          <p:nvPr/>
        </p:nvSpPr>
        <p:spPr>
          <a:xfrm>
            <a:off x="3326842" y="3955403"/>
            <a:ext cx="4429112" cy="555477"/>
          </a:xfrm>
          <a:prstGeom prst="rect">
            <a:avLst/>
          </a:prstGeom>
          <a:solidFill>
            <a:srgbClr val="E46C0A">
              <a:alpha val="43000"/>
            </a:srgb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9216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example 2 - Generalized</a:t>
            </a:r>
            <a:endParaRPr lang="en-US"/>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The number and percent of records which are not mapped into a standard concept in the CDM field of the CDM table.</a:t>
            </a:r>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sp>
        <p:nvSpPr>
          <p:cNvPr id="6" name="Rectangle 5">
            <a:extLst>
              <a:ext uri="{FF2B5EF4-FFF2-40B4-BE49-F238E27FC236}">
                <a16:creationId xmlns:a16="http://schemas.microsoft.com/office/drawing/2014/main" id="{360B817F-2C23-4198-834D-3F05F53EC691}"/>
              </a:ext>
            </a:extLst>
          </p:cNvPr>
          <p:cNvSpPr/>
          <p:nvPr/>
        </p:nvSpPr>
        <p:spPr>
          <a:xfrm>
            <a:off x="5715794" y="3670543"/>
            <a:ext cx="1736953" cy="562598"/>
          </a:xfrm>
          <a:prstGeom prst="rect">
            <a:avLst/>
          </a:prstGeom>
          <a:solidFill>
            <a:srgbClr val="FFC000">
              <a:alpha val="44000"/>
            </a:srgbClr>
          </a:solidFill>
          <a:ln>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C64D85-8342-879E-E18E-2B8D6C049DE4}"/>
              </a:ext>
            </a:extLst>
          </p:cNvPr>
          <p:cNvSpPr/>
          <p:nvPr/>
        </p:nvSpPr>
        <p:spPr>
          <a:xfrm>
            <a:off x="8550770" y="3670543"/>
            <a:ext cx="1823103" cy="555477"/>
          </a:xfrm>
          <a:prstGeom prst="rect">
            <a:avLst/>
          </a:prstGeom>
          <a:solidFill>
            <a:srgbClr val="E46C0A">
              <a:alpha val="43000"/>
            </a:srgb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4C0A97-5E64-A455-F872-34CA01F6D1F9}"/>
              </a:ext>
            </a:extLst>
          </p:cNvPr>
          <p:cNvSpPr txBox="1"/>
          <p:nvPr/>
        </p:nvSpPr>
        <p:spPr>
          <a:xfrm>
            <a:off x="3289110" y="5318179"/>
            <a:ext cx="5644381" cy="369332"/>
          </a:xfrm>
          <a:prstGeom prst="rect">
            <a:avLst/>
          </a:prstGeom>
          <a:noFill/>
        </p:spPr>
        <p:txBody>
          <a:bodyPr wrap="square">
            <a:spAutoFit/>
          </a:bodyPr>
          <a:lstStyle/>
          <a:p>
            <a:r>
              <a:rPr lang="en-US">
                <a:ea typeface="Calibri"/>
                <a:cs typeface="Calibri"/>
              </a:rPr>
              <a:t>Check Name: </a:t>
            </a:r>
            <a:r>
              <a:rPr lang="en-US" b="1" err="1">
                <a:ea typeface="Calibri"/>
                <a:cs typeface="Calibri"/>
              </a:rPr>
              <a:t>standardConceptRecordCompleteness</a:t>
            </a:r>
            <a:endParaRPr lang="en-GB" b="1"/>
          </a:p>
        </p:txBody>
      </p:sp>
    </p:spTree>
    <p:extLst>
      <p:ext uri="{BB962C8B-B14F-4D97-AF65-F5344CB8AC3E}">
        <p14:creationId xmlns:p14="http://schemas.microsoft.com/office/powerpoint/2010/main" val="1623903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types</a:t>
            </a:r>
            <a:endParaRPr lang="en-US"/>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pic>
        <p:nvPicPr>
          <p:cNvPr id="9" name="Picture 8">
            <a:extLst>
              <a:ext uri="{FF2B5EF4-FFF2-40B4-BE49-F238E27FC236}">
                <a16:creationId xmlns:a16="http://schemas.microsoft.com/office/drawing/2014/main" id="{399563BA-7A75-5976-41FF-7A12AEDD953C}"/>
              </a:ext>
            </a:extLst>
          </p:cNvPr>
          <p:cNvPicPr>
            <a:picLocks noChangeAspect="1"/>
          </p:cNvPicPr>
          <p:nvPr/>
        </p:nvPicPr>
        <p:blipFill>
          <a:blip r:embed="rId4"/>
          <a:stretch>
            <a:fillRect/>
          </a:stretch>
        </p:blipFill>
        <p:spPr>
          <a:xfrm>
            <a:off x="1597909" y="994700"/>
            <a:ext cx="9689910" cy="5385278"/>
          </a:xfrm>
          <a:prstGeom prst="rect">
            <a:avLst/>
          </a:prstGeom>
        </p:spPr>
      </p:pic>
      <p:pic>
        <p:nvPicPr>
          <p:cNvPr id="5" name="Picture 4" descr="A cartoon of a cat&#10;&#10;Description automatically generated">
            <a:extLst>
              <a:ext uri="{FF2B5EF4-FFF2-40B4-BE49-F238E27FC236}">
                <a16:creationId xmlns:a16="http://schemas.microsoft.com/office/drawing/2014/main" id="{E98D2B87-9110-237A-491B-15619DF1227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7" name="Picture 6" descr="A white and blue logo&#10;&#10;Description automatically generated">
            <a:extLst>
              <a:ext uri="{FF2B5EF4-FFF2-40B4-BE49-F238E27FC236}">
                <a16:creationId xmlns:a16="http://schemas.microsoft.com/office/drawing/2014/main" id="{72503948-3D96-FD86-A8A4-7551266B43F5}"/>
              </a:ext>
            </a:extLst>
          </p:cNvPr>
          <p:cNvPicPr>
            <a:picLocks noChangeAspect="1"/>
          </p:cNvPicPr>
          <p:nvPr/>
        </p:nvPicPr>
        <p:blipFill>
          <a:blip r:embed="rId7"/>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5156229"/>
      </p:ext>
    </p:extLst>
  </p:cSld>
  <p:clrMapOvr>
    <a:masterClrMapping/>
  </p:clrMapOvr>
  <p:extLst>
    <p:ext uri="{6950BFC3-D8DA-4A85-94F7-54DA5524770B}">
      <p188:commentRel xmlns:p188="http://schemas.microsoft.com/office/powerpoint/2018/8/main" r:id="rId3"/>
    </p:ext>
  </p:extLs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889E-FB61-7CB8-0CE7-429034D9AC7B}"/>
              </a:ext>
            </a:extLst>
          </p:cNvPr>
          <p:cNvSpPr>
            <a:spLocks noGrp="1"/>
          </p:cNvSpPr>
          <p:nvPr>
            <p:ph type="title"/>
          </p:nvPr>
        </p:nvSpPr>
        <p:spPr>
          <a:xfrm>
            <a:off x="480000" y="136482"/>
            <a:ext cx="11232000" cy="950913"/>
          </a:xfrm>
        </p:spPr>
        <p:txBody>
          <a:bodyPr/>
          <a:lstStyle/>
          <a:p>
            <a:r>
              <a:rPr lang="en-GB">
                <a:solidFill>
                  <a:schemeClr val="tx1"/>
                </a:solidFill>
              </a:rPr>
              <a:t>Templates for 25 Check Types</a:t>
            </a:r>
          </a:p>
        </p:txBody>
      </p:sp>
      <p:sp>
        <p:nvSpPr>
          <p:cNvPr id="6" name="Content Placeholder 5">
            <a:extLst>
              <a:ext uri="{FF2B5EF4-FFF2-40B4-BE49-F238E27FC236}">
                <a16:creationId xmlns:a16="http://schemas.microsoft.com/office/drawing/2014/main" id="{79A19822-4202-56DE-7EF1-A80AA7B89226}"/>
              </a:ext>
            </a:extLst>
          </p:cNvPr>
          <p:cNvSpPr>
            <a:spLocks noGrp="1"/>
          </p:cNvSpPr>
          <p:nvPr>
            <p:ph sz="half" idx="1"/>
          </p:nvPr>
        </p:nvSpPr>
        <p:spPr>
          <a:xfrm>
            <a:off x="794251" y="1514321"/>
            <a:ext cx="5746162" cy="3959225"/>
          </a:xfrm>
        </p:spPr>
        <p:txBody>
          <a:bodyPr/>
          <a:lstStyle/>
          <a:p>
            <a:pPr marL="0" indent="0">
              <a:buNone/>
            </a:pPr>
            <a:r>
              <a:rPr lang="en-GB" sz="1800" b="1"/>
              <a:t>Conformance</a:t>
            </a:r>
          </a:p>
          <a:p>
            <a:pPr marL="342900" indent="-342900">
              <a:lnSpc>
                <a:spcPct val="100000"/>
              </a:lnSpc>
              <a:buFont typeface="Arial" panose="020B0604020202020204" pitchFamily="34" charset="0"/>
              <a:buChar char="•"/>
            </a:pPr>
            <a:r>
              <a:rPr lang="en-GB" sz="1800"/>
              <a:t>Primary Key</a:t>
            </a:r>
          </a:p>
          <a:p>
            <a:pPr marL="342900" indent="-342900">
              <a:lnSpc>
                <a:spcPct val="100000"/>
              </a:lnSpc>
              <a:buFont typeface="Arial" panose="020B0604020202020204" pitchFamily="34" charset="0"/>
              <a:buChar char="•"/>
            </a:pPr>
            <a:r>
              <a:rPr lang="en-GB" sz="1800"/>
              <a:t>Foreign Key</a:t>
            </a:r>
          </a:p>
          <a:p>
            <a:pPr marL="342900" indent="-342900">
              <a:lnSpc>
                <a:spcPct val="100000"/>
              </a:lnSpc>
              <a:buFont typeface="Arial" panose="020B0604020202020204" pitchFamily="34" charset="0"/>
              <a:buChar char="•"/>
            </a:pPr>
            <a:r>
              <a:rPr lang="en-GB" sz="1800"/>
              <a:t>Data type</a:t>
            </a:r>
          </a:p>
          <a:p>
            <a:pPr marL="342900" indent="-342900">
              <a:lnSpc>
                <a:spcPct val="100000"/>
              </a:lnSpc>
              <a:buFont typeface="Arial" panose="020B0604020202020204" pitchFamily="34" charset="0"/>
              <a:buChar char="•"/>
            </a:pPr>
            <a:r>
              <a:rPr lang="en-GB" sz="1800"/>
              <a:t>CDM Field Exists</a:t>
            </a:r>
          </a:p>
          <a:p>
            <a:pPr marL="342900" indent="-342900">
              <a:lnSpc>
                <a:spcPct val="100000"/>
              </a:lnSpc>
              <a:buFont typeface="Arial" panose="020B0604020202020204" pitchFamily="34" charset="0"/>
              <a:buChar char="•"/>
            </a:pPr>
            <a:r>
              <a:rPr lang="en-GB" sz="1800"/>
              <a:t>CDM Table Exists</a:t>
            </a:r>
          </a:p>
          <a:p>
            <a:pPr marL="342900" indent="-342900">
              <a:lnSpc>
                <a:spcPct val="100000"/>
              </a:lnSpc>
              <a:buFont typeface="Arial" panose="020B0604020202020204" pitchFamily="34" charset="0"/>
              <a:buChar char="•"/>
            </a:pPr>
            <a:r>
              <a:rPr lang="en-GB" sz="1800"/>
              <a:t>Required Field</a:t>
            </a:r>
          </a:p>
          <a:p>
            <a:pPr marL="342900" indent="-342900">
              <a:lnSpc>
                <a:spcPct val="100000"/>
              </a:lnSpc>
              <a:buFont typeface="Arial" panose="020B0604020202020204" pitchFamily="34" charset="0"/>
              <a:buChar char="•"/>
            </a:pPr>
            <a:r>
              <a:rPr lang="en-GB" sz="1800"/>
              <a:t>Standard Valid Concept</a:t>
            </a:r>
          </a:p>
          <a:p>
            <a:pPr marL="342900" indent="-342900">
              <a:lnSpc>
                <a:spcPct val="100000"/>
              </a:lnSpc>
              <a:buFont typeface="Arial" panose="020B0604020202020204" pitchFamily="34" charset="0"/>
              <a:buChar char="•"/>
            </a:pPr>
            <a:r>
              <a:rPr lang="en-GB" sz="1800"/>
              <a:t>Domain</a:t>
            </a:r>
          </a:p>
          <a:p>
            <a:pPr marL="342900" indent="-342900">
              <a:lnSpc>
                <a:spcPct val="100000"/>
              </a:lnSpc>
              <a:buFont typeface="Arial" panose="020B0604020202020204" pitchFamily="34" charset="0"/>
              <a:buChar char="•"/>
            </a:pPr>
            <a:r>
              <a:rPr lang="en-GB" sz="1800"/>
              <a:t>Class</a:t>
            </a:r>
          </a:p>
          <a:p>
            <a:pPr marL="342900" indent="-342900">
              <a:lnSpc>
                <a:spcPct val="100000"/>
              </a:lnSpc>
              <a:buFont typeface="Arial" panose="020B0604020202020204" pitchFamily="34" charset="0"/>
              <a:buChar char="•"/>
            </a:pPr>
            <a:endParaRPr lang="en-GB" sz="1800"/>
          </a:p>
          <a:p>
            <a:pPr marL="342900" indent="-342900">
              <a:buFont typeface="Arial" panose="020B0604020202020204" pitchFamily="34" charset="0"/>
              <a:buChar char="•"/>
            </a:pPr>
            <a:endParaRPr lang="en-GB" sz="1800"/>
          </a:p>
          <a:p>
            <a:pPr marL="342900" indent="-342900">
              <a:buFont typeface="Arial" panose="020B0604020202020204" pitchFamily="34" charset="0"/>
              <a:buChar char="•"/>
            </a:pPr>
            <a:endParaRPr lang="en-GB" sz="1800"/>
          </a:p>
          <a:p>
            <a:pPr marL="342900" indent="-342900">
              <a:buFont typeface="Arial" panose="020B0604020202020204" pitchFamily="34" charset="0"/>
              <a:buChar char="•"/>
            </a:pPr>
            <a:endParaRPr lang="en-GB" sz="1800"/>
          </a:p>
        </p:txBody>
      </p:sp>
      <p:sp>
        <p:nvSpPr>
          <p:cNvPr id="7" name="Content Placeholder 6">
            <a:extLst>
              <a:ext uri="{FF2B5EF4-FFF2-40B4-BE49-F238E27FC236}">
                <a16:creationId xmlns:a16="http://schemas.microsoft.com/office/drawing/2014/main" id="{07916211-E15D-0970-3F40-3CEC2C8F832F}"/>
              </a:ext>
            </a:extLst>
          </p:cNvPr>
          <p:cNvSpPr>
            <a:spLocks noGrp="1"/>
          </p:cNvSpPr>
          <p:nvPr>
            <p:ph sz="half" idx="2"/>
          </p:nvPr>
        </p:nvSpPr>
        <p:spPr>
          <a:xfrm>
            <a:off x="4538598" y="1514321"/>
            <a:ext cx="5490633" cy="3959225"/>
          </a:xfrm>
        </p:spPr>
        <p:txBody>
          <a:bodyPr/>
          <a:lstStyle/>
          <a:p>
            <a:pPr marL="0" indent="0">
              <a:buNone/>
            </a:pPr>
            <a:r>
              <a:rPr lang="en-GB" sz="1800" b="1"/>
              <a:t>Completeness</a:t>
            </a:r>
          </a:p>
          <a:p>
            <a:pPr marL="342900" indent="-342900">
              <a:lnSpc>
                <a:spcPct val="100000"/>
              </a:lnSpc>
              <a:buFont typeface="Arial" panose="020B0604020202020204" pitchFamily="34" charset="0"/>
              <a:buChar char="•"/>
            </a:pPr>
            <a:r>
              <a:rPr lang="en-GB" sz="1800"/>
              <a:t>Records per person</a:t>
            </a:r>
          </a:p>
          <a:p>
            <a:pPr marL="342900" indent="-342900">
              <a:lnSpc>
                <a:spcPct val="100000"/>
              </a:lnSpc>
              <a:buFont typeface="Arial" panose="020B0604020202020204" pitchFamily="34" charset="0"/>
              <a:buChar char="•"/>
            </a:pPr>
            <a:r>
              <a:rPr lang="en-GB" sz="1800"/>
              <a:t>Field value</a:t>
            </a:r>
          </a:p>
          <a:p>
            <a:pPr marL="342900" indent="-342900">
              <a:lnSpc>
                <a:spcPct val="100000"/>
              </a:lnSpc>
              <a:buFont typeface="Arial" panose="020B0604020202020204" pitchFamily="34" charset="0"/>
              <a:buChar char="•"/>
            </a:pPr>
            <a:r>
              <a:rPr lang="en-GB" sz="1800"/>
              <a:t>Standard Concept</a:t>
            </a:r>
          </a:p>
          <a:p>
            <a:pPr marL="342900" indent="-342900">
              <a:lnSpc>
                <a:spcPct val="100000"/>
              </a:lnSpc>
              <a:buFont typeface="Arial" panose="020B0604020202020204" pitchFamily="34" charset="0"/>
              <a:buChar char="•"/>
            </a:pPr>
            <a:r>
              <a:rPr lang="en-GB" sz="1800"/>
              <a:t>Source Concept</a:t>
            </a:r>
          </a:p>
          <a:p>
            <a:pPr marL="342900" indent="-342900">
              <a:lnSpc>
                <a:spcPct val="100000"/>
              </a:lnSpc>
              <a:buFont typeface="Arial" panose="020B0604020202020204" pitchFamily="34" charset="0"/>
              <a:buChar char="•"/>
            </a:pPr>
            <a:r>
              <a:rPr lang="en-GB" sz="1800"/>
              <a:t>Source Value</a:t>
            </a:r>
          </a:p>
          <a:p>
            <a:pPr marL="342900" indent="-342900">
              <a:lnSpc>
                <a:spcPct val="100000"/>
              </a:lnSpc>
              <a:buFont typeface="Arial" panose="020B0604020202020204" pitchFamily="34" charset="0"/>
              <a:buChar char="•"/>
            </a:pPr>
            <a:r>
              <a:rPr lang="en-GB" sz="1800"/>
              <a:t>Condition Era</a:t>
            </a:r>
          </a:p>
        </p:txBody>
      </p:sp>
      <p:sp>
        <p:nvSpPr>
          <p:cNvPr id="4" name="Slide Number Placeholder 3">
            <a:extLst>
              <a:ext uri="{FF2B5EF4-FFF2-40B4-BE49-F238E27FC236}">
                <a16:creationId xmlns:a16="http://schemas.microsoft.com/office/drawing/2014/main" id="{C168C78E-CC93-C1D0-5B52-314C8120A09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NL"/>
            </a:defPPr>
            <a:lvl1pPr marL="0" algn="r" defTabSz="914400" rtl="0" eaLnBrk="1" latinLnBrk="0" hangingPunct="1">
              <a:defRPr sz="1200" kern="1200">
                <a:solidFill>
                  <a:srgbClr val="86D2E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24A3C-0FA4-4451-A2C7-2BC7A5060FEC}" type="slidenum">
              <a:rPr lang="en-NL" smtClean="0"/>
              <a:pPr/>
              <a:t>128</a:t>
            </a:fld>
            <a:endParaRPr lang="en-GB" altLang="en-US"/>
          </a:p>
        </p:txBody>
      </p:sp>
      <p:sp>
        <p:nvSpPr>
          <p:cNvPr id="8" name="Content Placeholder 6">
            <a:extLst>
              <a:ext uri="{FF2B5EF4-FFF2-40B4-BE49-F238E27FC236}">
                <a16:creationId xmlns:a16="http://schemas.microsoft.com/office/drawing/2014/main" id="{B932E42A-E61A-2BF0-0C90-D57D83746E38}"/>
              </a:ext>
            </a:extLst>
          </p:cNvPr>
          <p:cNvSpPr txBox="1">
            <a:spLocks/>
          </p:cNvSpPr>
          <p:nvPr/>
        </p:nvSpPr>
        <p:spPr bwMode="auto">
          <a:xfrm>
            <a:off x="8539790" y="1533777"/>
            <a:ext cx="5490633" cy="3959225"/>
          </a:xfrm>
          <a:prstGeom prst="rect">
            <a:avLst/>
          </a:prstGeom>
          <a:noFill/>
          <a:ln>
            <a:noFill/>
          </a:ln>
          <a:effectLst/>
          <a:extLst>
            <a:ext uri="{909E8E84-426E-40DD-AFC4-6F175D3DCCD1}">
              <a14:hiddenFill xmlns:a14="http://schemas.microsoft.com/office/drawing/2010/main">
                <a:solidFill>
                  <a:srgbClr val="E1E3F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762982" rtl="0" eaLnBrk="1" fontAlgn="base" hangingPunct="1">
              <a:lnSpc>
                <a:spcPts val="2800"/>
              </a:lnSpc>
              <a:spcBef>
                <a:spcPct val="0"/>
              </a:spcBef>
              <a:spcAft>
                <a:spcPts val="1200"/>
              </a:spcAft>
              <a:buClr>
                <a:srgbClr val="000000"/>
              </a:buClr>
              <a:defRPr sz="2000">
                <a:solidFill>
                  <a:schemeClr val="tx1"/>
                </a:solidFill>
                <a:latin typeface="+mn-lt"/>
                <a:ea typeface="+mn-ea"/>
                <a:cs typeface="+mn-cs"/>
              </a:defRPr>
            </a:lvl1pPr>
            <a:lvl2pPr marL="357708" indent="-355591" algn="l" defTabSz="10762982" rtl="0" eaLnBrk="1" fontAlgn="base" hangingPunct="1">
              <a:lnSpc>
                <a:spcPts val="2400"/>
              </a:lnSpc>
              <a:spcBef>
                <a:spcPct val="0"/>
              </a:spcBef>
              <a:spcAft>
                <a:spcPts val="800"/>
              </a:spcAft>
              <a:buClr>
                <a:schemeClr val="tx1"/>
              </a:buClr>
              <a:buChar char="•"/>
              <a:defRPr sz="1800">
                <a:solidFill>
                  <a:schemeClr val="tx1"/>
                </a:solidFill>
                <a:latin typeface="+mn-lt"/>
                <a:cs typeface="+mn-cs"/>
              </a:defRPr>
            </a:lvl2pPr>
            <a:lvl3pPr marL="696367" indent="-309026" algn="l" defTabSz="10762982" rtl="0" eaLnBrk="1" fontAlgn="base" hangingPunct="1">
              <a:lnSpc>
                <a:spcPts val="2400"/>
              </a:lnSpc>
              <a:spcBef>
                <a:spcPct val="0"/>
              </a:spcBef>
              <a:spcAft>
                <a:spcPts val="600"/>
              </a:spcAft>
              <a:buClr>
                <a:schemeClr val="tx1"/>
              </a:buClr>
              <a:buFont typeface="Verdana" pitchFamily="34" charset="0"/>
              <a:buChar char="–"/>
              <a:defRPr sz="1600">
                <a:solidFill>
                  <a:schemeClr val="tx1"/>
                </a:solidFill>
                <a:latin typeface="+mn-lt"/>
                <a:cs typeface="+mn-cs"/>
              </a:defRPr>
            </a:lvl3pPr>
            <a:lvl4pPr marL="1026558" indent="-292093" algn="l" defTabSz="10762982"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4pPr>
            <a:lvl5pPr marL="1354633" marR="0" indent="-300559" algn="l" defTabSz="10762982" rtl="0" eaLnBrk="1" fontAlgn="base" latinLnBrk="0" hangingPunct="1">
              <a:lnSpc>
                <a:spcPts val="2000"/>
              </a:lnSpc>
              <a:spcBef>
                <a:spcPct val="0"/>
              </a:spcBef>
              <a:spcAft>
                <a:spcPts val="600"/>
              </a:spcAft>
              <a:buClr>
                <a:schemeClr val="tx1"/>
              </a:buClr>
              <a:buSzTx/>
              <a:buFont typeface="Verdana" pitchFamily="34" charset="0"/>
              <a:buChar char="–"/>
              <a:tabLst/>
              <a:defRPr sz="1400">
                <a:solidFill>
                  <a:schemeClr val="tx1"/>
                </a:solidFill>
                <a:latin typeface="+mn-lt"/>
                <a:cs typeface="+mn-cs"/>
              </a:defRPr>
            </a:lvl5pPr>
            <a:lvl6pPr marL="1352517" indent="-302392" algn="l" defTabSz="10762982" rtl="0" eaLnBrk="1" fontAlgn="base" hangingPunct="1">
              <a:lnSpc>
                <a:spcPts val="2000"/>
              </a:lnSpc>
              <a:spcBef>
                <a:spcPct val="0"/>
              </a:spcBef>
              <a:spcAft>
                <a:spcPts val="600"/>
              </a:spcAft>
              <a:buClr>
                <a:schemeClr val="tx1"/>
              </a:buClr>
              <a:buFont typeface="Verdana" pitchFamily="34" charset="0"/>
              <a:buChar char="–"/>
              <a:defRPr lang="en-GB" altLang="en-US" sz="2400">
                <a:solidFill>
                  <a:schemeClr val="tx1"/>
                </a:solidFill>
                <a:latin typeface="+mn-lt"/>
                <a:cs typeface="+mn-cs"/>
              </a:defRPr>
            </a:lvl6pPr>
            <a:lvl7pPr marL="1353566" indent="-300559" algn="l" defTabSz="10762982" rtl="0" eaLnBrk="1" fontAlgn="base" hangingPunct="1">
              <a:lnSpc>
                <a:spcPts val="2000"/>
              </a:lnSpc>
              <a:spcBef>
                <a:spcPct val="0"/>
              </a:spcBef>
              <a:spcAft>
                <a:spcPts val="600"/>
              </a:spcAft>
              <a:buClr>
                <a:schemeClr val="tx1"/>
              </a:buClr>
              <a:buFont typeface="Verdana" pitchFamily="34" charset="0"/>
              <a:buChar char="–"/>
              <a:defRPr sz="2400">
                <a:solidFill>
                  <a:schemeClr val="tx1"/>
                </a:solidFill>
                <a:latin typeface="+mn-lt"/>
                <a:cs typeface="+mn-cs"/>
              </a:defRPr>
            </a:lvl7pPr>
            <a:lvl8pPr marL="1353566" indent="-300559" algn="l" defTabSz="10762982" rtl="0" eaLnBrk="1" fontAlgn="base" hangingPunct="1">
              <a:lnSpc>
                <a:spcPts val="2000"/>
              </a:lnSpc>
              <a:spcBef>
                <a:spcPct val="0"/>
              </a:spcBef>
              <a:spcAft>
                <a:spcPts val="600"/>
              </a:spcAft>
              <a:buClr>
                <a:schemeClr val="tx1"/>
              </a:buClr>
              <a:buFont typeface="Verdana" pitchFamily="34" charset="0"/>
              <a:buChar char="–"/>
              <a:defRPr sz="2400">
                <a:solidFill>
                  <a:schemeClr val="tx1"/>
                </a:solidFill>
                <a:latin typeface="+mn-lt"/>
                <a:cs typeface="+mn-cs"/>
              </a:defRPr>
            </a:lvl8pPr>
            <a:lvl9pPr marL="1353566" indent="-300559" algn="l" defTabSz="10762982" rtl="0" eaLnBrk="1" fontAlgn="base" hangingPunct="1">
              <a:lnSpc>
                <a:spcPts val="2000"/>
              </a:lnSpc>
              <a:spcBef>
                <a:spcPct val="0"/>
              </a:spcBef>
              <a:spcAft>
                <a:spcPts val="600"/>
              </a:spcAft>
              <a:buClr>
                <a:schemeClr val="tx1"/>
              </a:buClr>
              <a:buFont typeface="Verdana" pitchFamily="34" charset="0"/>
              <a:buChar char="–"/>
              <a:defRPr sz="2400">
                <a:solidFill>
                  <a:schemeClr val="tx1"/>
                </a:solidFill>
                <a:latin typeface="+mn-lt"/>
                <a:cs typeface="+mn-cs"/>
              </a:defRPr>
            </a:lvl9pPr>
          </a:lstStyle>
          <a:p>
            <a:r>
              <a:rPr lang="en-GB" sz="1800" b="1" kern="0"/>
              <a:t>Plausibility</a:t>
            </a:r>
          </a:p>
          <a:p>
            <a:pPr marL="342900" indent="-342900">
              <a:lnSpc>
                <a:spcPct val="100000"/>
              </a:lnSpc>
              <a:spcBef>
                <a:spcPts val="432"/>
              </a:spcBef>
              <a:spcAft>
                <a:spcPts val="0"/>
              </a:spcAft>
              <a:buFont typeface="Arial" panose="020B0604020202020204" pitchFamily="34" charset="0"/>
              <a:buChar char="•"/>
            </a:pPr>
            <a:r>
              <a:rPr lang="en-GB" sz="1800" kern="0"/>
              <a:t>Gender (x2)</a:t>
            </a:r>
          </a:p>
          <a:p>
            <a:pPr marL="342900" indent="-342900">
              <a:lnSpc>
                <a:spcPct val="100000"/>
              </a:lnSpc>
              <a:spcBef>
                <a:spcPts val="432"/>
              </a:spcBef>
              <a:spcAft>
                <a:spcPts val="0"/>
              </a:spcAft>
              <a:buFont typeface="Arial" panose="020B0604020202020204" pitchFamily="34" charset="0"/>
              <a:buChar char="•"/>
            </a:pPr>
            <a:r>
              <a:rPr lang="en-GB" sz="1800" kern="0"/>
              <a:t>Low Value</a:t>
            </a:r>
          </a:p>
          <a:p>
            <a:pPr marL="342900" indent="-342900">
              <a:lnSpc>
                <a:spcPct val="100000"/>
              </a:lnSpc>
              <a:spcBef>
                <a:spcPts val="432"/>
              </a:spcBef>
              <a:spcAft>
                <a:spcPts val="0"/>
              </a:spcAft>
              <a:buFont typeface="Arial" panose="020B0604020202020204" pitchFamily="34" charset="0"/>
              <a:buChar char="•"/>
            </a:pPr>
            <a:r>
              <a:rPr lang="en-GB" sz="1800" kern="0"/>
              <a:t>High Value</a:t>
            </a:r>
          </a:p>
          <a:p>
            <a:pPr marL="342900" indent="-342900">
              <a:lnSpc>
                <a:spcPct val="100000"/>
              </a:lnSpc>
              <a:spcBef>
                <a:spcPts val="432"/>
              </a:spcBef>
              <a:spcAft>
                <a:spcPts val="0"/>
              </a:spcAft>
              <a:buFont typeface="Arial" panose="020B0604020202020204" pitchFamily="34" charset="0"/>
              <a:buChar char="•"/>
            </a:pPr>
            <a:r>
              <a:rPr lang="en-GB" sz="1800" kern="0"/>
              <a:t>Unit concept</a:t>
            </a:r>
          </a:p>
          <a:p>
            <a:pPr marL="342900" indent="-342900">
              <a:lnSpc>
                <a:spcPct val="100000"/>
              </a:lnSpc>
              <a:spcBef>
                <a:spcPts val="432"/>
              </a:spcBef>
              <a:spcAft>
                <a:spcPts val="0"/>
              </a:spcAft>
              <a:buFont typeface="Arial" panose="020B0604020202020204" pitchFamily="34" charset="0"/>
              <a:buChar char="•"/>
            </a:pPr>
            <a:r>
              <a:rPr lang="en-GB" sz="1800" kern="0"/>
              <a:t>After birth</a:t>
            </a:r>
          </a:p>
          <a:p>
            <a:pPr marL="342900" indent="-342900">
              <a:lnSpc>
                <a:spcPct val="100000"/>
              </a:lnSpc>
              <a:spcBef>
                <a:spcPts val="432"/>
              </a:spcBef>
              <a:spcAft>
                <a:spcPts val="0"/>
              </a:spcAft>
              <a:buFont typeface="Arial" panose="020B0604020202020204" pitchFamily="34" charset="0"/>
              <a:buChar char="•"/>
            </a:pPr>
            <a:r>
              <a:rPr lang="en-GB" sz="1800" kern="0"/>
              <a:t>Before death</a:t>
            </a:r>
          </a:p>
          <a:p>
            <a:pPr marL="342900" indent="-342900">
              <a:lnSpc>
                <a:spcPct val="100000"/>
              </a:lnSpc>
              <a:spcBef>
                <a:spcPts val="432"/>
              </a:spcBef>
              <a:spcAft>
                <a:spcPts val="0"/>
              </a:spcAft>
              <a:buFont typeface="Arial" panose="020B0604020202020204" pitchFamily="34" charset="0"/>
              <a:buChar char="•"/>
            </a:pPr>
            <a:r>
              <a:rPr lang="en-GB" sz="1800" kern="0"/>
              <a:t>Start before End</a:t>
            </a:r>
          </a:p>
          <a:p>
            <a:pPr marL="342900" indent="-342900">
              <a:lnSpc>
                <a:spcPct val="100000"/>
              </a:lnSpc>
              <a:spcBef>
                <a:spcPts val="432"/>
              </a:spcBef>
              <a:spcAft>
                <a:spcPts val="0"/>
              </a:spcAft>
              <a:buFont typeface="Arial" panose="020B0604020202020204" pitchFamily="34" charset="0"/>
              <a:buChar char="•"/>
            </a:pPr>
            <a:r>
              <a:rPr lang="en-GB" sz="1800" kern="0"/>
              <a:t>Within Visit</a:t>
            </a:r>
          </a:p>
          <a:p>
            <a:pPr>
              <a:lnSpc>
                <a:spcPct val="100000"/>
              </a:lnSpc>
              <a:spcAft>
                <a:spcPts val="20"/>
              </a:spcAft>
            </a:pPr>
            <a:endParaRPr lang="en-GB" sz="1800" kern="0"/>
          </a:p>
          <a:p>
            <a:pPr>
              <a:lnSpc>
                <a:spcPct val="100000"/>
              </a:lnSpc>
              <a:spcAft>
                <a:spcPts val="20"/>
              </a:spcAft>
            </a:pPr>
            <a:br>
              <a:rPr lang="en-GB" sz="1800" kern="0"/>
            </a:br>
            <a:r>
              <a:rPr lang="en-GB" sz="1800" kern="0"/>
              <a:t>To be deprecated:</a:t>
            </a:r>
          </a:p>
          <a:p>
            <a:pPr marL="72000" indent="-285750">
              <a:lnSpc>
                <a:spcPct val="100000"/>
              </a:lnSpc>
              <a:spcAft>
                <a:spcPts val="20"/>
              </a:spcAft>
              <a:buFont typeface="Arial" panose="020B0604020202020204" pitchFamily="34" charset="0"/>
              <a:buChar char="•"/>
            </a:pPr>
            <a:r>
              <a:rPr lang="en-GB" sz="1800" kern="0"/>
              <a:t>Temporal After</a:t>
            </a:r>
          </a:p>
          <a:p>
            <a:pPr marL="72000" indent="-285750">
              <a:lnSpc>
                <a:spcPct val="100000"/>
              </a:lnSpc>
              <a:spcAft>
                <a:spcPts val="600"/>
              </a:spcAft>
              <a:buFont typeface="Arial" panose="020B0604020202020204" pitchFamily="34" charset="0"/>
              <a:buChar char="•"/>
            </a:pPr>
            <a:r>
              <a:rPr lang="en-GB" sz="1800" kern="0"/>
              <a:t>During Life</a:t>
            </a:r>
          </a:p>
        </p:txBody>
      </p:sp>
      <p:sp>
        <p:nvSpPr>
          <p:cNvPr id="9" name="Rectangle 8">
            <a:extLst>
              <a:ext uri="{FF2B5EF4-FFF2-40B4-BE49-F238E27FC236}">
                <a16:creationId xmlns:a16="http://schemas.microsoft.com/office/drawing/2014/main" id="{4B43EDB1-0E67-4AFB-1BD2-10D9624D9B1B}"/>
              </a:ext>
            </a:extLst>
          </p:cNvPr>
          <p:cNvSpPr/>
          <p:nvPr/>
        </p:nvSpPr>
        <p:spPr bwMode="auto">
          <a:xfrm>
            <a:off x="685802" y="1817568"/>
            <a:ext cx="2461954" cy="1701367"/>
          </a:xfrm>
          <a:prstGeom prst="rect">
            <a:avLst/>
          </a:prstGeom>
          <a:noFill/>
          <a:ln w="28575" cap="flat" cmpd="sng" algn="ctr">
            <a:solidFill>
              <a:schemeClr val="tx2"/>
            </a:solidFill>
            <a:prstDash val="solid"/>
            <a:round/>
            <a:headEnd type="none" w="med" len="med"/>
            <a:tailEnd type="triangle" w="lg" len="med"/>
          </a:ln>
          <a:effec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NL" sz="1600" b="0" i="0" u="none" strike="noStrike" cap="none" normalizeH="0" baseline="0">
              <a:ln>
                <a:noFill/>
              </a:ln>
              <a:solidFill>
                <a:srgbClr val="000000"/>
              </a:solidFill>
              <a:effectLst/>
              <a:latin typeface="Verdana" pitchFamily="34" charset="0"/>
              <a:cs typeface="Arial" charset="0"/>
            </a:endParaRPr>
          </a:p>
        </p:txBody>
      </p:sp>
      <p:sp>
        <p:nvSpPr>
          <p:cNvPr id="11" name="Rectangle 10">
            <a:extLst>
              <a:ext uri="{FF2B5EF4-FFF2-40B4-BE49-F238E27FC236}">
                <a16:creationId xmlns:a16="http://schemas.microsoft.com/office/drawing/2014/main" id="{C2DF9CC6-B2A2-2192-DDAA-E6FF15C0335F}"/>
              </a:ext>
            </a:extLst>
          </p:cNvPr>
          <p:cNvSpPr/>
          <p:nvPr/>
        </p:nvSpPr>
        <p:spPr bwMode="auto">
          <a:xfrm>
            <a:off x="685802" y="3821553"/>
            <a:ext cx="3237806" cy="345206"/>
          </a:xfrm>
          <a:prstGeom prst="rect">
            <a:avLst/>
          </a:prstGeom>
          <a:noFill/>
          <a:ln w="28575" cap="flat" cmpd="sng" algn="ctr">
            <a:solidFill>
              <a:schemeClr val="bg2"/>
            </a:solidFill>
            <a:prstDash val="solid"/>
            <a:round/>
            <a:headEnd type="none" w="med" len="med"/>
            <a:tailEnd type="triangle" w="lg" len="med"/>
          </a:ln>
          <a:effec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NL" sz="1600" b="0" i="0" u="none" strike="noStrike" cap="none" normalizeH="0" baseline="0">
              <a:ln>
                <a:noFill/>
              </a:ln>
              <a:solidFill>
                <a:srgbClr val="000000"/>
              </a:solidFill>
              <a:effectLst/>
              <a:latin typeface="Verdana" pitchFamily="34" charset="0"/>
              <a:cs typeface="Arial" charset="0"/>
            </a:endParaRPr>
          </a:p>
        </p:txBody>
      </p:sp>
      <p:sp>
        <p:nvSpPr>
          <p:cNvPr id="12" name="Rectangle 11">
            <a:extLst>
              <a:ext uri="{FF2B5EF4-FFF2-40B4-BE49-F238E27FC236}">
                <a16:creationId xmlns:a16="http://schemas.microsoft.com/office/drawing/2014/main" id="{4DC67EF3-D3BB-A278-D802-A197224882E4}"/>
              </a:ext>
            </a:extLst>
          </p:cNvPr>
          <p:cNvSpPr/>
          <p:nvPr/>
        </p:nvSpPr>
        <p:spPr bwMode="auto">
          <a:xfrm>
            <a:off x="4538598" y="2532086"/>
            <a:ext cx="2624125" cy="345206"/>
          </a:xfrm>
          <a:prstGeom prst="rect">
            <a:avLst/>
          </a:prstGeom>
          <a:noFill/>
          <a:ln w="28575" cap="flat" cmpd="sng" algn="ctr">
            <a:solidFill>
              <a:schemeClr val="bg2"/>
            </a:solidFill>
            <a:prstDash val="solid"/>
            <a:round/>
            <a:headEnd type="none" w="med" len="med"/>
            <a:tailEnd type="triangle" w="lg" len="med"/>
          </a:ln>
          <a:effec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NL" sz="1600" b="0" i="0" u="none" strike="noStrike" cap="none" normalizeH="0" baseline="0">
              <a:ln>
                <a:noFill/>
              </a:ln>
              <a:solidFill>
                <a:srgbClr val="000000"/>
              </a:solidFill>
              <a:effectLst/>
              <a:latin typeface="Verdana" pitchFamily="34" charset="0"/>
              <a:cs typeface="Arial" charset="0"/>
            </a:endParaRPr>
          </a:p>
        </p:txBody>
      </p:sp>
      <p:sp>
        <p:nvSpPr>
          <p:cNvPr id="13" name="Rectangle 12">
            <a:extLst>
              <a:ext uri="{FF2B5EF4-FFF2-40B4-BE49-F238E27FC236}">
                <a16:creationId xmlns:a16="http://schemas.microsoft.com/office/drawing/2014/main" id="{B68E7A4B-E1C2-A8CF-D7EF-6278EB5328D3}"/>
              </a:ext>
            </a:extLst>
          </p:cNvPr>
          <p:cNvSpPr/>
          <p:nvPr/>
        </p:nvSpPr>
        <p:spPr bwMode="auto">
          <a:xfrm>
            <a:off x="8434573" y="2024595"/>
            <a:ext cx="2209649" cy="1364614"/>
          </a:xfrm>
          <a:prstGeom prst="rect">
            <a:avLst/>
          </a:prstGeom>
          <a:noFill/>
          <a:ln w="28575" cap="flat" cmpd="sng" algn="ctr">
            <a:solidFill>
              <a:schemeClr val="accent2"/>
            </a:solidFill>
            <a:prstDash val="solid"/>
            <a:round/>
            <a:headEnd type="none" w="med" len="med"/>
            <a:tailEnd type="triangle" w="lg" len="med"/>
          </a:ln>
          <a:effec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NL" sz="1600" b="0" i="0" u="none" strike="noStrike" cap="none" normalizeH="0" baseline="0">
              <a:ln>
                <a:noFill/>
              </a:ln>
              <a:solidFill>
                <a:srgbClr val="000000"/>
              </a:solidFill>
              <a:effectLst/>
              <a:latin typeface="Verdana" pitchFamily="34" charset="0"/>
              <a:cs typeface="Arial" charset="0"/>
            </a:endParaRPr>
          </a:p>
        </p:txBody>
      </p:sp>
      <p:sp>
        <p:nvSpPr>
          <p:cNvPr id="14" name="TextBox 13">
            <a:extLst>
              <a:ext uri="{FF2B5EF4-FFF2-40B4-BE49-F238E27FC236}">
                <a16:creationId xmlns:a16="http://schemas.microsoft.com/office/drawing/2014/main" id="{FB6232F3-68B6-8CFC-2ACD-7AC26AA5C99D}"/>
              </a:ext>
            </a:extLst>
          </p:cNvPr>
          <p:cNvSpPr txBox="1"/>
          <p:nvPr/>
        </p:nvSpPr>
        <p:spPr>
          <a:xfrm>
            <a:off x="3147755" y="2335357"/>
            <a:ext cx="847514" cy="369332"/>
          </a:xfrm>
          <a:prstGeom prst="rect">
            <a:avLst/>
          </a:prstGeom>
          <a:noFill/>
        </p:spPr>
        <p:txBody>
          <a:bodyPr wrap="square" rtlCol="0">
            <a:spAutoFit/>
          </a:bodyPr>
          <a:lstStyle/>
          <a:p>
            <a:r>
              <a:rPr lang="en-GB" sz="900" i="1"/>
              <a:t>Database constraints</a:t>
            </a:r>
          </a:p>
        </p:txBody>
      </p:sp>
      <p:sp>
        <p:nvSpPr>
          <p:cNvPr id="15" name="TextBox 14">
            <a:extLst>
              <a:ext uri="{FF2B5EF4-FFF2-40B4-BE49-F238E27FC236}">
                <a16:creationId xmlns:a16="http://schemas.microsoft.com/office/drawing/2014/main" id="{82F1C4CC-5B5A-48E0-C1EE-419D8C517171}"/>
              </a:ext>
            </a:extLst>
          </p:cNvPr>
          <p:cNvSpPr txBox="1"/>
          <p:nvPr/>
        </p:nvSpPr>
        <p:spPr>
          <a:xfrm>
            <a:off x="10644222" y="2595053"/>
            <a:ext cx="927094" cy="507831"/>
          </a:xfrm>
          <a:prstGeom prst="rect">
            <a:avLst/>
          </a:prstGeom>
          <a:noFill/>
        </p:spPr>
        <p:txBody>
          <a:bodyPr wrap="square" rtlCol="0">
            <a:spAutoFit/>
          </a:bodyPr>
          <a:lstStyle/>
          <a:p>
            <a:r>
              <a:rPr lang="en-GB" sz="900" i="1"/>
              <a:t>Needs external information (validation)</a:t>
            </a:r>
          </a:p>
        </p:txBody>
      </p:sp>
    </p:spTree>
    <p:extLst>
      <p:ext uri="{BB962C8B-B14F-4D97-AF65-F5344CB8AC3E}">
        <p14:creationId xmlns:p14="http://schemas.microsoft.com/office/powerpoint/2010/main" val="188062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p:bldP spid="15"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6ABC-F34F-84A5-61B3-B8029FC5A617}"/>
              </a:ext>
            </a:extLst>
          </p:cNvPr>
          <p:cNvSpPr>
            <a:spLocks noGrp="1"/>
          </p:cNvSpPr>
          <p:nvPr>
            <p:ph type="title"/>
          </p:nvPr>
        </p:nvSpPr>
        <p:spPr/>
        <p:txBody>
          <a:bodyPr/>
          <a:lstStyle/>
          <a:p>
            <a:r>
              <a:rPr lang="en-GB"/>
              <a:t>Number of checks by name</a:t>
            </a:r>
          </a:p>
        </p:txBody>
      </p:sp>
      <p:sp>
        <p:nvSpPr>
          <p:cNvPr id="4" name="Slide Number Placeholder 3">
            <a:extLst>
              <a:ext uri="{FF2B5EF4-FFF2-40B4-BE49-F238E27FC236}">
                <a16:creationId xmlns:a16="http://schemas.microsoft.com/office/drawing/2014/main" id="{6B3DDE5C-EA58-3FF3-1683-7D5C47E1FBA6}"/>
              </a:ext>
            </a:extLst>
          </p:cNvPr>
          <p:cNvSpPr>
            <a:spLocks noGrp="1"/>
          </p:cNvSpPr>
          <p:nvPr>
            <p:ph type="sldNum" sz="quarter" idx="4"/>
          </p:nvPr>
        </p:nvSpPr>
        <p:spPr/>
        <p:txBody>
          <a:bodyPr/>
          <a:lstStyle/>
          <a:p>
            <a:fld id="{444583ED-F364-40B3-B25B-483B5033DFA3}" type="slidenum">
              <a:rPr lang="en-US" smtClean="0"/>
              <a:pPr/>
              <a:t>129</a:t>
            </a:fld>
            <a:endParaRPr lang="en-US"/>
          </a:p>
        </p:txBody>
      </p:sp>
      <p:sp>
        <p:nvSpPr>
          <p:cNvPr id="6" name="TextBox 5">
            <a:extLst>
              <a:ext uri="{FF2B5EF4-FFF2-40B4-BE49-F238E27FC236}">
                <a16:creationId xmlns:a16="http://schemas.microsoft.com/office/drawing/2014/main" id="{43279212-29AF-A9A7-8084-5117D1BBBD37}"/>
              </a:ext>
            </a:extLst>
          </p:cNvPr>
          <p:cNvSpPr txBox="1"/>
          <p:nvPr/>
        </p:nvSpPr>
        <p:spPr>
          <a:xfrm>
            <a:off x="1524000" y="1447799"/>
            <a:ext cx="9520518" cy="4616648"/>
          </a:xfrm>
          <a:prstGeom prst="rect">
            <a:avLst/>
          </a:prstGeom>
          <a:noFill/>
        </p:spPr>
        <p:txBody>
          <a:bodyPr wrap="square">
            <a:spAutoFit/>
          </a:bodyPr>
          <a:lstStyle/>
          <a:p>
            <a:r>
              <a:rPr lang="en-GB" sz="1050" err="1"/>
              <a:t>checkLevel</a:t>
            </a:r>
            <a:r>
              <a:rPr lang="en-GB" sz="1050"/>
              <a:t> category </a:t>
            </a:r>
            <a:r>
              <a:rPr lang="en-GB" sz="1050" err="1"/>
              <a:t>checkName</a:t>
            </a:r>
            <a:r>
              <a:rPr lang="en-GB" sz="1050"/>
              <a:t> n</a:t>
            </a:r>
          </a:p>
          <a:p>
            <a:r>
              <a:rPr lang="en-GB" sz="1050"/>
              <a:t>1 CONCEPT Plausibility </a:t>
            </a:r>
            <a:r>
              <a:rPr lang="en-GB" sz="1050" err="1"/>
              <a:t>plausibleGender</a:t>
            </a:r>
            <a:r>
              <a:rPr lang="en-GB" sz="1050"/>
              <a:t> 287</a:t>
            </a:r>
          </a:p>
          <a:p>
            <a:r>
              <a:rPr lang="en-GB" sz="1050"/>
              <a:t>2 CONCEPT Plausibility </a:t>
            </a:r>
            <a:r>
              <a:rPr lang="en-GB" sz="1050" err="1"/>
              <a:t>plausibleGenderUseDescendants</a:t>
            </a:r>
            <a:r>
              <a:rPr lang="en-GB" sz="1050"/>
              <a:t> 4</a:t>
            </a:r>
          </a:p>
          <a:p>
            <a:r>
              <a:rPr lang="en-GB" sz="1050"/>
              <a:t>3 CONCEPT Plausibility </a:t>
            </a:r>
            <a:r>
              <a:rPr lang="en-GB" sz="1050" err="1"/>
              <a:t>plausibleUnitConceptIds</a:t>
            </a:r>
            <a:r>
              <a:rPr lang="en-GB" sz="1050"/>
              <a:t> 181</a:t>
            </a:r>
          </a:p>
          <a:p>
            <a:r>
              <a:rPr lang="en-GB" sz="1050"/>
              <a:t>4 FIELD Completeness </a:t>
            </a:r>
            <a:r>
              <a:rPr lang="en-GB" sz="1050" err="1"/>
              <a:t>measureValueCompleteness</a:t>
            </a:r>
            <a:r>
              <a:rPr lang="en-GB" sz="1050"/>
              <a:t> 305</a:t>
            </a:r>
          </a:p>
          <a:p>
            <a:r>
              <a:rPr lang="en-GB" sz="1050"/>
              <a:t>5 FIELD Completeness </a:t>
            </a:r>
            <a:r>
              <a:rPr lang="en-GB" sz="1050" err="1"/>
              <a:t>standardConceptRecordCompleteness</a:t>
            </a:r>
            <a:r>
              <a:rPr lang="en-GB" sz="1050"/>
              <a:t> 45</a:t>
            </a:r>
          </a:p>
          <a:p>
            <a:r>
              <a:rPr lang="en-GB" sz="1050"/>
              <a:t>6 FIELD Completeness </a:t>
            </a:r>
            <a:r>
              <a:rPr lang="en-GB" sz="1050" err="1"/>
              <a:t>sourceConceptRecordCompleteness</a:t>
            </a:r>
            <a:r>
              <a:rPr lang="en-GB" sz="1050"/>
              <a:t> 14</a:t>
            </a:r>
          </a:p>
          <a:p>
            <a:r>
              <a:rPr lang="en-GB" sz="1050"/>
              <a:t>7 FIELD Completeness </a:t>
            </a:r>
            <a:r>
              <a:rPr lang="en-GB" sz="1050" err="1"/>
              <a:t>sourceValueCompleteness</a:t>
            </a:r>
            <a:r>
              <a:rPr lang="en-GB" sz="1050"/>
              <a:t> 32</a:t>
            </a:r>
          </a:p>
          <a:p>
            <a:r>
              <a:rPr lang="en-GB" sz="1050"/>
              <a:t>8 FIELD Conformance </a:t>
            </a:r>
            <a:r>
              <a:rPr lang="en-GB" sz="1050" err="1"/>
              <a:t>cdmField</a:t>
            </a:r>
            <a:r>
              <a:rPr lang="en-GB" sz="1050"/>
              <a:t> 305</a:t>
            </a:r>
          </a:p>
          <a:p>
            <a:r>
              <a:rPr lang="en-GB" sz="1050"/>
              <a:t>9 FIELD Conformance </a:t>
            </a:r>
            <a:r>
              <a:rPr lang="en-GB" sz="1050" err="1"/>
              <a:t>isRequired</a:t>
            </a:r>
            <a:r>
              <a:rPr lang="en-GB" sz="1050"/>
              <a:t> 106</a:t>
            </a:r>
          </a:p>
          <a:p>
            <a:r>
              <a:rPr lang="en-GB" sz="1050"/>
              <a:t>10 FIELD Conformance </a:t>
            </a:r>
            <a:r>
              <a:rPr lang="en-GB" sz="1050" err="1"/>
              <a:t>cdmDatatype</a:t>
            </a:r>
            <a:r>
              <a:rPr lang="en-GB" sz="1050"/>
              <a:t> 148</a:t>
            </a:r>
          </a:p>
          <a:p>
            <a:r>
              <a:rPr lang="en-GB" sz="1050"/>
              <a:t>11 FIELD Conformance </a:t>
            </a:r>
            <a:r>
              <a:rPr lang="en-GB" sz="1050" err="1"/>
              <a:t>isPrimaryKey</a:t>
            </a:r>
            <a:r>
              <a:rPr lang="en-GB" sz="1050"/>
              <a:t> 21</a:t>
            </a:r>
          </a:p>
          <a:p>
            <a:r>
              <a:rPr lang="en-GB" sz="1050"/>
              <a:t>12 FIELD Conformance </a:t>
            </a:r>
            <a:r>
              <a:rPr lang="en-GB" sz="1050" err="1"/>
              <a:t>isForeignKey</a:t>
            </a:r>
            <a:r>
              <a:rPr lang="en-GB" sz="1050"/>
              <a:t> 136</a:t>
            </a:r>
          </a:p>
          <a:p>
            <a:r>
              <a:rPr lang="en-GB" sz="1050"/>
              <a:t>13 FIELD Conformance </a:t>
            </a:r>
            <a:r>
              <a:rPr lang="en-GB" sz="1050" err="1"/>
              <a:t>fkDomain</a:t>
            </a:r>
            <a:r>
              <a:rPr lang="en-GB" sz="1050"/>
              <a:t> 32</a:t>
            </a:r>
          </a:p>
          <a:p>
            <a:r>
              <a:rPr lang="en-GB" sz="1050"/>
              <a:t>14 FIELD Conformance </a:t>
            </a:r>
            <a:r>
              <a:rPr lang="en-GB" sz="1050" err="1"/>
              <a:t>fkClass</a:t>
            </a:r>
            <a:r>
              <a:rPr lang="en-GB" sz="1050"/>
              <a:t> 2</a:t>
            </a:r>
          </a:p>
          <a:p>
            <a:r>
              <a:rPr lang="en-GB" sz="1050"/>
              <a:t>15 FIELD Conformance </a:t>
            </a:r>
            <a:r>
              <a:rPr lang="en-GB" sz="1050" err="1"/>
              <a:t>isStandardValidConcept</a:t>
            </a:r>
            <a:r>
              <a:rPr lang="en-GB" sz="1050"/>
              <a:t> 52</a:t>
            </a:r>
          </a:p>
          <a:p>
            <a:r>
              <a:rPr lang="en-GB" sz="1050"/>
              <a:t>16 FIELD Plausibility </a:t>
            </a:r>
            <a:r>
              <a:rPr lang="en-GB" sz="1050" err="1"/>
              <a:t>plausibleValueLow</a:t>
            </a:r>
            <a:r>
              <a:rPr lang="en-GB" sz="1050"/>
              <a:t> 55</a:t>
            </a:r>
          </a:p>
          <a:p>
            <a:r>
              <a:rPr lang="en-GB" sz="1050"/>
              <a:t>17 FIELD Plausibility </a:t>
            </a:r>
            <a:r>
              <a:rPr lang="en-GB" sz="1050" err="1"/>
              <a:t>plausibleValueHigh</a:t>
            </a:r>
            <a:r>
              <a:rPr lang="en-GB" sz="1050"/>
              <a:t> 47</a:t>
            </a:r>
          </a:p>
          <a:p>
            <a:r>
              <a:rPr lang="en-GB" sz="1050"/>
              <a:t>18 FIELD Plausibility </a:t>
            </a:r>
            <a:r>
              <a:rPr lang="en-GB" sz="1050" err="1"/>
              <a:t>plausibleTemporalAfter</a:t>
            </a:r>
            <a:r>
              <a:rPr lang="en-GB" sz="1050"/>
              <a:t> 41</a:t>
            </a:r>
          </a:p>
          <a:p>
            <a:r>
              <a:rPr lang="en-GB" sz="1050"/>
              <a:t>19 FIELD Plausibility </a:t>
            </a:r>
            <a:r>
              <a:rPr lang="en-GB" sz="1050" err="1"/>
              <a:t>plausibleDuringLife</a:t>
            </a:r>
            <a:r>
              <a:rPr lang="en-GB" sz="1050"/>
              <a:t> 28</a:t>
            </a:r>
          </a:p>
          <a:p>
            <a:r>
              <a:rPr lang="en-GB" sz="1050"/>
              <a:t>20 FIELD Plausibility </a:t>
            </a:r>
            <a:r>
              <a:rPr lang="en-GB" sz="1050" err="1"/>
              <a:t>withinVisitDates</a:t>
            </a:r>
            <a:r>
              <a:rPr lang="en-GB" sz="1050"/>
              <a:t> 9</a:t>
            </a:r>
          </a:p>
          <a:p>
            <a:r>
              <a:rPr lang="en-GB" sz="1050"/>
              <a:t>21 FIELD Plausibility </a:t>
            </a:r>
            <a:r>
              <a:rPr lang="en-GB" sz="1050" err="1"/>
              <a:t>plausibleAfterBirth</a:t>
            </a:r>
            <a:r>
              <a:rPr lang="en-GB" sz="1050"/>
              <a:t> 43</a:t>
            </a:r>
          </a:p>
          <a:p>
            <a:r>
              <a:rPr lang="en-GB" sz="1050"/>
              <a:t>22 FIELD Plausibility </a:t>
            </a:r>
            <a:r>
              <a:rPr lang="en-GB" sz="1050" err="1"/>
              <a:t>plausibleBeforeDeath</a:t>
            </a:r>
            <a:r>
              <a:rPr lang="en-GB" sz="1050"/>
              <a:t> 41</a:t>
            </a:r>
          </a:p>
          <a:p>
            <a:r>
              <a:rPr lang="en-GB" sz="1050"/>
              <a:t>23 FIELD Plausibility </a:t>
            </a:r>
            <a:r>
              <a:rPr lang="en-GB" sz="1050" err="1"/>
              <a:t>plausibleStartBeforeEnd</a:t>
            </a:r>
            <a:r>
              <a:rPr lang="en-GB" sz="1050"/>
              <a:t> 15</a:t>
            </a:r>
          </a:p>
          <a:p>
            <a:r>
              <a:rPr lang="en-GB" sz="1050"/>
              <a:t>24 TABLE Completeness </a:t>
            </a:r>
            <a:r>
              <a:rPr lang="en-GB" sz="1050" err="1"/>
              <a:t>measurePersonCompleteness</a:t>
            </a:r>
            <a:r>
              <a:rPr lang="en-GB" sz="1050"/>
              <a:t> 16</a:t>
            </a:r>
          </a:p>
          <a:p>
            <a:r>
              <a:rPr lang="en-GB" sz="1050"/>
              <a:t>25 TABLE Completeness </a:t>
            </a:r>
            <a:r>
              <a:rPr lang="en-GB" sz="1050" err="1"/>
              <a:t>measureConditionEraCompleteness</a:t>
            </a:r>
            <a:r>
              <a:rPr lang="en-GB" sz="1050"/>
              <a:t> 1</a:t>
            </a:r>
          </a:p>
          <a:p>
            <a:r>
              <a:rPr lang="en-GB" sz="1050"/>
              <a:t>26 TABLE Conformance </a:t>
            </a:r>
            <a:r>
              <a:rPr lang="en-GB" sz="1050" err="1"/>
              <a:t>cdmTable</a:t>
            </a:r>
            <a:r>
              <a:rPr lang="en-GB" sz="1050"/>
              <a:t> 23</a:t>
            </a:r>
          </a:p>
          <a:p>
            <a:r>
              <a:rPr lang="en-GB" sz="1050"/>
              <a:t>27 TABLE Plausibility </a:t>
            </a:r>
            <a:r>
              <a:rPr lang="en-GB" sz="1050" err="1"/>
              <a:t>measureObservationPeriodOverlap</a:t>
            </a:r>
            <a:r>
              <a:rPr lang="en-GB" sz="1050"/>
              <a:t> 1</a:t>
            </a:r>
          </a:p>
        </p:txBody>
      </p:sp>
      <p:sp>
        <p:nvSpPr>
          <p:cNvPr id="8" name="TextBox 7">
            <a:extLst>
              <a:ext uri="{FF2B5EF4-FFF2-40B4-BE49-F238E27FC236}">
                <a16:creationId xmlns:a16="http://schemas.microsoft.com/office/drawing/2014/main" id="{49D27B7C-BDC1-77EC-EF24-F61CA4AB577E}"/>
              </a:ext>
            </a:extLst>
          </p:cNvPr>
          <p:cNvSpPr txBox="1"/>
          <p:nvPr/>
        </p:nvSpPr>
        <p:spPr>
          <a:xfrm>
            <a:off x="5291419" y="1483657"/>
            <a:ext cx="6118410" cy="4639732"/>
          </a:xfrm>
          <a:prstGeom prst="rect">
            <a:avLst/>
          </a:prstGeom>
          <a:noFill/>
        </p:spPr>
        <p:txBody>
          <a:bodyPr wrap="square">
            <a:spAutoFit/>
          </a:bodyPr>
          <a:lstStyle/>
          <a:p>
            <a:r>
              <a:rPr lang="en-GB" sz="1050" err="1"/>
              <a:t>checkLevel</a:t>
            </a:r>
            <a:r>
              <a:rPr lang="en-GB" sz="1050"/>
              <a:t> category </a:t>
            </a:r>
            <a:r>
              <a:rPr lang="en-GB" sz="1050" err="1"/>
              <a:t>checkName</a:t>
            </a:r>
            <a:r>
              <a:rPr lang="en-GB" sz="1050"/>
              <a:t> n</a:t>
            </a:r>
          </a:p>
          <a:p>
            <a:pPr algn="l">
              <a:buNone/>
            </a:pPr>
            <a:r>
              <a:rPr lang="en-GB" sz="1050"/>
              <a:t>1 CONCEPT Plausibility </a:t>
            </a:r>
            <a:r>
              <a:rPr lang="en-GB" sz="1050" err="1"/>
              <a:t>plausibleGender</a:t>
            </a:r>
            <a:r>
              <a:rPr lang="en-GB" sz="1050"/>
              <a:t> 287</a:t>
            </a:r>
          </a:p>
          <a:p>
            <a:pPr algn="l">
              <a:buNone/>
            </a:pPr>
            <a:r>
              <a:rPr lang="en-GB" sz="1050"/>
              <a:t>2 CONCEPT Plausibility </a:t>
            </a:r>
            <a:r>
              <a:rPr lang="en-GB" sz="1050" err="1"/>
              <a:t>plausibleGenderUseDescendants</a:t>
            </a:r>
            <a:r>
              <a:rPr lang="en-GB" sz="1050"/>
              <a:t> 4</a:t>
            </a:r>
          </a:p>
          <a:p>
            <a:pPr algn="l">
              <a:buNone/>
            </a:pPr>
            <a:r>
              <a:rPr lang="en-GB" sz="1050"/>
              <a:t>3 CONCEPT Plausibility </a:t>
            </a:r>
            <a:r>
              <a:rPr lang="en-GB" sz="1050" err="1"/>
              <a:t>plausibleUnitConceptIds</a:t>
            </a:r>
            <a:r>
              <a:rPr lang="en-GB" sz="1050"/>
              <a:t> 181</a:t>
            </a:r>
          </a:p>
          <a:p>
            <a:pPr algn="l">
              <a:buNone/>
            </a:pPr>
            <a:r>
              <a:rPr lang="en-GB" sz="1050"/>
              <a:t>4 FIELD Completeness </a:t>
            </a:r>
            <a:r>
              <a:rPr lang="en-GB" sz="1050" err="1"/>
              <a:t>measureValueCompleteness</a:t>
            </a:r>
            <a:r>
              <a:rPr lang="en-GB" sz="1050"/>
              <a:t> 391</a:t>
            </a:r>
          </a:p>
          <a:p>
            <a:pPr algn="l">
              <a:buNone/>
            </a:pPr>
            <a:r>
              <a:rPr lang="en-GB" sz="1050"/>
              <a:t>5 FIELD Completeness </a:t>
            </a:r>
            <a:r>
              <a:rPr lang="en-GB" sz="1050" err="1"/>
              <a:t>standardConceptRecordCompleteness</a:t>
            </a:r>
            <a:r>
              <a:rPr lang="en-GB" sz="1050"/>
              <a:t> 48</a:t>
            </a:r>
          </a:p>
          <a:p>
            <a:pPr algn="l">
              <a:buNone/>
            </a:pPr>
            <a:r>
              <a:rPr lang="en-GB" sz="1050"/>
              <a:t>6 FIELD Completeness </a:t>
            </a:r>
            <a:r>
              <a:rPr lang="en-GB" sz="1050" err="1"/>
              <a:t>sourceConceptRecordCompleteness</a:t>
            </a:r>
            <a:r>
              <a:rPr lang="en-GB" sz="1050"/>
              <a:t> 13</a:t>
            </a:r>
          </a:p>
          <a:p>
            <a:pPr algn="l">
              <a:buNone/>
            </a:pPr>
            <a:r>
              <a:rPr lang="en-GB" sz="1050"/>
              <a:t>7 FIELD Completeness </a:t>
            </a:r>
            <a:r>
              <a:rPr lang="en-GB" sz="1050" err="1"/>
              <a:t>sourceValueCompleteness</a:t>
            </a:r>
            <a:r>
              <a:rPr lang="en-GB" sz="1050"/>
              <a:t> 32</a:t>
            </a:r>
          </a:p>
          <a:p>
            <a:pPr algn="l">
              <a:buNone/>
            </a:pPr>
            <a:r>
              <a:rPr lang="en-GB" sz="1050"/>
              <a:t>8 FIELD Conformance </a:t>
            </a:r>
            <a:r>
              <a:rPr lang="en-GB" sz="1050" err="1"/>
              <a:t>cdmField</a:t>
            </a:r>
            <a:r>
              <a:rPr lang="en-GB" sz="1050"/>
              <a:t> 391</a:t>
            </a:r>
          </a:p>
          <a:p>
            <a:pPr algn="l">
              <a:buNone/>
            </a:pPr>
            <a:r>
              <a:rPr lang="en-GB" sz="1050"/>
              <a:t>9 FIELD Conformance </a:t>
            </a:r>
            <a:r>
              <a:rPr lang="en-GB" sz="1050" err="1"/>
              <a:t>isRequired</a:t>
            </a:r>
            <a:r>
              <a:rPr lang="en-GB" sz="1050"/>
              <a:t> 145</a:t>
            </a:r>
          </a:p>
          <a:p>
            <a:pPr algn="l">
              <a:buNone/>
            </a:pPr>
            <a:r>
              <a:rPr lang="en-GB" sz="1050"/>
              <a:t>10 FIELD Conformance </a:t>
            </a:r>
            <a:r>
              <a:rPr lang="en-GB" sz="1050" err="1"/>
              <a:t>cdmDatatype</a:t>
            </a:r>
            <a:r>
              <a:rPr lang="en-GB" sz="1050"/>
              <a:t> 197</a:t>
            </a:r>
          </a:p>
          <a:p>
            <a:pPr algn="l">
              <a:buNone/>
            </a:pPr>
            <a:r>
              <a:rPr lang="en-GB" sz="1050"/>
              <a:t>11 FIELD Conformance </a:t>
            </a:r>
            <a:r>
              <a:rPr lang="en-GB" sz="1050" err="1"/>
              <a:t>isPrimaryKey</a:t>
            </a:r>
            <a:r>
              <a:rPr lang="en-GB" sz="1050"/>
              <a:t> 23</a:t>
            </a:r>
          </a:p>
          <a:p>
            <a:pPr algn="l">
              <a:buNone/>
            </a:pPr>
            <a:r>
              <a:rPr lang="en-GB" sz="1050"/>
              <a:t>12 FIELD Conformance </a:t>
            </a:r>
            <a:r>
              <a:rPr lang="en-GB" sz="1050" err="1"/>
              <a:t>isForeignKey</a:t>
            </a:r>
            <a:r>
              <a:rPr lang="en-GB" sz="1050"/>
              <a:t> 163</a:t>
            </a:r>
          </a:p>
          <a:p>
            <a:pPr algn="l">
              <a:buNone/>
            </a:pPr>
            <a:r>
              <a:rPr lang="en-GB" sz="1050"/>
              <a:t>13 FIELD Conformance </a:t>
            </a:r>
            <a:r>
              <a:rPr lang="en-GB" sz="1050" err="1"/>
              <a:t>fkDomain</a:t>
            </a:r>
            <a:r>
              <a:rPr lang="en-GB" sz="1050"/>
              <a:t> 43</a:t>
            </a:r>
          </a:p>
          <a:p>
            <a:pPr algn="l">
              <a:buNone/>
            </a:pPr>
            <a:r>
              <a:rPr lang="en-GB" sz="1050"/>
              <a:t>14 FIELD Conformance </a:t>
            </a:r>
            <a:r>
              <a:rPr lang="en-GB" sz="1050" err="1"/>
              <a:t>fkClass</a:t>
            </a:r>
            <a:r>
              <a:rPr lang="en-GB" sz="1050"/>
              <a:t> 3</a:t>
            </a:r>
          </a:p>
          <a:p>
            <a:pPr algn="l">
              <a:buNone/>
            </a:pPr>
            <a:r>
              <a:rPr lang="en-GB" sz="1050"/>
              <a:t>15 FIELD Conformance </a:t>
            </a:r>
            <a:r>
              <a:rPr lang="en-GB" sz="1050" err="1"/>
              <a:t>isStandardValidConcept</a:t>
            </a:r>
            <a:r>
              <a:rPr lang="en-GB" sz="1050"/>
              <a:t> 64</a:t>
            </a:r>
          </a:p>
          <a:p>
            <a:pPr algn="l">
              <a:buNone/>
            </a:pPr>
            <a:r>
              <a:rPr lang="en-GB" sz="1050"/>
              <a:t>16 FIELD Plausibility </a:t>
            </a:r>
            <a:r>
              <a:rPr lang="en-GB" sz="1050" err="1"/>
              <a:t>plausibleValueLow</a:t>
            </a:r>
            <a:r>
              <a:rPr lang="en-GB" sz="1050"/>
              <a:t> 68</a:t>
            </a:r>
          </a:p>
          <a:p>
            <a:pPr algn="l">
              <a:buNone/>
            </a:pPr>
            <a:r>
              <a:rPr lang="en-GB" sz="1050"/>
              <a:t>17 FIELD Plausibility </a:t>
            </a:r>
            <a:r>
              <a:rPr lang="en-GB" sz="1050" err="1"/>
              <a:t>plausibleValueHigh</a:t>
            </a:r>
            <a:r>
              <a:rPr lang="en-GB" sz="1050"/>
              <a:t> 60</a:t>
            </a:r>
          </a:p>
          <a:p>
            <a:pPr algn="l">
              <a:buNone/>
            </a:pPr>
            <a:r>
              <a:rPr lang="en-GB" sz="1050"/>
              <a:t>18 FIELD Plausibility </a:t>
            </a:r>
            <a:r>
              <a:rPr lang="en-GB" sz="1050" err="1"/>
              <a:t>plausibleTemporalAfter</a:t>
            </a:r>
            <a:r>
              <a:rPr lang="en-GB" sz="1050"/>
              <a:t> 51</a:t>
            </a:r>
          </a:p>
          <a:p>
            <a:pPr algn="l">
              <a:buNone/>
            </a:pPr>
            <a:r>
              <a:rPr lang="en-GB" sz="1050"/>
              <a:t>19 FIELD Plausibility </a:t>
            </a:r>
            <a:r>
              <a:rPr lang="en-GB" sz="1050" err="1"/>
              <a:t>plausibleDuringLife</a:t>
            </a:r>
            <a:r>
              <a:rPr lang="en-GB" sz="1050"/>
              <a:t> 34</a:t>
            </a:r>
          </a:p>
          <a:p>
            <a:pPr algn="l">
              <a:buNone/>
            </a:pPr>
            <a:r>
              <a:rPr lang="en-GB" sz="1050"/>
              <a:t>20 FIELD Plausibility </a:t>
            </a:r>
            <a:r>
              <a:rPr lang="en-GB" sz="1050" err="1"/>
              <a:t>withinVisitDates</a:t>
            </a:r>
            <a:r>
              <a:rPr lang="en-GB" sz="1050"/>
              <a:t> 9</a:t>
            </a:r>
          </a:p>
          <a:p>
            <a:pPr algn="l">
              <a:buNone/>
            </a:pPr>
            <a:r>
              <a:rPr lang="en-GB" sz="1050"/>
              <a:t>21 FIELD Plausibility </a:t>
            </a:r>
            <a:r>
              <a:rPr lang="en-GB" sz="1050" err="1"/>
              <a:t>plausibleAfterBirth</a:t>
            </a:r>
            <a:r>
              <a:rPr lang="en-GB" sz="1050"/>
              <a:t> 49</a:t>
            </a:r>
          </a:p>
          <a:p>
            <a:pPr algn="l">
              <a:buNone/>
            </a:pPr>
            <a:r>
              <a:rPr lang="en-GB" sz="1050"/>
              <a:t>22 FIELD Plausibility </a:t>
            </a:r>
            <a:r>
              <a:rPr lang="en-GB" sz="1050" err="1"/>
              <a:t>plausibleBeforeDeath</a:t>
            </a:r>
            <a:r>
              <a:rPr lang="en-GB" sz="1050"/>
              <a:t> 47</a:t>
            </a:r>
          </a:p>
          <a:p>
            <a:pPr algn="l">
              <a:buNone/>
            </a:pPr>
            <a:r>
              <a:rPr lang="en-GB" sz="1050"/>
              <a:t>23 FIELD Plausibility </a:t>
            </a:r>
            <a:r>
              <a:rPr lang="en-GB" sz="1050" err="1"/>
              <a:t>plausibleStartBeforeEnd</a:t>
            </a:r>
            <a:r>
              <a:rPr lang="en-GB" sz="1050"/>
              <a:t> 22</a:t>
            </a:r>
          </a:p>
          <a:p>
            <a:pPr algn="l">
              <a:buNone/>
            </a:pPr>
            <a:r>
              <a:rPr lang="en-GB" sz="1050"/>
              <a:t>24 TABLE Completeness </a:t>
            </a:r>
            <a:r>
              <a:rPr lang="en-GB" sz="1050" err="1"/>
              <a:t>measurePersonCompleteness</a:t>
            </a:r>
            <a:r>
              <a:rPr lang="en-GB" sz="1050"/>
              <a:t> 16</a:t>
            </a:r>
          </a:p>
          <a:p>
            <a:pPr algn="l">
              <a:buNone/>
            </a:pPr>
            <a:r>
              <a:rPr lang="en-GB" sz="1050"/>
              <a:t>25 TABLE Completeness </a:t>
            </a:r>
            <a:r>
              <a:rPr lang="en-GB" sz="1050" err="1"/>
              <a:t>measureConditionEraCompleteness</a:t>
            </a:r>
            <a:r>
              <a:rPr lang="en-GB" sz="1050"/>
              <a:t> 1</a:t>
            </a:r>
          </a:p>
          <a:p>
            <a:pPr algn="l">
              <a:buNone/>
            </a:pPr>
            <a:r>
              <a:rPr lang="en-GB" sz="1050"/>
              <a:t>26 TABLE Conformance </a:t>
            </a:r>
            <a:r>
              <a:rPr lang="en-GB" sz="1050" err="1"/>
              <a:t>cdmTable</a:t>
            </a:r>
            <a:r>
              <a:rPr lang="en-GB" sz="1050"/>
              <a:t> 31</a:t>
            </a:r>
          </a:p>
          <a:p>
            <a:pPr algn="l">
              <a:buNone/>
            </a:pPr>
            <a:r>
              <a:rPr lang="en-GB" sz="1050"/>
              <a:t>27 TABLE Plausibility </a:t>
            </a:r>
            <a:r>
              <a:rPr lang="en-GB" sz="1050" err="1"/>
              <a:t>measureObservationPeriodOverlap</a:t>
            </a:r>
            <a:r>
              <a:rPr lang="en-GB" sz="1050"/>
              <a:t> 1</a:t>
            </a:r>
          </a:p>
        </p:txBody>
      </p:sp>
    </p:spTree>
    <p:extLst>
      <p:ext uri="{BB962C8B-B14F-4D97-AF65-F5344CB8AC3E}">
        <p14:creationId xmlns:p14="http://schemas.microsoft.com/office/powerpoint/2010/main" val="276801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A6E2-F3C0-F828-C084-E8F4C8C1EFAA}"/>
              </a:ext>
            </a:extLst>
          </p:cNvPr>
          <p:cNvSpPr>
            <a:spLocks noGrp="1"/>
          </p:cNvSpPr>
          <p:nvPr>
            <p:ph type="title"/>
          </p:nvPr>
        </p:nvSpPr>
        <p:spPr/>
        <p:txBody>
          <a:bodyPr/>
          <a:lstStyle/>
          <a:p>
            <a:r>
              <a:rPr lang="en-US">
                <a:solidFill>
                  <a:srgbClr val="1F2328"/>
                </a:solidFill>
              </a:rPr>
              <a:t>Domain and Vocabularies</a:t>
            </a:r>
            <a:endParaRPr lang="en-US"/>
          </a:p>
        </p:txBody>
      </p:sp>
      <p:pic>
        <p:nvPicPr>
          <p:cNvPr id="5" name="Content Placeholder 4" descr="Domains and Vocabs">
            <a:extLst>
              <a:ext uri="{FF2B5EF4-FFF2-40B4-BE49-F238E27FC236}">
                <a16:creationId xmlns:a16="http://schemas.microsoft.com/office/drawing/2014/main" id="{9166AC64-E074-52B9-17DB-EC60D0AE06AA}"/>
              </a:ext>
            </a:extLst>
          </p:cNvPr>
          <p:cNvPicPr>
            <a:picLocks noGrp="1" noChangeAspect="1"/>
          </p:cNvPicPr>
          <p:nvPr>
            <p:ph idx="1"/>
          </p:nvPr>
        </p:nvPicPr>
        <p:blipFill>
          <a:blip r:embed="rId2"/>
          <a:stretch>
            <a:fillRect/>
          </a:stretch>
        </p:blipFill>
        <p:spPr>
          <a:xfrm>
            <a:off x="609600" y="1396664"/>
            <a:ext cx="10972800" cy="4552034"/>
          </a:xfrm>
          <a:prstGeom prst="rect">
            <a:avLst/>
          </a:prstGeom>
        </p:spPr>
      </p:pic>
      <p:sp>
        <p:nvSpPr>
          <p:cNvPr id="4" name="Slide Number Placeholder 3">
            <a:extLst>
              <a:ext uri="{FF2B5EF4-FFF2-40B4-BE49-F238E27FC236}">
                <a16:creationId xmlns:a16="http://schemas.microsoft.com/office/drawing/2014/main" id="{BE638AC2-25E5-C914-76F5-4AC3C1F86518}"/>
              </a:ext>
            </a:extLst>
          </p:cNvPr>
          <p:cNvSpPr>
            <a:spLocks noGrp="1"/>
          </p:cNvSpPr>
          <p:nvPr>
            <p:ph type="sldNum" sz="quarter" idx="4"/>
          </p:nvPr>
        </p:nvSpPr>
        <p:spPr/>
        <p:txBody>
          <a:bodyPr/>
          <a:lstStyle/>
          <a:p>
            <a:fld id="{444583ED-F364-40B3-B25B-483B5033DFA3}" type="slidenum">
              <a:rPr lang="en-US" smtClean="0"/>
              <a:pPr/>
              <a:t>13</a:t>
            </a:fld>
            <a:endParaRPr lang="en-US"/>
          </a:p>
        </p:txBody>
      </p:sp>
    </p:spTree>
    <p:extLst>
      <p:ext uri="{BB962C8B-B14F-4D97-AF65-F5344CB8AC3E}">
        <p14:creationId xmlns:p14="http://schemas.microsoft.com/office/powerpoint/2010/main" val="10097485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9F1C3-6E5D-7514-2E58-569C22AF6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2A5AE-0DF3-B841-1654-79CAE446C2A4}"/>
              </a:ext>
            </a:extLst>
          </p:cNvPr>
          <p:cNvSpPr>
            <a:spLocks noGrp="1"/>
          </p:cNvSpPr>
          <p:nvPr>
            <p:ph type="title"/>
          </p:nvPr>
        </p:nvSpPr>
        <p:spPr/>
        <p:txBody>
          <a:bodyPr/>
          <a:lstStyle/>
          <a:p>
            <a:r>
              <a:rPr lang="en-US">
                <a:ea typeface="Calibri"/>
                <a:cs typeface="Calibri"/>
              </a:rPr>
              <a:t>Data quality check definition</a:t>
            </a:r>
            <a:endParaRPr lang="en-US"/>
          </a:p>
        </p:txBody>
      </p:sp>
      <p:sp>
        <p:nvSpPr>
          <p:cNvPr id="3" name="Content Placeholder 2">
            <a:extLst>
              <a:ext uri="{FF2B5EF4-FFF2-40B4-BE49-F238E27FC236}">
                <a16:creationId xmlns:a16="http://schemas.microsoft.com/office/drawing/2014/main" id="{9105BF56-46ED-1844-5949-F1E0F5958A34}"/>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An aggregated summary statistic that can be computed against a dataset and to which a decision threshold can be applied to determine if the statistic meets expectations. </a:t>
            </a:r>
            <a:endParaRPr lang="en-US">
              <a:solidFill>
                <a:schemeClr val="tx2">
                  <a:lumMod val="75000"/>
                </a:schemeClr>
              </a:solidFill>
            </a:endParaRPr>
          </a:p>
        </p:txBody>
      </p:sp>
      <p:sp>
        <p:nvSpPr>
          <p:cNvPr id="4" name="TextBox 5">
            <a:extLst>
              <a:ext uri="{FF2B5EF4-FFF2-40B4-BE49-F238E27FC236}">
                <a16:creationId xmlns:a16="http://schemas.microsoft.com/office/drawing/2014/main" id="{750014CA-0651-25F9-0C20-E7FBAF0F3DAC}"/>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pic>
        <p:nvPicPr>
          <p:cNvPr id="6" name="Picture 5" descr="A cartoon of a cat&#10;&#10;Description automatically generated">
            <a:extLst>
              <a:ext uri="{FF2B5EF4-FFF2-40B4-BE49-F238E27FC236}">
                <a16:creationId xmlns:a16="http://schemas.microsoft.com/office/drawing/2014/main" id="{B2E825E0-B00A-693F-BD1C-FC06EE8647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037717"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71E0D8FA-6EDB-FA6D-764B-3A7643AAE812}"/>
              </a:ext>
            </a:extLst>
          </p:cNvPr>
          <p:cNvPicPr>
            <a:picLocks noChangeAspect="1"/>
          </p:cNvPicPr>
          <p:nvPr/>
        </p:nvPicPr>
        <p:blipFill>
          <a:blip r:embed="rId5"/>
          <a:stretch>
            <a:fillRect/>
          </a:stretch>
        </p:blipFill>
        <p:spPr>
          <a:xfrm>
            <a:off x="10219646"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093518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A209A-92D2-59F2-368F-482AC7A0B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B8115-AE6A-DBBC-2B46-3436AD6203DF}"/>
              </a:ext>
            </a:extLst>
          </p:cNvPr>
          <p:cNvSpPr>
            <a:spLocks noGrp="1"/>
          </p:cNvSpPr>
          <p:nvPr>
            <p:ph type="title"/>
          </p:nvPr>
        </p:nvSpPr>
        <p:spPr/>
        <p:txBody>
          <a:bodyPr/>
          <a:lstStyle/>
          <a:p>
            <a:r>
              <a:rPr lang="en-US">
                <a:ea typeface="Calibri"/>
                <a:cs typeface="Calibri"/>
              </a:rPr>
              <a:t>Data quality check definition</a:t>
            </a:r>
            <a:endParaRPr lang="en-US"/>
          </a:p>
        </p:txBody>
      </p:sp>
      <p:sp>
        <p:nvSpPr>
          <p:cNvPr id="3" name="Content Placeholder 2">
            <a:extLst>
              <a:ext uri="{FF2B5EF4-FFF2-40B4-BE49-F238E27FC236}">
                <a16:creationId xmlns:a16="http://schemas.microsoft.com/office/drawing/2014/main" id="{F3A5FC54-DB68-9CA7-624B-FC79633BAF0E}"/>
              </a:ext>
            </a:extLst>
          </p:cNvPr>
          <p:cNvSpPr>
            <a:spLocks noGrp="1"/>
          </p:cNvSpPr>
          <p:nvPr>
            <p:ph idx="1"/>
          </p:nvPr>
        </p:nvSpPr>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An aggregated summary statistic that can be computed against a dataset and to which </a:t>
            </a:r>
            <a:r>
              <a:rPr lang="en-US" b="1">
                <a:solidFill>
                  <a:srgbClr val="E46C0A"/>
                </a:solidFill>
                <a:ea typeface="+mn-lt"/>
                <a:cs typeface="+mn-lt"/>
              </a:rPr>
              <a:t>a decision threshold can be applied to determine if the statistic meets expectations</a:t>
            </a:r>
            <a:r>
              <a:rPr lang="en-US">
                <a:solidFill>
                  <a:schemeClr val="tx2">
                    <a:lumMod val="75000"/>
                  </a:schemeClr>
                </a:solidFill>
                <a:ea typeface="+mn-lt"/>
                <a:cs typeface="+mn-lt"/>
              </a:rPr>
              <a:t>. </a:t>
            </a:r>
            <a:endParaRPr lang="en-US">
              <a:solidFill>
                <a:schemeClr val="tx2">
                  <a:lumMod val="75000"/>
                </a:schemeClr>
              </a:solidFill>
            </a:endParaRPr>
          </a:p>
        </p:txBody>
      </p:sp>
      <p:sp>
        <p:nvSpPr>
          <p:cNvPr id="4" name="TextBox 5">
            <a:extLst>
              <a:ext uri="{FF2B5EF4-FFF2-40B4-BE49-F238E27FC236}">
                <a16:creationId xmlns:a16="http://schemas.microsoft.com/office/drawing/2014/main" id="{7803D892-31F1-2999-3650-C27A75AD3D27}"/>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ea typeface="Calibri"/>
                <a:cs typeface="Calibri"/>
              </a:rPr>
              <a:t>Blacketer, Clair and Williams, Andrew. 2019. </a:t>
            </a:r>
            <a:r>
              <a:rPr lang="en-US" sz="1050" i="1">
                <a:solidFill>
                  <a:schemeClr val="tx2">
                    <a:lumMod val="75000"/>
                  </a:schemeClr>
                </a:solidFill>
                <a:latin typeface="Helvetica Neue"/>
                <a:ea typeface="Calibri"/>
                <a:cs typeface="Calibri"/>
              </a:rPr>
              <a:t>Data Quality</a:t>
            </a:r>
            <a:r>
              <a:rPr lang="en-US" sz="1050">
                <a:solidFill>
                  <a:schemeClr val="tx2">
                    <a:lumMod val="75000"/>
                  </a:schemeClr>
                </a:solidFill>
                <a:latin typeface="Helvetica Neue"/>
                <a:ea typeface="Calibri"/>
                <a:cs typeface="Calibri"/>
              </a:rPr>
              <a:t>. </a:t>
            </a:r>
            <a:r>
              <a:rPr lang="en-US" sz="1050">
                <a:solidFill>
                  <a:schemeClr val="tx2">
                    <a:lumMod val="75000"/>
                  </a:schemeClr>
                </a:solidFill>
                <a:ea typeface="+mn-lt"/>
                <a:cs typeface="+mn-lt"/>
              </a:rPr>
              <a:t>https://www.ohdsi.org/wp-content/uploads/2019/09/2-Plenary-1-OMOP-DQ-Clair-Andrew.pdf</a:t>
            </a:r>
            <a:endParaRPr lang="en-US" sz="1050">
              <a:solidFill>
                <a:schemeClr val="tx2">
                  <a:lumMod val="75000"/>
                </a:schemeClr>
              </a:solidFill>
              <a:latin typeface="Helvetica Neue"/>
              <a:cs typeface="Calibri"/>
            </a:endParaRPr>
          </a:p>
          <a:p>
            <a:endParaRPr lang="en-US" sz="1200">
              <a:solidFill>
                <a:srgbClr val="153153"/>
              </a:solidFill>
              <a:ea typeface="Calibri"/>
              <a:cs typeface="Calibri"/>
            </a:endParaRPr>
          </a:p>
        </p:txBody>
      </p:sp>
      <p:pic>
        <p:nvPicPr>
          <p:cNvPr id="6" name="Picture 5" descr="A cartoon of a cat&#10;&#10;Description automatically generated">
            <a:extLst>
              <a:ext uri="{FF2B5EF4-FFF2-40B4-BE49-F238E27FC236}">
                <a16:creationId xmlns:a16="http://schemas.microsoft.com/office/drawing/2014/main" id="{5B8A88FD-2EAE-4735-920C-3F692179DB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037717"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F450A105-8C9A-979F-97D5-201CE10F0318}"/>
              </a:ext>
            </a:extLst>
          </p:cNvPr>
          <p:cNvPicPr>
            <a:picLocks noChangeAspect="1"/>
          </p:cNvPicPr>
          <p:nvPr/>
        </p:nvPicPr>
        <p:blipFill>
          <a:blip r:embed="rId5"/>
          <a:stretch>
            <a:fillRect/>
          </a:stretch>
        </p:blipFill>
        <p:spPr>
          <a:xfrm>
            <a:off x="10219646"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907605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thresholds</a:t>
            </a:r>
            <a:endParaRPr lang="en-US"/>
          </a:p>
        </p:txBody>
      </p:sp>
      <p:sp>
        <p:nvSpPr>
          <p:cNvPr id="6" name="Content Placeholder 2">
            <a:extLst>
              <a:ext uri="{FF2B5EF4-FFF2-40B4-BE49-F238E27FC236}">
                <a16:creationId xmlns:a16="http://schemas.microsoft.com/office/drawing/2014/main" id="{72BA4C86-0394-B6D5-F0B6-61D98EBD2122}"/>
              </a:ext>
            </a:extLst>
          </p:cNvPr>
          <p:cNvSpPr>
            <a:spLocks noGrp="1"/>
          </p:cNvSpPr>
          <p:nvPr>
            <p:ph idx="1"/>
          </p:nvPr>
        </p:nvSpPr>
        <p:spPr>
          <a:xfrm>
            <a:off x="609600" y="1219201"/>
            <a:ext cx="10972800" cy="1702291"/>
          </a:xfrm>
        </p:spPr>
        <p:txBody>
          <a:bodyPr vert="horz" lIns="91440" tIns="45720" rIns="91440" bIns="45720" rtlCol="0" anchor="ctr">
            <a:normAutofit/>
          </a:bodyPr>
          <a:lstStyle/>
          <a:p>
            <a:pPr marL="0" indent="0" algn="ctr">
              <a:buNone/>
            </a:pPr>
            <a:r>
              <a:rPr lang="en-US">
                <a:solidFill>
                  <a:schemeClr val="tx2">
                    <a:lumMod val="75000"/>
                  </a:schemeClr>
                </a:solidFill>
                <a:ea typeface="+mn-lt"/>
                <a:cs typeface="+mn-lt"/>
              </a:rPr>
              <a:t>An aggregated summary statistic that can be computed against a dataset and to which a </a:t>
            </a:r>
            <a:r>
              <a:rPr lang="en-US" b="1">
                <a:solidFill>
                  <a:srgbClr val="E46C0A"/>
                </a:solidFill>
                <a:ea typeface="+mn-lt"/>
                <a:cs typeface="+mn-lt"/>
              </a:rPr>
              <a:t>decision threshold</a:t>
            </a:r>
            <a:r>
              <a:rPr lang="en-US">
                <a:solidFill>
                  <a:schemeClr val="tx2">
                    <a:lumMod val="75000"/>
                  </a:schemeClr>
                </a:solidFill>
                <a:ea typeface="+mn-lt"/>
                <a:cs typeface="+mn-lt"/>
              </a:rPr>
              <a:t> </a:t>
            </a:r>
            <a:r>
              <a:rPr lang="en-US" b="1">
                <a:solidFill>
                  <a:srgbClr val="E46C0A"/>
                </a:solidFill>
                <a:ea typeface="+mn-lt"/>
                <a:cs typeface="+mn-lt"/>
              </a:rPr>
              <a:t>can be applied to determine if the statistic meets expectations</a:t>
            </a:r>
            <a:r>
              <a:rPr lang="en-US">
                <a:solidFill>
                  <a:schemeClr val="tx2">
                    <a:lumMod val="75000"/>
                  </a:schemeClr>
                </a:solidFill>
                <a:ea typeface="+mn-lt"/>
                <a:cs typeface="+mn-lt"/>
              </a:rPr>
              <a:t>. </a:t>
            </a:r>
            <a:endParaRPr lang="en-US">
              <a:solidFill>
                <a:schemeClr val="tx2">
                  <a:lumMod val="75000"/>
                </a:schemeClr>
              </a:solidFill>
            </a:endParaRPr>
          </a:p>
        </p:txBody>
      </p:sp>
      <p:cxnSp>
        <p:nvCxnSpPr>
          <p:cNvPr id="7" name="Straight Arrow Connector 6">
            <a:extLst>
              <a:ext uri="{FF2B5EF4-FFF2-40B4-BE49-F238E27FC236}">
                <a16:creationId xmlns:a16="http://schemas.microsoft.com/office/drawing/2014/main" id="{382E7CE3-F5BF-EB9B-F234-28AE3C22F30E}"/>
              </a:ext>
            </a:extLst>
          </p:cNvPr>
          <p:cNvCxnSpPr/>
          <p:nvPr/>
        </p:nvCxnSpPr>
        <p:spPr>
          <a:xfrm>
            <a:off x="2911269" y="4018658"/>
            <a:ext cx="5935050" cy="9971"/>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11" name="Graphic 10" descr="Arrow Right with solid fill">
            <a:extLst>
              <a:ext uri="{FF2B5EF4-FFF2-40B4-BE49-F238E27FC236}">
                <a16:creationId xmlns:a16="http://schemas.microsoft.com/office/drawing/2014/main" id="{6BD66E12-ABA9-ACB4-F320-7AD533776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80117" y="3922520"/>
            <a:ext cx="643784" cy="935764"/>
          </a:xfrm>
          <a:prstGeom prst="rect">
            <a:avLst/>
          </a:prstGeom>
        </p:spPr>
      </p:pic>
      <p:pic>
        <p:nvPicPr>
          <p:cNvPr id="12" name="Graphic 11" descr="Arrow Right with solid fill">
            <a:extLst>
              <a:ext uri="{FF2B5EF4-FFF2-40B4-BE49-F238E27FC236}">
                <a16:creationId xmlns:a16="http://schemas.microsoft.com/office/drawing/2014/main" id="{1379A61D-30D8-F0BD-EBDC-50F36146A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519443" y="3922519"/>
            <a:ext cx="643784" cy="935764"/>
          </a:xfrm>
          <a:prstGeom prst="rect">
            <a:avLst/>
          </a:prstGeom>
        </p:spPr>
      </p:pic>
      <p:pic>
        <p:nvPicPr>
          <p:cNvPr id="13" name="Graphic 12" descr="Arrow Right with solid fill">
            <a:extLst>
              <a:ext uri="{FF2B5EF4-FFF2-40B4-BE49-F238E27FC236}">
                <a16:creationId xmlns:a16="http://schemas.microsoft.com/office/drawing/2014/main" id="{751B0723-C084-A903-6D42-3A1A37A7B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3911836" y="3922519"/>
            <a:ext cx="643784" cy="935764"/>
          </a:xfrm>
          <a:prstGeom prst="rect">
            <a:avLst/>
          </a:prstGeom>
        </p:spPr>
      </p:pic>
      <p:sp>
        <p:nvSpPr>
          <p:cNvPr id="14" name="TextBox 13">
            <a:extLst>
              <a:ext uri="{FF2B5EF4-FFF2-40B4-BE49-F238E27FC236}">
                <a16:creationId xmlns:a16="http://schemas.microsoft.com/office/drawing/2014/main" id="{9375B516-A610-843E-EAE9-D8412876D870}"/>
              </a:ext>
            </a:extLst>
          </p:cNvPr>
          <p:cNvSpPr txBox="1"/>
          <p:nvPr/>
        </p:nvSpPr>
        <p:spPr>
          <a:xfrm>
            <a:off x="2332554" y="4713110"/>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7365D"/>
                </a:solidFill>
                <a:cs typeface="Calibri"/>
              </a:rPr>
              <a:t>0% of records failed the DQ check</a:t>
            </a:r>
          </a:p>
        </p:txBody>
      </p:sp>
      <p:sp>
        <p:nvSpPr>
          <p:cNvPr id="17" name="TextBox 16">
            <a:extLst>
              <a:ext uri="{FF2B5EF4-FFF2-40B4-BE49-F238E27FC236}">
                <a16:creationId xmlns:a16="http://schemas.microsoft.com/office/drawing/2014/main" id="{B6D42937-4DE7-F6EE-D205-E4D7C8C62176}"/>
              </a:ext>
            </a:extLst>
          </p:cNvPr>
          <p:cNvSpPr txBox="1"/>
          <p:nvPr/>
        </p:nvSpPr>
        <p:spPr>
          <a:xfrm>
            <a:off x="8264759" y="4713109"/>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7365D"/>
                </a:solidFill>
                <a:cs typeface="Calibri"/>
              </a:rPr>
              <a:t>100% of records failed the DQ check</a:t>
            </a:r>
          </a:p>
        </p:txBody>
      </p:sp>
      <p:sp>
        <p:nvSpPr>
          <p:cNvPr id="18" name="TextBox 17">
            <a:extLst>
              <a:ext uri="{FF2B5EF4-FFF2-40B4-BE49-F238E27FC236}">
                <a16:creationId xmlns:a16="http://schemas.microsoft.com/office/drawing/2014/main" id="{7B9BC098-CCB4-6290-0073-E301F3A3E32B}"/>
              </a:ext>
            </a:extLst>
          </p:cNvPr>
          <p:cNvSpPr txBox="1"/>
          <p:nvPr/>
        </p:nvSpPr>
        <p:spPr>
          <a:xfrm>
            <a:off x="3771095" y="4713109"/>
            <a:ext cx="11611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E46C0A"/>
                </a:solidFill>
                <a:cs typeface="Calibri"/>
              </a:rPr>
              <a:t>THRESHOLD</a:t>
            </a:r>
            <a:endParaRPr lang="en-US">
              <a:solidFill>
                <a:srgbClr val="E46C0A"/>
              </a:solidFill>
            </a:endParaRPr>
          </a:p>
        </p:txBody>
      </p:sp>
      <p:sp>
        <p:nvSpPr>
          <p:cNvPr id="19" name="Right Brace 18">
            <a:extLst>
              <a:ext uri="{FF2B5EF4-FFF2-40B4-BE49-F238E27FC236}">
                <a16:creationId xmlns:a16="http://schemas.microsoft.com/office/drawing/2014/main" id="{7492AB5E-DE94-8173-736A-9651078C8DDD}"/>
              </a:ext>
            </a:extLst>
          </p:cNvPr>
          <p:cNvSpPr/>
          <p:nvPr/>
        </p:nvSpPr>
        <p:spPr>
          <a:xfrm rot="-5400000">
            <a:off x="3343014" y="3147308"/>
            <a:ext cx="455775" cy="1331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EF2064BF-04EC-F989-BF06-4DE14BBAEDE7}"/>
              </a:ext>
            </a:extLst>
          </p:cNvPr>
          <p:cNvSpPr/>
          <p:nvPr/>
        </p:nvSpPr>
        <p:spPr>
          <a:xfrm rot="-5400000">
            <a:off x="6312679" y="1537849"/>
            <a:ext cx="455773" cy="45791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5E16C2-C627-549A-17DE-61EF4B0BD52C}"/>
              </a:ext>
            </a:extLst>
          </p:cNvPr>
          <p:cNvSpPr txBox="1"/>
          <p:nvPr/>
        </p:nvSpPr>
        <p:spPr>
          <a:xfrm>
            <a:off x="3044704" y="3246081"/>
            <a:ext cx="11469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7365D"/>
                </a:solidFill>
                <a:cs typeface="Calibri"/>
              </a:rPr>
              <a:t>DON'T ACT</a:t>
            </a:r>
            <a:endParaRPr lang="en-US" sz="1600">
              <a:cs typeface="Calibri"/>
            </a:endParaRPr>
          </a:p>
        </p:txBody>
      </p:sp>
      <p:sp>
        <p:nvSpPr>
          <p:cNvPr id="22" name="TextBox 21">
            <a:extLst>
              <a:ext uri="{FF2B5EF4-FFF2-40B4-BE49-F238E27FC236}">
                <a16:creationId xmlns:a16="http://schemas.microsoft.com/office/drawing/2014/main" id="{E6D20C49-95EE-63F6-2408-9EF462A9377A}"/>
              </a:ext>
            </a:extLst>
          </p:cNvPr>
          <p:cNvSpPr txBox="1"/>
          <p:nvPr/>
        </p:nvSpPr>
        <p:spPr>
          <a:xfrm>
            <a:off x="6270741" y="3246082"/>
            <a:ext cx="541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7365D"/>
                </a:solidFill>
                <a:cs typeface="Calibri"/>
              </a:rPr>
              <a:t>ACT</a:t>
            </a:r>
          </a:p>
        </p:txBody>
      </p:sp>
      <p:pic>
        <p:nvPicPr>
          <p:cNvPr id="4" name="Picture 3" descr="A cartoon of a cat&#10;&#10;Description automatically generated">
            <a:extLst>
              <a:ext uri="{FF2B5EF4-FFF2-40B4-BE49-F238E27FC236}">
                <a16:creationId xmlns:a16="http://schemas.microsoft.com/office/drawing/2014/main" id="{60E746B9-0949-B89B-DDD0-1D57DD59346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052513"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5FF85C1F-5F06-B720-81F6-0A7A9073F228}"/>
              </a:ext>
            </a:extLst>
          </p:cNvPr>
          <p:cNvPicPr>
            <a:picLocks noChangeAspect="1"/>
          </p:cNvPicPr>
          <p:nvPr/>
        </p:nvPicPr>
        <p:blipFill>
          <a:blip r:embed="rId9"/>
          <a:stretch>
            <a:fillRect/>
          </a:stretch>
        </p:blipFill>
        <p:spPr>
          <a:xfrm>
            <a:off x="10234442"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37899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a:ea typeface="Calibri"/>
                <a:cs typeface="Calibri"/>
              </a:rPr>
              <a:t>Data quality check thresholds</a:t>
            </a:r>
            <a:endParaRPr lang="en-US"/>
          </a:p>
        </p:txBody>
      </p:sp>
      <p:sp>
        <p:nvSpPr>
          <p:cNvPr id="6" name="Content Placeholder 2">
            <a:extLst>
              <a:ext uri="{FF2B5EF4-FFF2-40B4-BE49-F238E27FC236}">
                <a16:creationId xmlns:a16="http://schemas.microsoft.com/office/drawing/2014/main" id="{72BA4C86-0394-B6D5-F0B6-61D98EBD2122}"/>
              </a:ext>
            </a:extLst>
          </p:cNvPr>
          <p:cNvSpPr>
            <a:spLocks noGrp="1"/>
          </p:cNvSpPr>
          <p:nvPr>
            <p:ph idx="1"/>
          </p:nvPr>
        </p:nvSpPr>
        <p:spPr>
          <a:xfrm>
            <a:off x="609600" y="1219201"/>
            <a:ext cx="10972800" cy="2969917"/>
          </a:xfrm>
        </p:spPr>
        <p:txBody>
          <a:bodyPr vert="horz" lIns="91440" tIns="45720" rIns="91440" bIns="45720" rtlCol="0" anchor="t">
            <a:normAutofit/>
          </a:bodyPr>
          <a:lstStyle/>
          <a:p>
            <a:pPr marL="457200" indent="-457200"/>
            <a:r>
              <a:rPr lang="en-US">
                <a:solidFill>
                  <a:schemeClr val="tx2">
                    <a:lumMod val="75000"/>
                  </a:schemeClr>
                </a:solidFill>
                <a:cs typeface="Calibri"/>
              </a:rPr>
              <a:t>Fatal checks: Threshold is always 0</a:t>
            </a:r>
          </a:p>
          <a:p>
            <a:pPr marL="457200" indent="-457200"/>
            <a:r>
              <a:rPr lang="en-US">
                <a:solidFill>
                  <a:schemeClr val="tx2">
                    <a:lumMod val="75000"/>
                  </a:schemeClr>
                </a:solidFill>
                <a:cs typeface="Calibri"/>
              </a:rPr>
              <a:t>CDM convention checks: Threshold should be 0 in theory, but may need to be adjusted in practice</a:t>
            </a:r>
          </a:p>
          <a:p>
            <a:pPr marL="457200" indent="-457200"/>
            <a:r>
              <a:rPr lang="en-US">
                <a:solidFill>
                  <a:schemeClr val="tx2">
                    <a:lumMod val="75000"/>
                  </a:schemeClr>
                </a:solidFill>
                <a:cs typeface="Calibri"/>
              </a:rPr>
              <a:t>Characterization checks: Threshold depends on expectations of the data source*</a:t>
            </a:r>
          </a:p>
        </p:txBody>
      </p:sp>
      <p:cxnSp>
        <p:nvCxnSpPr>
          <p:cNvPr id="7" name="Straight Arrow Connector 6">
            <a:extLst>
              <a:ext uri="{FF2B5EF4-FFF2-40B4-BE49-F238E27FC236}">
                <a16:creationId xmlns:a16="http://schemas.microsoft.com/office/drawing/2014/main" id="{382E7CE3-F5BF-EB9B-F234-28AE3C22F30E}"/>
              </a:ext>
            </a:extLst>
          </p:cNvPr>
          <p:cNvCxnSpPr/>
          <p:nvPr/>
        </p:nvCxnSpPr>
        <p:spPr>
          <a:xfrm>
            <a:off x="2897026" y="5108247"/>
            <a:ext cx="5935050" cy="9971"/>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11" name="Graphic 10" descr="Arrow Right with solid fill">
            <a:extLst>
              <a:ext uri="{FF2B5EF4-FFF2-40B4-BE49-F238E27FC236}">
                <a16:creationId xmlns:a16="http://schemas.microsoft.com/office/drawing/2014/main" id="{6BD66E12-ABA9-ACB4-F320-7AD533776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65874" y="5012109"/>
            <a:ext cx="643784" cy="935764"/>
          </a:xfrm>
          <a:prstGeom prst="rect">
            <a:avLst/>
          </a:prstGeom>
        </p:spPr>
      </p:pic>
      <p:pic>
        <p:nvPicPr>
          <p:cNvPr id="12" name="Graphic 11" descr="Arrow Right with solid fill">
            <a:extLst>
              <a:ext uri="{FF2B5EF4-FFF2-40B4-BE49-F238E27FC236}">
                <a16:creationId xmlns:a16="http://schemas.microsoft.com/office/drawing/2014/main" id="{1379A61D-30D8-F0BD-EBDC-50F36146A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505200" y="5012108"/>
            <a:ext cx="643784" cy="935764"/>
          </a:xfrm>
          <a:prstGeom prst="rect">
            <a:avLst/>
          </a:prstGeom>
        </p:spPr>
      </p:pic>
      <p:pic>
        <p:nvPicPr>
          <p:cNvPr id="13" name="Graphic 12" descr="Arrow Right with solid fill">
            <a:extLst>
              <a:ext uri="{FF2B5EF4-FFF2-40B4-BE49-F238E27FC236}">
                <a16:creationId xmlns:a16="http://schemas.microsoft.com/office/drawing/2014/main" id="{751B0723-C084-A903-6D42-3A1A37A7B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3897593" y="5012108"/>
            <a:ext cx="643784" cy="935764"/>
          </a:xfrm>
          <a:prstGeom prst="rect">
            <a:avLst/>
          </a:prstGeom>
        </p:spPr>
      </p:pic>
      <p:sp>
        <p:nvSpPr>
          <p:cNvPr id="14" name="TextBox 13">
            <a:extLst>
              <a:ext uri="{FF2B5EF4-FFF2-40B4-BE49-F238E27FC236}">
                <a16:creationId xmlns:a16="http://schemas.microsoft.com/office/drawing/2014/main" id="{9375B516-A610-843E-EAE9-D8412876D870}"/>
              </a:ext>
            </a:extLst>
          </p:cNvPr>
          <p:cNvSpPr txBox="1"/>
          <p:nvPr/>
        </p:nvSpPr>
        <p:spPr>
          <a:xfrm>
            <a:off x="2318311" y="5802699"/>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7365D"/>
                </a:solidFill>
                <a:cs typeface="Calibri"/>
              </a:rPr>
              <a:t>0% of records failed the DQ check</a:t>
            </a:r>
          </a:p>
        </p:txBody>
      </p:sp>
      <p:sp>
        <p:nvSpPr>
          <p:cNvPr id="17" name="TextBox 16">
            <a:extLst>
              <a:ext uri="{FF2B5EF4-FFF2-40B4-BE49-F238E27FC236}">
                <a16:creationId xmlns:a16="http://schemas.microsoft.com/office/drawing/2014/main" id="{B6D42937-4DE7-F6EE-D205-E4D7C8C62176}"/>
              </a:ext>
            </a:extLst>
          </p:cNvPr>
          <p:cNvSpPr txBox="1"/>
          <p:nvPr/>
        </p:nvSpPr>
        <p:spPr>
          <a:xfrm>
            <a:off x="8250516" y="5802698"/>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7365D"/>
                </a:solidFill>
                <a:cs typeface="Calibri"/>
              </a:rPr>
              <a:t>100% of records failed the DQ check</a:t>
            </a:r>
          </a:p>
        </p:txBody>
      </p:sp>
      <p:sp>
        <p:nvSpPr>
          <p:cNvPr id="18" name="TextBox 17">
            <a:extLst>
              <a:ext uri="{FF2B5EF4-FFF2-40B4-BE49-F238E27FC236}">
                <a16:creationId xmlns:a16="http://schemas.microsoft.com/office/drawing/2014/main" id="{7B9BC098-CCB4-6290-0073-E301F3A3E32B}"/>
              </a:ext>
            </a:extLst>
          </p:cNvPr>
          <p:cNvSpPr txBox="1"/>
          <p:nvPr/>
        </p:nvSpPr>
        <p:spPr>
          <a:xfrm>
            <a:off x="3756852" y="5802698"/>
            <a:ext cx="11611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E46C0A"/>
                </a:solidFill>
                <a:cs typeface="Calibri"/>
              </a:rPr>
              <a:t>THRESHOLD</a:t>
            </a:r>
            <a:endParaRPr lang="en-US">
              <a:solidFill>
                <a:srgbClr val="E46C0A"/>
              </a:solidFill>
            </a:endParaRPr>
          </a:p>
        </p:txBody>
      </p:sp>
      <p:sp>
        <p:nvSpPr>
          <p:cNvPr id="19" name="Right Brace 18">
            <a:extLst>
              <a:ext uri="{FF2B5EF4-FFF2-40B4-BE49-F238E27FC236}">
                <a16:creationId xmlns:a16="http://schemas.microsoft.com/office/drawing/2014/main" id="{7492AB5E-DE94-8173-736A-9651078C8DDD}"/>
              </a:ext>
            </a:extLst>
          </p:cNvPr>
          <p:cNvSpPr/>
          <p:nvPr/>
        </p:nvSpPr>
        <p:spPr>
          <a:xfrm rot="16200000">
            <a:off x="3328771" y="4236897"/>
            <a:ext cx="455775" cy="1331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EF2064BF-04EC-F989-BF06-4DE14BBAEDE7}"/>
              </a:ext>
            </a:extLst>
          </p:cNvPr>
          <p:cNvSpPr/>
          <p:nvPr/>
        </p:nvSpPr>
        <p:spPr>
          <a:xfrm rot="16200000">
            <a:off x="6298436" y="2627438"/>
            <a:ext cx="455773" cy="45791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5E16C2-C627-549A-17DE-61EF4B0BD52C}"/>
              </a:ext>
            </a:extLst>
          </p:cNvPr>
          <p:cNvSpPr txBox="1"/>
          <p:nvPr/>
        </p:nvSpPr>
        <p:spPr>
          <a:xfrm>
            <a:off x="3030461" y="4335670"/>
            <a:ext cx="11469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7365D"/>
                </a:solidFill>
                <a:cs typeface="Calibri"/>
              </a:rPr>
              <a:t>DON'T ACT</a:t>
            </a:r>
            <a:endParaRPr lang="en-US" sz="1600">
              <a:cs typeface="Calibri"/>
            </a:endParaRPr>
          </a:p>
        </p:txBody>
      </p:sp>
      <p:sp>
        <p:nvSpPr>
          <p:cNvPr id="22" name="TextBox 21">
            <a:extLst>
              <a:ext uri="{FF2B5EF4-FFF2-40B4-BE49-F238E27FC236}">
                <a16:creationId xmlns:a16="http://schemas.microsoft.com/office/drawing/2014/main" id="{E6D20C49-95EE-63F6-2408-9EF462A9377A}"/>
              </a:ext>
            </a:extLst>
          </p:cNvPr>
          <p:cNvSpPr txBox="1"/>
          <p:nvPr/>
        </p:nvSpPr>
        <p:spPr>
          <a:xfrm>
            <a:off x="6256498" y="4335671"/>
            <a:ext cx="541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7365D"/>
                </a:solidFill>
                <a:cs typeface="Calibri"/>
              </a:rPr>
              <a:t>ACT</a:t>
            </a:r>
          </a:p>
        </p:txBody>
      </p:sp>
      <p:sp>
        <p:nvSpPr>
          <p:cNvPr id="5" name="TextBox 5">
            <a:extLst>
              <a:ext uri="{FF2B5EF4-FFF2-40B4-BE49-F238E27FC236}">
                <a16:creationId xmlns:a16="http://schemas.microsoft.com/office/drawing/2014/main" id="{1E606A39-3A91-A86F-BDA3-C4E2B2185DF5}"/>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a:solidFill>
                  <a:schemeClr val="tx2">
                    <a:lumMod val="75000"/>
                  </a:schemeClr>
                </a:solidFill>
                <a:latin typeface="Helvetica Neue"/>
                <a:cs typeface="Calibri"/>
              </a:rPr>
              <a:t>*and the analytic use case</a:t>
            </a:r>
            <a:endParaRPr lang="en-US"/>
          </a:p>
          <a:p>
            <a:endParaRPr lang="en-US" sz="1200">
              <a:solidFill>
                <a:srgbClr val="153153"/>
              </a:solidFill>
              <a:ea typeface="Calibri"/>
              <a:cs typeface="Calibri"/>
            </a:endParaRPr>
          </a:p>
        </p:txBody>
      </p:sp>
      <p:pic>
        <p:nvPicPr>
          <p:cNvPr id="8" name="Picture 7" descr="A cartoon of a cat&#10;&#10;Description automatically generated">
            <a:extLst>
              <a:ext uri="{FF2B5EF4-FFF2-40B4-BE49-F238E27FC236}">
                <a16:creationId xmlns:a16="http://schemas.microsoft.com/office/drawing/2014/main" id="{2B797782-6865-92A8-B881-6BAE5730780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082105" y="201984"/>
            <a:ext cx="768079" cy="768079"/>
          </a:xfrm>
          <a:prstGeom prst="rect">
            <a:avLst/>
          </a:prstGeom>
        </p:spPr>
      </p:pic>
      <p:pic>
        <p:nvPicPr>
          <p:cNvPr id="10" name="Picture 9" descr="A white and blue logo&#10;&#10;Description automatically generated">
            <a:extLst>
              <a:ext uri="{FF2B5EF4-FFF2-40B4-BE49-F238E27FC236}">
                <a16:creationId xmlns:a16="http://schemas.microsoft.com/office/drawing/2014/main" id="{C197A604-9908-DA5B-9428-0270C908A2BA}"/>
              </a:ext>
            </a:extLst>
          </p:cNvPr>
          <p:cNvPicPr>
            <a:picLocks noChangeAspect="1"/>
          </p:cNvPicPr>
          <p:nvPr/>
        </p:nvPicPr>
        <p:blipFill>
          <a:blip r:embed="rId9"/>
          <a:stretch>
            <a:fillRect/>
          </a:stretch>
        </p:blipFill>
        <p:spPr>
          <a:xfrm>
            <a:off x="10264034"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434997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prstGeom prst="rect">
            <a:avLst/>
          </a:prstGeom>
        </p:spPr>
        <p:txBody>
          <a:bodyPr spcFirstLastPara="1" vert="horz" wrap="square" lIns="121900" tIns="121900" rIns="121900" bIns="121900" numCol="1" rtlCol="0" anchor="t" anchorCtr="0" compatLnSpc="1">
            <a:prstTxWarp prst="textNoShape">
              <a:avLst/>
            </a:prstTxWarp>
            <a:noAutofit/>
          </a:bodyPr>
          <a:lstStyle/>
          <a:p>
            <a:r>
              <a:rPr lang="en-GB"/>
              <a:t>Applying </a:t>
            </a:r>
            <a:r>
              <a:rPr lang="en-US">
                <a:ea typeface="Calibri"/>
                <a:cs typeface="Calibri"/>
              </a:rPr>
              <a:t>the check thresholds</a:t>
            </a:r>
            <a:endParaRPr/>
          </a:p>
        </p:txBody>
      </p:sp>
      <p:sp>
        <p:nvSpPr>
          <p:cNvPr id="311" name="Google Shape;311;p37"/>
          <p:cNvSpPr txBox="1">
            <a:spLocks noGrp="1"/>
          </p:cNvSpPr>
          <p:nvPr>
            <p:ph type="sldNum" sz="quarter" idx="12"/>
          </p:nvPr>
        </p:nvSpPr>
        <p:spPr>
          <a:xfrm>
            <a:off x="8610600" y="6356350"/>
            <a:ext cx="2743200" cy="365125"/>
          </a:xfrm>
          <a:prstGeom prst="rect">
            <a:avLst/>
          </a:prstGeom>
        </p:spPr>
        <p:txBody>
          <a:bodyPr spcFirstLastPara="1" vert="horz" wrap="square" lIns="91440" tIns="45720" rIns="91440" bIns="45720" numCol="1" rtlCol="0" anchor="ctr" anchorCtr="0" compatLnSpc="1">
            <a:prstTxWarp prst="textNoShape">
              <a:avLst/>
            </a:prstTxWarp>
            <a:noAutofit/>
          </a:bodyPr>
          <a:lstStyle>
            <a:defPPr>
              <a:defRPr lang="en-NL"/>
            </a:defPPr>
            <a:lvl1pPr marL="0" algn="r" defTabSz="914400" rtl="0" eaLnBrk="1" latinLnBrk="0" hangingPunct="1">
              <a:defRPr sz="1200" kern="1200">
                <a:solidFill>
                  <a:srgbClr val="86D2E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6A24A3C-0FA4-4451-A2C7-2BC7A5060FEC}" type="slidenum">
              <a:rPr lang="en-NL" smtClean="0"/>
              <a:pPr algn="r"/>
              <a:t>134</a:t>
            </a:fld>
            <a:endParaRPr/>
          </a:p>
        </p:txBody>
      </p:sp>
      <p:pic>
        <p:nvPicPr>
          <p:cNvPr id="312" name="Google Shape;312;p37"/>
          <p:cNvPicPr preferRelativeResize="0"/>
          <p:nvPr/>
        </p:nvPicPr>
        <p:blipFill rotWithShape="1">
          <a:blip r:embed="rId3">
            <a:alphaModFix/>
          </a:blip>
          <a:srcRect r="31586"/>
          <a:stretch/>
        </p:blipFill>
        <p:spPr>
          <a:xfrm>
            <a:off x="2285667" y="1763262"/>
            <a:ext cx="5466036" cy="4389933"/>
          </a:xfrm>
          <a:prstGeom prst="rect">
            <a:avLst/>
          </a:prstGeom>
          <a:noFill/>
          <a:ln>
            <a:noFill/>
          </a:ln>
        </p:spPr>
      </p:pic>
      <p:pic>
        <p:nvPicPr>
          <p:cNvPr id="313" name="Google Shape;313;p37"/>
          <p:cNvPicPr preferRelativeResize="0"/>
          <p:nvPr/>
        </p:nvPicPr>
        <p:blipFill rotWithShape="1">
          <a:blip r:embed="rId3">
            <a:alphaModFix/>
          </a:blip>
          <a:srcRect l="68344" t="2075" r="19292"/>
          <a:stretch/>
        </p:blipFill>
        <p:spPr>
          <a:xfrm>
            <a:off x="7751700" y="1853964"/>
            <a:ext cx="987768" cy="4298833"/>
          </a:xfrm>
          <a:prstGeom prst="rect">
            <a:avLst/>
          </a:prstGeom>
          <a:noFill/>
          <a:ln>
            <a:noFill/>
          </a:ln>
        </p:spPr>
      </p:pic>
      <p:pic>
        <p:nvPicPr>
          <p:cNvPr id="314" name="Google Shape;314;p37"/>
          <p:cNvPicPr preferRelativeResize="0"/>
          <p:nvPr/>
        </p:nvPicPr>
        <p:blipFill rotWithShape="1">
          <a:blip r:embed="rId3">
            <a:alphaModFix/>
          </a:blip>
          <a:srcRect l="80400" t="2075"/>
          <a:stretch/>
        </p:blipFill>
        <p:spPr>
          <a:xfrm>
            <a:off x="8720654" y="1853964"/>
            <a:ext cx="1565935" cy="4298833"/>
          </a:xfrm>
          <a:prstGeom prst="rect">
            <a:avLst/>
          </a:prstGeom>
          <a:noFill/>
          <a:ln>
            <a:noFill/>
          </a:ln>
        </p:spPr>
      </p:pic>
      <p:sp>
        <p:nvSpPr>
          <p:cNvPr id="315" name="Google Shape;315;p37"/>
          <p:cNvSpPr txBox="1"/>
          <p:nvPr/>
        </p:nvSpPr>
        <p:spPr>
          <a:xfrm>
            <a:off x="5670551" y="1134561"/>
            <a:ext cx="2022400" cy="615513"/>
          </a:xfrm>
          <a:prstGeom prst="rect">
            <a:avLst/>
          </a:prstGeom>
          <a:noFill/>
          <a:ln w="9525" cap="flat" cmpd="sng">
            <a:solidFill>
              <a:schemeClr val="tx2"/>
            </a:solidFill>
            <a:prstDash val="solid"/>
            <a:round/>
            <a:headEnd type="none" w="sm" len="sm"/>
            <a:tailEnd type="none" w="sm" len="sm"/>
          </a:ln>
        </p:spPr>
        <p:txBody>
          <a:bodyPr spcFirstLastPara="1" wrap="square" lIns="121900" tIns="121900" rIns="121900" bIns="121900" anchor="t" anchorCtr="0">
            <a:spAutoFit/>
          </a:bodyPr>
          <a:lstStyle/>
          <a:p>
            <a:pPr algn="ctr"/>
            <a:r>
              <a:rPr lang="en-GB" sz="1200" b="1">
                <a:latin typeface="Trebuchet MS"/>
                <a:ea typeface="Trebuchet MS"/>
                <a:cs typeface="Trebuchet MS"/>
                <a:sym typeface="Trebuchet MS"/>
              </a:rPr>
              <a:t>% of records that </a:t>
            </a:r>
            <a:r>
              <a:rPr lang="en-GB" sz="1200" b="1">
                <a:solidFill>
                  <a:schemeClr val="tx2"/>
                </a:solidFill>
                <a:latin typeface="Trebuchet MS"/>
                <a:ea typeface="Trebuchet MS"/>
                <a:cs typeface="Trebuchet MS"/>
                <a:sym typeface="Trebuchet MS"/>
              </a:rPr>
              <a:t>violate</a:t>
            </a:r>
            <a:r>
              <a:rPr lang="en-GB" sz="1200" b="1">
                <a:latin typeface="Trebuchet MS"/>
                <a:ea typeface="Trebuchet MS"/>
                <a:cs typeface="Trebuchet MS"/>
                <a:sym typeface="Trebuchet MS"/>
              </a:rPr>
              <a:t> check</a:t>
            </a:r>
            <a:endParaRPr sz="1200" b="1">
              <a:latin typeface="Trebuchet MS"/>
              <a:ea typeface="Trebuchet MS"/>
              <a:cs typeface="Trebuchet MS"/>
              <a:sym typeface="Trebuchet MS"/>
            </a:endParaRPr>
          </a:p>
        </p:txBody>
      </p:sp>
      <p:cxnSp>
        <p:nvCxnSpPr>
          <p:cNvPr id="316" name="Google Shape;316;p37"/>
          <p:cNvCxnSpPr>
            <a:cxnSpLocks/>
            <a:stCxn id="315" idx="2"/>
          </p:cNvCxnSpPr>
          <p:nvPr/>
        </p:nvCxnSpPr>
        <p:spPr>
          <a:xfrm>
            <a:off x="6681751" y="1750074"/>
            <a:ext cx="642975" cy="103889"/>
          </a:xfrm>
          <a:prstGeom prst="straightConnector1">
            <a:avLst/>
          </a:prstGeom>
          <a:noFill/>
          <a:ln w="19050" cap="flat" cmpd="sng">
            <a:solidFill>
              <a:schemeClr val="tx2"/>
            </a:solidFill>
            <a:prstDash val="solid"/>
            <a:round/>
            <a:headEnd type="none" w="med" len="med"/>
            <a:tailEnd type="triangle" w="med" len="med"/>
          </a:ln>
        </p:spPr>
      </p:cxnSp>
      <p:grpSp>
        <p:nvGrpSpPr>
          <p:cNvPr id="317" name="Google Shape;317;p37"/>
          <p:cNvGrpSpPr/>
          <p:nvPr/>
        </p:nvGrpSpPr>
        <p:grpSpPr>
          <a:xfrm>
            <a:off x="8207253" y="1134562"/>
            <a:ext cx="2520400" cy="719403"/>
            <a:chOff x="5543400" y="241983"/>
            <a:chExt cx="1890300" cy="539552"/>
          </a:xfrm>
        </p:grpSpPr>
        <p:sp>
          <p:nvSpPr>
            <p:cNvPr id="318" name="Google Shape;318;p37"/>
            <p:cNvSpPr txBox="1"/>
            <p:nvPr/>
          </p:nvSpPr>
          <p:spPr>
            <a:xfrm>
              <a:off x="5543400" y="241983"/>
              <a:ext cx="1890300" cy="461635"/>
            </a:xfrm>
            <a:prstGeom prst="rect">
              <a:avLst/>
            </a:prstGeom>
            <a:noFill/>
            <a:ln w="9525" cap="flat" cmpd="sng">
              <a:solidFill>
                <a:schemeClr val="tx2"/>
              </a:solidFill>
              <a:prstDash val="solid"/>
              <a:round/>
              <a:headEnd type="none" w="sm" len="sm"/>
              <a:tailEnd type="none" w="sm" len="sm"/>
            </a:ln>
          </p:spPr>
          <p:txBody>
            <a:bodyPr spcFirstLastPara="1" wrap="square" lIns="121900" tIns="121900" rIns="121900" bIns="121900" anchor="t" anchorCtr="0">
              <a:spAutoFit/>
            </a:bodyPr>
            <a:lstStyle/>
            <a:p>
              <a:r>
                <a:rPr lang="en-GB" sz="1200">
                  <a:latin typeface="Trebuchet MS"/>
                  <a:ea typeface="Trebuchet MS"/>
                  <a:cs typeface="Trebuchet MS"/>
                  <a:sym typeface="Trebuchet MS"/>
                </a:rPr>
                <a:t>0% = any violation → FAIL</a:t>
              </a:r>
              <a:endParaRPr sz="1200">
                <a:latin typeface="Trebuchet MS"/>
                <a:ea typeface="Trebuchet MS"/>
                <a:cs typeface="Trebuchet MS"/>
                <a:sym typeface="Trebuchet MS"/>
              </a:endParaRPr>
            </a:p>
            <a:p>
              <a:r>
                <a:rPr lang="en-GB" sz="1200">
                  <a:latin typeface="Trebuchet MS"/>
                  <a:ea typeface="Trebuchet MS"/>
                  <a:cs typeface="Trebuchet MS"/>
                  <a:sym typeface="Trebuchet MS"/>
                </a:rPr>
                <a:t>100% = always PASS</a:t>
              </a:r>
              <a:endParaRPr sz="1200">
                <a:latin typeface="Trebuchet MS"/>
                <a:ea typeface="Trebuchet MS"/>
                <a:cs typeface="Trebuchet MS"/>
                <a:sym typeface="Trebuchet MS"/>
              </a:endParaRPr>
            </a:p>
          </p:txBody>
        </p:sp>
        <p:cxnSp>
          <p:nvCxnSpPr>
            <p:cNvPr id="319" name="Google Shape;319;p37"/>
            <p:cNvCxnSpPr>
              <a:cxnSpLocks/>
              <a:stCxn id="318" idx="2"/>
              <a:endCxn id="313" idx="0"/>
            </p:cNvCxnSpPr>
            <p:nvPr/>
          </p:nvCxnSpPr>
          <p:spPr>
            <a:xfrm flipH="1">
              <a:off x="5572148" y="703618"/>
              <a:ext cx="916402" cy="77917"/>
            </a:xfrm>
            <a:prstGeom prst="straightConnector1">
              <a:avLst/>
            </a:prstGeom>
            <a:noFill/>
            <a:ln w="19050" cap="flat" cmpd="sng">
              <a:solidFill>
                <a:schemeClr val="tx2"/>
              </a:solidFill>
              <a:prstDash val="solid"/>
              <a:round/>
              <a:headEnd type="none" w="med" len="med"/>
              <a:tailEnd type="triangle" w="med" len="med"/>
            </a:ln>
          </p:spPr>
        </p:cxnSp>
      </p:grpSp>
    </p:spTree>
    <p:extLst>
      <p:ext uri="{BB962C8B-B14F-4D97-AF65-F5344CB8AC3E}">
        <p14:creationId xmlns:p14="http://schemas.microsoft.com/office/powerpoint/2010/main" val="20160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par>
                                <p:cTn id="8" presetID="10" presetClass="entr" presetSubtype="0" fill="hold" nodeType="withEffect">
                                  <p:stCondLst>
                                    <p:cond delay="0"/>
                                  </p:stCondLst>
                                  <p:childTnLst>
                                    <p:set>
                                      <p:cBhvr>
                                        <p:cTn id="9" dur="1" fill="hold">
                                          <p:stCondLst>
                                            <p:cond delay="0"/>
                                          </p:stCondLst>
                                        </p:cTn>
                                        <p:tgtEl>
                                          <p:spTgt spid="317"/>
                                        </p:tgtEl>
                                        <p:attrNameLst>
                                          <p:attrName>style.visibility</p:attrName>
                                        </p:attrNameLst>
                                      </p:cBhvr>
                                      <p:to>
                                        <p:strVal val="visible"/>
                                      </p:to>
                                    </p:set>
                                    <p:animEffect transition="in" filter="fade">
                                      <p:cBhvr>
                                        <p:cTn id="10" dur="1000"/>
                                        <p:tgtEl>
                                          <p:spTgt spid="3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fade">
                                      <p:cBhvr>
                                        <p:cTn id="15"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a:solidFill>
                  <a:schemeClr val="tx2">
                    <a:lumMod val="75000"/>
                  </a:schemeClr>
                </a:solidFill>
                <a:cs typeface="Calibri"/>
              </a:rPr>
              <a:t>Check-level documentation</a:t>
            </a:r>
          </a:p>
        </p:txBody>
      </p:sp>
      <p:pic>
        <p:nvPicPr>
          <p:cNvPr id="3" name="Picture 2">
            <a:extLst>
              <a:ext uri="{FF2B5EF4-FFF2-40B4-BE49-F238E27FC236}">
                <a16:creationId xmlns:a16="http://schemas.microsoft.com/office/drawing/2014/main" id="{5D7F460C-FA50-8D42-8A92-6AE2F49B6A72}"/>
              </a:ext>
            </a:extLst>
          </p:cNvPr>
          <p:cNvPicPr>
            <a:picLocks noChangeAspect="1"/>
          </p:cNvPicPr>
          <p:nvPr/>
        </p:nvPicPr>
        <p:blipFill>
          <a:blip r:embed="rId3"/>
          <a:stretch>
            <a:fillRect/>
          </a:stretch>
        </p:blipFill>
        <p:spPr>
          <a:xfrm>
            <a:off x="2465294" y="1371600"/>
            <a:ext cx="6947647" cy="4893382"/>
          </a:xfrm>
          <a:prstGeom prst="rect">
            <a:avLst/>
          </a:prstGeom>
          <a:ln>
            <a:solidFill>
              <a:schemeClr val="accent1"/>
            </a:solidFill>
          </a:ln>
        </p:spPr>
      </p:pic>
      <p:sp>
        <p:nvSpPr>
          <p:cNvPr id="4" name="Title 1">
            <a:extLst>
              <a:ext uri="{FF2B5EF4-FFF2-40B4-BE49-F238E27FC236}">
                <a16:creationId xmlns:a16="http://schemas.microsoft.com/office/drawing/2014/main" id="{B0584035-D3F9-CCC2-E0E4-B05FF7112821}"/>
              </a:ext>
            </a:extLst>
          </p:cNvPr>
          <p:cNvSpPr txBox="1">
            <a:spLocks/>
          </p:cNvSpPr>
          <p:nvPr/>
        </p:nvSpPr>
        <p:spPr>
          <a:xfrm>
            <a:off x="3405150" y="1125803"/>
            <a:ext cx="10332018"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pPr marL="0" indent="0">
              <a:buNone/>
            </a:pPr>
            <a:endParaRPr lang="en-US" sz="2800">
              <a:solidFill>
                <a:schemeClr val="tx2">
                  <a:lumMod val="75000"/>
                </a:schemeClr>
              </a:solidFill>
              <a:cs typeface="Calibri"/>
            </a:endParaRPr>
          </a:p>
        </p:txBody>
      </p:sp>
      <p:sp>
        <p:nvSpPr>
          <p:cNvPr id="8" name="TextBox 7">
            <a:extLst>
              <a:ext uri="{FF2B5EF4-FFF2-40B4-BE49-F238E27FC236}">
                <a16:creationId xmlns:a16="http://schemas.microsoft.com/office/drawing/2014/main" id="{4B11BBA1-7695-9DCC-1905-77C7ACCBB951}"/>
              </a:ext>
            </a:extLst>
          </p:cNvPr>
          <p:cNvSpPr txBox="1"/>
          <p:nvPr/>
        </p:nvSpPr>
        <p:spPr>
          <a:xfrm>
            <a:off x="3507394" y="990600"/>
            <a:ext cx="7160606" cy="369332"/>
          </a:xfrm>
          <a:prstGeom prst="rect">
            <a:avLst/>
          </a:prstGeom>
          <a:noFill/>
        </p:spPr>
        <p:txBody>
          <a:bodyPr wrap="square">
            <a:spAutoFit/>
          </a:bodyPr>
          <a:lstStyle/>
          <a:p>
            <a:r>
              <a:rPr lang="en-GB">
                <a:hlinkClick r:id="rId4"/>
              </a:rPr>
              <a:t>https://ohdsi.github.io/DataQualityDashboard/</a:t>
            </a:r>
            <a:r>
              <a:rPr lang="en-GB"/>
              <a:t> </a:t>
            </a:r>
          </a:p>
        </p:txBody>
      </p:sp>
    </p:spTree>
    <p:extLst>
      <p:ext uri="{BB962C8B-B14F-4D97-AF65-F5344CB8AC3E}">
        <p14:creationId xmlns:p14="http://schemas.microsoft.com/office/powerpoint/2010/main" val="37556708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0C30-BA50-A481-0043-27D698818FFC}"/>
              </a:ext>
            </a:extLst>
          </p:cNvPr>
          <p:cNvSpPr>
            <a:spLocks noGrp="1"/>
          </p:cNvSpPr>
          <p:nvPr>
            <p:ph type="title"/>
          </p:nvPr>
        </p:nvSpPr>
        <p:spPr/>
        <p:txBody>
          <a:bodyPr/>
          <a:lstStyle/>
          <a:p>
            <a:r>
              <a:rPr lang="en-GB">
                <a:ea typeface="Calibri"/>
                <a:cs typeface="Calibri"/>
              </a:rPr>
              <a:t>DQD Demo</a:t>
            </a:r>
            <a:endParaRPr lang="en-GB"/>
          </a:p>
        </p:txBody>
      </p:sp>
      <p:sp>
        <p:nvSpPr>
          <p:cNvPr id="4" name="Slide Number Placeholder 3">
            <a:extLst>
              <a:ext uri="{FF2B5EF4-FFF2-40B4-BE49-F238E27FC236}">
                <a16:creationId xmlns:a16="http://schemas.microsoft.com/office/drawing/2014/main" id="{D3157CC3-60EA-F2FC-3A46-610B98C6B480}"/>
              </a:ext>
            </a:extLst>
          </p:cNvPr>
          <p:cNvSpPr>
            <a:spLocks noGrp="1"/>
          </p:cNvSpPr>
          <p:nvPr>
            <p:ph type="sldNum" sz="quarter" idx="4"/>
          </p:nvPr>
        </p:nvSpPr>
        <p:spPr/>
        <p:txBody>
          <a:bodyPr/>
          <a:lstStyle/>
          <a:p>
            <a:fld id="{444583ED-F364-40B3-B25B-483B5033DFA3}" type="slidenum">
              <a:rPr lang="en-US" smtClean="0"/>
              <a:pPr/>
              <a:t>136</a:t>
            </a:fld>
            <a:endParaRPr lang="en-US"/>
          </a:p>
        </p:txBody>
      </p:sp>
      <p:sp>
        <p:nvSpPr>
          <p:cNvPr id="8" name="Content Placeholder 7">
            <a:extLst>
              <a:ext uri="{FF2B5EF4-FFF2-40B4-BE49-F238E27FC236}">
                <a16:creationId xmlns:a16="http://schemas.microsoft.com/office/drawing/2014/main" id="{3986C327-0915-F3C1-14D7-9EAF2607C57A}"/>
              </a:ext>
            </a:extLst>
          </p:cNvPr>
          <p:cNvSpPr>
            <a:spLocks noGrp="1"/>
          </p:cNvSpPr>
          <p:nvPr>
            <p:ph idx="1"/>
          </p:nvPr>
        </p:nvSpPr>
        <p:spPr/>
        <p:txBody>
          <a:bodyPr/>
          <a:lstStyle/>
          <a:p>
            <a:endParaRPr lang="en-GB"/>
          </a:p>
        </p:txBody>
      </p:sp>
      <p:pic>
        <p:nvPicPr>
          <p:cNvPr id="10" name="Picture 4" descr="Image result for pusheen transparent background">
            <a:extLst>
              <a:ext uri="{FF2B5EF4-FFF2-40B4-BE49-F238E27FC236}">
                <a16:creationId xmlns:a16="http://schemas.microsoft.com/office/drawing/2014/main" id="{F10FD29B-4F50-25E9-2722-44A06FFA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357" y="2017898"/>
            <a:ext cx="3898775" cy="389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91697"/>
      </p:ext>
    </p:extLst>
  </p:cSld>
  <p:clrMapOvr>
    <a:masterClrMapping/>
  </p:clrMapOvr>
  <p:extLst>
    <p:ext uri="{6950BFC3-D8DA-4A85-94F7-54DA5524770B}">
      <p188:commentRel xmlns:p188="http://schemas.microsoft.com/office/powerpoint/2018/8/main" r:id="rId2"/>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a:cs typeface="Calibri"/>
              </a:rPr>
              <a:t>ACHILLES</a:t>
            </a:r>
            <a:endParaRPr lang="en-US"/>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609600" y="1219201"/>
            <a:ext cx="5815700" cy="490696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a:ea typeface="Calibri"/>
                <a:cs typeface="Calibri"/>
              </a:rPr>
              <a:t>R package</a:t>
            </a:r>
          </a:p>
          <a:p>
            <a:pPr lvl="1">
              <a:buFont typeface="Courier New" panose="020B0604020202020204" pitchFamily="34" charset="0"/>
              <a:buChar char="o"/>
            </a:pPr>
            <a:r>
              <a:rPr lang="en-US" sz="2600">
                <a:solidFill>
                  <a:schemeClr val="bg2"/>
                </a:solidFill>
                <a:ea typeface="+mn-lt"/>
                <a:cs typeface="+mn-lt"/>
              </a:rPr>
              <a:t>https://</a:t>
            </a:r>
            <a:r>
              <a:rPr lang="en-US" sz="2600" err="1">
                <a:solidFill>
                  <a:schemeClr val="bg2"/>
                </a:solidFill>
                <a:ea typeface="+mn-lt"/>
                <a:cs typeface="+mn-lt"/>
              </a:rPr>
              <a:t>github.com</a:t>
            </a:r>
            <a:r>
              <a:rPr lang="en-US" sz="2600">
                <a:solidFill>
                  <a:schemeClr val="bg2"/>
                </a:solidFill>
                <a:ea typeface="+mn-lt"/>
                <a:cs typeface="+mn-lt"/>
              </a:rPr>
              <a:t>/OHDSI/Achilles </a:t>
            </a:r>
          </a:p>
          <a:p>
            <a:r>
              <a:rPr lang="en-US" sz="3000">
                <a:ea typeface="+mn-lt"/>
                <a:cs typeface="+mn-lt"/>
              </a:rPr>
              <a:t>Part of the HADES suite</a:t>
            </a:r>
          </a:p>
          <a:p>
            <a:r>
              <a:rPr lang="en-US" sz="3000">
                <a:ea typeface="+mn-lt"/>
                <a:cs typeface="+mn-lt"/>
              </a:rPr>
              <a:t>Provides descriptive statistics on an OMOP CDM</a:t>
            </a:r>
          </a:p>
          <a:p>
            <a:pPr lvl="1"/>
            <a:r>
              <a:rPr lang="en-US" sz="2600">
                <a:ea typeface="+mn-lt"/>
                <a:cs typeface="+mn-lt"/>
              </a:rPr>
              <a:t>Person/concept counts, stratified by month, age, gender.</a:t>
            </a:r>
          </a:p>
          <a:p>
            <a:pPr lvl="1"/>
            <a:r>
              <a:rPr lang="en-US" sz="2600">
                <a:ea typeface="+mn-lt"/>
                <a:cs typeface="+mn-lt"/>
              </a:rPr>
              <a:t>Distribution of numeric values</a:t>
            </a:r>
          </a:p>
          <a:p>
            <a:r>
              <a:rPr lang="en-US" sz="3000">
                <a:ea typeface="+mn-lt"/>
                <a:cs typeface="+mn-lt"/>
              </a:rPr>
              <a:t>Results can be visualized in ARES or ATLAS-Data Sources</a:t>
            </a:r>
          </a:p>
        </p:txBody>
      </p:sp>
      <p:pic>
        <p:nvPicPr>
          <p:cNvPr id="8" name="Picture 7">
            <a:extLst>
              <a:ext uri="{FF2B5EF4-FFF2-40B4-BE49-F238E27FC236}">
                <a16:creationId xmlns:a16="http://schemas.microsoft.com/office/drawing/2014/main" id="{1C4798DA-0A39-A4AE-5DA9-2F0239A162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65057" y="72831"/>
            <a:ext cx="987638" cy="987638"/>
          </a:xfrm>
          <a:prstGeom prst="rect">
            <a:avLst/>
          </a:prstGeom>
        </p:spPr>
      </p:pic>
      <p:pic>
        <p:nvPicPr>
          <p:cNvPr id="10" name="Picture 9" descr="A logo with a black background&#10;&#10;Description automatically generated">
            <a:extLst>
              <a:ext uri="{FF2B5EF4-FFF2-40B4-BE49-F238E27FC236}">
                <a16:creationId xmlns:a16="http://schemas.microsoft.com/office/drawing/2014/main" id="{CA5E97A5-A6B2-2CF0-5AF2-C9A28CE135F0}"/>
              </a:ext>
            </a:extLst>
          </p:cNvPr>
          <p:cNvPicPr>
            <a:picLocks noChangeAspect="1"/>
          </p:cNvPicPr>
          <p:nvPr/>
        </p:nvPicPr>
        <p:blipFill>
          <a:blip r:embed="rId5"/>
          <a:stretch>
            <a:fillRect/>
          </a:stretch>
        </p:blipFill>
        <p:spPr>
          <a:xfrm>
            <a:off x="8952371" y="294609"/>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descr="A screenshot of a graph&#10;&#10;Description automatically generated">
            <a:extLst>
              <a:ext uri="{FF2B5EF4-FFF2-40B4-BE49-F238E27FC236}">
                <a16:creationId xmlns:a16="http://schemas.microsoft.com/office/drawing/2014/main" id="{2559AB26-E684-7C1C-1C7F-2758BD7EBA8E}"/>
              </a:ext>
            </a:extLst>
          </p:cNvPr>
          <p:cNvPicPr>
            <a:picLocks noChangeAspect="1"/>
          </p:cNvPicPr>
          <p:nvPr/>
        </p:nvPicPr>
        <p:blipFill>
          <a:blip r:embed="rId6"/>
          <a:stretch>
            <a:fillRect/>
          </a:stretch>
        </p:blipFill>
        <p:spPr>
          <a:xfrm>
            <a:off x="7164197" y="1217179"/>
            <a:ext cx="4388056" cy="4915545"/>
          </a:xfrm>
          <a:prstGeom prst="rect">
            <a:avLst/>
          </a:prstGeom>
          <a:ln>
            <a:solidFill>
              <a:srgbClr val="4472C4"/>
            </a:solidFill>
          </a:ln>
        </p:spPr>
      </p:pic>
    </p:spTree>
    <p:extLst>
      <p:ext uri="{BB962C8B-B14F-4D97-AF65-F5344CB8AC3E}">
        <p14:creationId xmlns:p14="http://schemas.microsoft.com/office/powerpoint/2010/main" val="9729031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a:cs typeface="Calibri"/>
              </a:rPr>
              <a:t>ARES</a:t>
            </a:r>
            <a:endParaRPr lang="en-US"/>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609600" y="1219201"/>
            <a:ext cx="11401547" cy="490696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a:ea typeface="+mn-lt"/>
                <a:cs typeface="Calibri"/>
              </a:rPr>
              <a:t>Application</a:t>
            </a:r>
            <a:r>
              <a:rPr lang="en-US" sz="3000">
                <a:ea typeface="+mn-lt"/>
                <a:cs typeface="+mn-lt"/>
              </a:rPr>
              <a:t> for exploring </a:t>
            </a:r>
            <a:r>
              <a:rPr lang="en-US" sz="3000" b="1">
                <a:ea typeface="+mn-lt"/>
                <a:cs typeface="+mn-lt"/>
              </a:rPr>
              <a:t>ACHILLES</a:t>
            </a:r>
            <a:r>
              <a:rPr lang="en-US" sz="3000">
                <a:ea typeface="+mn-lt"/>
                <a:cs typeface="+mn-lt"/>
              </a:rPr>
              <a:t> and </a:t>
            </a:r>
            <a:r>
              <a:rPr lang="en-US" sz="3000" b="1" err="1">
                <a:ea typeface="+mn-lt"/>
                <a:cs typeface="+mn-lt"/>
              </a:rPr>
              <a:t>DataQualityDashboard</a:t>
            </a:r>
            <a:r>
              <a:rPr lang="en-US" sz="3000">
                <a:ea typeface="+mn-lt"/>
                <a:cs typeface="+mn-lt"/>
              </a:rPr>
              <a:t> results</a:t>
            </a:r>
          </a:p>
          <a:p>
            <a:pPr lvl="1">
              <a:buFont typeface="Courier New" panose="020B0604020202020204" pitchFamily="34" charset="0"/>
              <a:buChar char="o"/>
            </a:pPr>
            <a:r>
              <a:rPr lang="en-US" sz="2600">
                <a:solidFill>
                  <a:schemeClr val="bg2"/>
                </a:solidFill>
                <a:ea typeface="+mn-lt"/>
                <a:cs typeface="+mn-lt"/>
              </a:rPr>
              <a:t>https://</a:t>
            </a:r>
            <a:r>
              <a:rPr lang="en-US" sz="2600" err="1">
                <a:solidFill>
                  <a:schemeClr val="bg2"/>
                </a:solidFill>
                <a:ea typeface="+mn-lt"/>
                <a:cs typeface="+mn-lt"/>
              </a:rPr>
              <a:t>github.com</a:t>
            </a:r>
            <a:r>
              <a:rPr lang="en-US" sz="2600">
                <a:solidFill>
                  <a:schemeClr val="bg2"/>
                </a:solidFill>
                <a:ea typeface="+mn-lt"/>
                <a:cs typeface="+mn-lt"/>
              </a:rPr>
              <a:t>/OHDSI/</a:t>
            </a:r>
            <a:r>
              <a:rPr lang="en-US" sz="2600" err="1">
                <a:solidFill>
                  <a:schemeClr val="bg2"/>
                </a:solidFill>
                <a:ea typeface="+mn-lt"/>
                <a:cs typeface="+mn-lt"/>
              </a:rPr>
              <a:t>ares</a:t>
            </a:r>
            <a:endParaRPr lang="en-US" sz="2600">
              <a:solidFill>
                <a:schemeClr val="bg2"/>
              </a:solidFill>
              <a:cs typeface="Calibri"/>
            </a:endParaRPr>
          </a:p>
          <a:p>
            <a:r>
              <a:rPr lang="en-US" sz="3000">
                <a:cs typeface="Calibri"/>
              </a:rPr>
              <a:t>Features for assessing data quality and database characteristics.</a:t>
            </a:r>
          </a:p>
          <a:p>
            <a:pPr lvl="1"/>
            <a:r>
              <a:rPr lang="en-US" sz="2600">
                <a:cs typeface="Calibri"/>
              </a:rPr>
              <a:t>Single release</a:t>
            </a:r>
          </a:p>
          <a:p>
            <a:pPr lvl="1"/>
            <a:r>
              <a:rPr lang="en-US" sz="2600">
                <a:cs typeface="Calibri"/>
              </a:rPr>
              <a:t>Across releases for </a:t>
            </a:r>
            <a:br>
              <a:rPr lang="en-US" sz="2600">
                <a:cs typeface="Calibri"/>
              </a:rPr>
            </a:br>
            <a:r>
              <a:rPr lang="en-US" sz="2600">
                <a:cs typeface="Calibri"/>
              </a:rPr>
              <a:t>an individual database</a:t>
            </a:r>
          </a:p>
          <a:p>
            <a:pPr lvl="1"/>
            <a:r>
              <a:rPr lang="en-US" sz="2600">
                <a:cs typeface="Calibri"/>
              </a:rPr>
              <a:t>Across databases within </a:t>
            </a:r>
            <a:br>
              <a:rPr lang="en-US" sz="2600">
                <a:cs typeface="Calibri"/>
              </a:rPr>
            </a:br>
            <a:r>
              <a:rPr lang="en-US" sz="2600">
                <a:cs typeface="Calibri"/>
              </a:rPr>
              <a:t>a network</a:t>
            </a:r>
          </a:p>
          <a:p>
            <a:endParaRPr lang="en-US" sz="3000">
              <a:cs typeface="Calibri"/>
            </a:endParaRPr>
          </a:p>
        </p:txBody>
      </p:sp>
      <p:pic>
        <p:nvPicPr>
          <p:cNvPr id="8" name="Picture 7">
            <a:extLst>
              <a:ext uri="{FF2B5EF4-FFF2-40B4-BE49-F238E27FC236}">
                <a16:creationId xmlns:a16="http://schemas.microsoft.com/office/drawing/2014/main" id="{1C4798DA-0A39-A4AE-5DA9-2F0239A162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97074" y="72831"/>
            <a:ext cx="987638" cy="98763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C0575A0-9A6E-EF27-649C-C5AF5CE5A8AE}"/>
              </a:ext>
            </a:extLst>
          </p:cNvPr>
          <p:cNvPicPr>
            <a:picLocks noChangeAspect="1"/>
          </p:cNvPicPr>
          <p:nvPr/>
        </p:nvPicPr>
        <p:blipFill>
          <a:blip r:embed="rId5"/>
          <a:stretch>
            <a:fillRect/>
          </a:stretch>
        </p:blipFill>
        <p:spPr>
          <a:xfrm>
            <a:off x="5028248" y="3205559"/>
            <a:ext cx="6982899" cy="2710848"/>
          </a:xfrm>
          <a:prstGeom prst="rect">
            <a:avLst/>
          </a:prstGeom>
          <a:ln>
            <a:solidFill>
              <a:srgbClr val="4472C4"/>
            </a:solidFill>
          </a:ln>
        </p:spPr>
      </p:pic>
      <p:pic>
        <p:nvPicPr>
          <p:cNvPr id="5" name="Picture 4" descr="A logo with a triangle in the middle&#10;&#10;Description automatically generated">
            <a:extLst>
              <a:ext uri="{FF2B5EF4-FFF2-40B4-BE49-F238E27FC236}">
                <a16:creationId xmlns:a16="http://schemas.microsoft.com/office/drawing/2014/main" id="{B65488C6-901A-4EB3-067B-AC0DBB86BA5F}"/>
              </a:ext>
            </a:extLst>
          </p:cNvPr>
          <p:cNvPicPr>
            <a:picLocks noChangeAspect="1"/>
          </p:cNvPicPr>
          <p:nvPr/>
        </p:nvPicPr>
        <p:blipFill>
          <a:blip r:embed="rId6"/>
          <a:stretch>
            <a:fillRect/>
          </a:stretch>
        </p:blipFill>
        <p:spPr>
          <a:xfrm>
            <a:off x="9973704" y="293381"/>
            <a:ext cx="588950" cy="5572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715508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60EC-4007-744A-0623-A93F98DADA47}"/>
              </a:ext>
            </a:extLst>
          </p:cNvPr>
          <p:cNvSpPr>
            <a:spLocks noGrp="1"/>
          </p:cNvSpPr>
          <p:nvPr>
            <p:ph type="title"/>
          </p:nvPr>
        </p:nvSpPr>
        <p:spPr/>
        <p:txBody>
          <a:bodyPr/>
          <a:lstStyle/>
          <a:p>
            <a:r>
              <a:rPr lang="en-GB">
                <a:ea typeface="Calibri"/>
                <a:cs typeface="Calibri"/>
              </a:rPr>
              <a:t>Ares Demo</a:t>
            </a:r>
          </a:p>
        </p:txBody>
      </p:sp>
      <p:sp>
        <p:nvSpPr>
          <p:cNvPr id="4" name="Slide Number Placeholder 3">
            <a:extLst>
              <a:ext uri="{FF2B5EF4-FFF2-40B4-BE49-F238E27FC236}">
                <a16:creationId xmlns:a16="http://schemas.microsoft.com/office/drawing/2014/main" id="{94354A22-6634-874E-72F9-AF9D6E5548A5}"/>
              </a:ext>
            </a:extLst>
          </p:cNvPr>
          <p:cNvSpPr>
            <a:spLocks noGrp="1"/>
          </p:cNvSpPr>
          <p:nvPr>
            <p:ph type="sldNum" sz="quarter" idx="4"/>
          </p:nvPr>
        </p:nvSpPr>
        <p:spPr/>
        <p:txBody>
          <a:bodyPr/>
          <a:lstStyle/>
          <a:p>
            <a:fld id="{444583ED-F364-40B3-B25B-483B5033DFA3}" type="slidenum">
              <a:rPr lang="en-US" smtClean="0"/>
              <a:pPr/>
              <a:t>139</a:t>
            </a:fld>
            <a:endParaRPr lang="en-US"/>
          </a:p>
        </p:txBody>
      </p:sp>
      <p:pic>
        <p:nvPicPr>
          <p:cNvPr id="8" name="Picture 4" descr="Image result for pusheen transparent background">
            <a:extLst>
              <a:ext uri="{FF2B5EF4-FFF2-40B4-BE49-F238E27FC236}">
                <a16:creationId xmlns:a16="http://schemas.microsoft.com/office/drawing/2014/main" id="{BB082AD9-04D9-0878-24B1-7B8739C3A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357" y="2017898"/>
            <a:ext cx="3898775" cy="389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5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a0d99388c2_0_442"/>
          <p:cNvSpPr txBox="1">
            <a:spLocks noGrp="1"/>
          </p:cNvSpPr>
          <p:nvPr>
            <p:ph type="title"/>
          </p:nvPr>
        </p:nvSpPr>
        <p:spPr>
          <a:xfrm>
            <a:off x="1143000" y="114300"/>
            <a:ext cx="9653954" cy="6284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sz="3600" b="1"/>
              <a:t>What's in a Concept</a:t>
            </a:r>
          </a:p>
        </p:txBody>
      </p:sp>
      <p:sp>
        <p:nvSpPr>
          <p:cNvPr id="416" name="Google Shape;416;ga0d99388c2_0_442"/>
          <p:cNvSpPr txBox="1"/>
          <p:nvPr/>
        </p:nvSpPr>
        <p:spPr>
          <a:xfrm>
            <a:off x="7848600" y="1611868"/>
            <a:ext cx="1600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For use in CDM</a:t>
            </a:r>
            <a:endParaRPr sz="1600" kern="0">
              <a:solidFill>
                <a:srgbClr val="20425A"/>
              </a:solidFill>
              <a:latin typeface="Calibri"/>
              <a:ea typeface="Calibri"/>
              <a:cs typeface="Calibri"/>
              <a:sym typeface="Calibri"/>
            </a:endParaRPr>
          </a:p>
        </p:txBody>
      </p:sp>
      <p:cxnSp>
        <p:nvCxnSpPr>
          <p:cNvPr id="417" name="Google Shape;417;ga0d99388c2_0_442"/>
          <p:cNvCxnSpPr>
            <a:stCxn id="416" idx="1"/>
          </p:cNvCxnSpPr>
          <p:nvPr/>
        </p:nvCxnSpPr>
        <p:spPr>
          <a:xfrm flipH="1">
            <a:off x="6705400" y="1781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18" name="Google Shape;418;ga0d99388c2_0_442"/>
          <p:cNvSpPr txBox="1"/>
          <p:nvPr/>
        </p:nvSpPr>
        <p:spPr>
          <a:xfrm>
            <a:off x="7848600" y="1992868"/>
            <a:ext cx="1981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English description</a:t>
            </a:r>
            <a:endParaRPr sz="1600" kern="0">
              <a:solidFill>
                <a:srgbClr val="20425A"/>
              </a:solidFill>
              <a:latin typeface="Calibri"/>
              <a:ea typeface="Calibri"/>
              <a:cs typeface="Calibri"/>
              <a:sym typeface="Calibri"/>
            </a:endParaRPr>
          </a:p>
        </p:txBody>
      </p:sp>
      <p:cxnSp>
        <p:nvCxnSpPr>
          <p:cNvPr id="419" name="Google Shape;419;ga0d99388c2_0_442"/>
          <p:cNvCxnSpPr>
            <a:stCxn id="418" idx="1"/>
          </p:cNvCxnSpPr>
          <p:nvPr/>
        </p:nvCxnSpPr>
        <p:spPr>
          <a:xfrm flipH="1">
            <a:off x="6705400" y="2162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0" name="Google Shape;420;ga0d99388c2_0_442"/>
          <p:cNvSpPr txBox="1"/>
          <p:nvPr/>
        </p:nvSpPr>
        <p:spPr>
          <a:xfrm>
            <a:off x="7848600" y="2373868"/>
            <a:ext cx="914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Domain</a:t>
            </a:r>
            <a:endParaRPr sz="1600" kern="0">
              <a:solidFill>
                <a:srgbClr val="20425A"/>
              </a:solidFill>
              <a:latin typeface="Calibri"/>
              <a:ea typeface="Calibri"/>
              <a:cs typeface="Calibri"/>
              <a:sym typeface="Calibri"/>
            </a:endParaRPr>
          </a:p>
        </p:txBody>
      </p:sp>
      <p:cxnSp>
        <p:nvCxnSpPr>
          <p:cNvPr id="421" name="Google Shape;421;ga0d99388c2_0_442"/>
          <p:cNvCxnSpPr>
            <a:stCxn id="420" idx="1"/>
          </p:cNvCxnSpPr>
          <p:nvPr/>
        </p:nvCxnSpPr>
        <p:spPr>
          <a:xfrm flipH="1">
            <a:off x="6705400" y="2543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2" name="Google Shape;422;ga0d99388c2_0_442"/>
          <p:cNvSpPr txBox="1"/>
          <p:nvPr/>
        </p:nvSpPr>
        <p:spPr>
          <a:xfrm>
            <a:off x="7848600" y="2754868"/>
            <a:ext cx="1219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Vocabulary</a:t>
            </a:r>
            <a:endParaRPr sz="1600" kern="0">
              <a:solidFill>
                <a:srgbClr val="20425A"/>
              </a:solidFill>
              <a:latin typeface="Calibri"/>
              <a:ea typeface="Calibri"/>
              <a:cs typeface="Calibri"/>
              <a:sym typeface="Calibri"/>
            </a:endParaRPr>
          </a:p>
        </p:txBody>
      </p:sp>
      <p:cxnSp>
        <p:nvCxnSpPr>
          <p:cNvPr id="423" name="Google Shape;423;ga0d99388c2_0_442"/>
          <p:cNvCxnSpPr>
            <a:stCxn id="422" idx="1"/>
          </p:cNvCxnSpPr>
          <p:nvPr/>
        </p:nvCxnSpPr>
        <p:spPr>
          <a:xfrm flipH="1">
            <a:off x="6705400" y="2924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4" name="Google Shape;424;ga0d99388c2_0_442"/>
          <p:cNvSpPr txBox="1"/>
          <p:nvPr/>
        </p:nvSpPr>
        <p:spPr>
          <a:xfrm>
            <a:off x="7848600" y="3124200"/>
            <a:ext cx="1981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Class in SNOMED</a:t>
            </a:r>
            <a:endParaRPr sz="1600" kern="0">
              <a:solidFill>
                <a:srgbClr val="20425A"/>
              </a:solidFill>
              <a:latin typeface="Calibri"/>
              <a:ea typeface="Calibri"/>
              <a:cs typeface="Calibri"/>
              <a:sym typeface="Calibri"/>
            </a:endParaRPr>
          </a:p>
        </p:txBody>
      </p:sp>
      <p:cxnSp>
        <p:nvCxnSpPr>
          <p:cNvPr id="425" name="Google Shape;425;ga0d99388c2_0_442"/>
          <p:cNvCxnSpPr>
            <a:stCxn id="424" idx="1"/>
          </p:cNvCxnSpPr>
          <p:nvPr/>
        </p:nvCxnSpPr>
        <p:spPr>
          <a:xfrm flipH="1">
            <a:off x="6705400" y="3293600"/>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6" name="Google Shape;426;ga0d99388c2_0_442"/>
          <p:cNvSpPr txBox="1"/>
          <p:nvPr/>
        </p:nvSpPr>
        <p:spPr>
          <a:xfrm>
            <a:off x="7848600" y="3505200"/>
            <a:ext cx="1676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Concept in data</a:t>
            </a:r>
            <a:endParaRPr sz="1600" kern="0">
              <a:solidFill>
                <a:srgbClr val="20425A"/>
              </a:solidFill>
              <a:latin typeface="Calibri"/>
              <a:ea typeface="Calibri"/>
              <a:cs typeface="Calibri"/>
              <a:sym typeface="Calibri"/>
            </a:endParaRPr>
          </a:p>
        </p:txBody>
      </p:sp>
      <p:cxnSp>
        <p:nvCxnSpPr>
          <p:cNvPr id="427" name="Google Shape;427;ga0d99388c2_0_442"/>
          <p:cNvCxnSpPr>
            <a:stCxn id="426" idx="1"/>
          </p:cNvCxnSpPr>
          <p:nvPr/>
        </p:nvCxnSpPr>
        <p:spPr>
          <a:xfrm flipH="1">
            <a:off x="6705400" y="3674600"/>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8" name="Google Shape;428;ga0d99388c2_0_442"/>
          <p:cNvSpPr txBox="1"/>
          <p:nvPr/>
        </p:nvSpPr>
        <p:spPr>
          <a:xfrm>
            <a:off x="7848600" y="4687669"/>
            <a:ext cx="1828800" cy="584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Valid during time interval</a:t>
            </a:r>
            <a:endParaRPr sz="1600" kern="0">
              <a:solidFill>
                <a:srgbClr val="20425A"/>
              </a:solidFill>
              <a:latin typeface="Calibri"/>
              <a:ea typeface="Calibri"/>
              <a:cs typeface="Calibri"/>
              <a:sym typeface="Calibri"/>
            </a:endParaRPr>
          </a:p>
        </p:txBody>
      </p:sp>
      <p:cxnSp>
        <p:nvCxnSpPr>
          <p:cNvPr id="429" name="Google Shape;429;ga0d99388c2_0_442"/>
          <p:cNvCxnSpPr>
            <a:stCxn id="428" idx="1"/>
          </p:cNvCxnSpPr>
          <p:nvPr/>
        </p:nvCxnSpPr>
        <p:spPr>
          <a:xfrm flipH="1">
            <a:off x="6705400" y="4980069"/>
            <a:ext cx="1143200" cy="768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30" name="Google Shape;430;ga0d99388c2_0_442"/>
          <p:cNvCxnSpPr>
            <a:stCxn id="428" idx="1"/>
          </p:cNvCxnSpPr>
          <p:nvPr/>
        </p:nvCxnSpPr>
        <p:spPr>
          <a:xfrm flipH="1">
            <a:off x="6705400" y="4980069"/>
            <a:ext cx="1143200" cy="4304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31" name="Google Shape;431;ga0d99388c2_0_442"/>
          <p:cNvCxnSpPr>
            <a:stCxn id="428" idx="1"/>
          </p:cNvCxnSpPr>
          <p:nvPr/>
        </p:nvCxnSpPr>
        <p:spPr>
          <a:xfrm rot="10800000">
            <a:off x="6705400" y="4648469"/>
            <a:ext cx="1143200" cy="3316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graphicFrame>
        <p:nvGraphicFramePr>
          <p:cNvPr id="432" name="Google Shape;432;ga0d99388c2_0_442"/>
          <p:cNvGraphicFramePr/>
          <p:nvPr/>
        </p:nvGraphicFramePr>
        <p:xfrm>
          <a:off x="2317899" y="1839432"/>
          <a:ext cx="4006700" cy="3799330"/>
        </p:xfrm>
        <a:graphic>
          <a:graphicData uri="http://schemas.openxmlformats.org/drawingml/2006/table">
            <a:tbl>
              <a:tblPr>
                <a:noFill/>
              </a:tblPr>
              <a:tblGrid>
                <a:gridCol w="2292733">
                  <a:extLst>
                    <a:ext uri="{9D8B030D-6E8A-4147-A177-3AD203B41FA5}">
                      <a16:colId xmlns:a16="http://schemas.microsoft.com/office/drawing/2014/main" val="20000"/>
                    </a:ext>
                  </a:extLst>
                </a:gridCol>
                <a:gridCol w="1713967">
                  <a:extLst>
                    <a:ext uri="{9D8B030D-6E8A-4147-A177-3AD203B41FA5}">
                      <a16:colId xmlns:a16="http://schemas.microsoft.com/office/drawing/2014/main" val="20001"/>
                    </a:ext>
                  </a:extLst>
                </a:gridCol>
              </a:tblGrid>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313217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CONCEPT_NAME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Atrial fibrillation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DOMAIN_ID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Condition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VOCABULARY_ID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SNOMED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CONCEPT_CLASS_ID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Clinical Finding</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STANDARD_CONCEPT</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S</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CONCEPT_CODE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49436004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VALID_START_DATE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01-Jan-1970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VALID_END_DATE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31-Dec-2099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INVALID_REASON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33" name="Google Shape;433;ga0d99388c2_0_442"/>
          <p:cNvSpPr txBox="1"/>
          <p:nvPr/>
        </p:nvSpPr>
        <p:spPr>
          <a:xfrm>
            <a:off x="7848600" y="3897868"/>
            <a:ext cx="18288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Code in SNOMED</a:t>
            </a:r>
            <a:endParaRPr sz="1600" kern="0">
              <a:solidFill>
                <a:srgbClr val="20425A"/>
              </a:solidFill>
              <a:latin typeface="Calibri"/>
              <a:ea typeface="Calibri"/>
              <a:cs typeface="Calibri"/>
              <a:sym typeface="Calibri"/>
            </a:endParaRPr>
          </a:p>
        </p:txBody>
      </p:sp>
      <p:cxnSp>
        <p:nvCxnSpPr>
          <p:cNvPr id="434" name="Google Shape;434;ga0d99388c2_0_442"/>
          <p:cNvCxnSpPr>
            <a:stCxn id="433" idx="1"/>
          </p:cNvCxnSpPr>
          <p:nvPr/>
        </p:nvCxnSpPr>
        <p:spPr>
          <a:xfrm flipH="1">
            <a:off x="6705400" y="4067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EDB4-CC5E-BD27-9CD4-ECF9CDB827A2}"/>
              </a:ext>
            </a:extLst>
          </p:cNvPr>
          <p:cNvSpPr>
            <a:spLocks noGrp="1"/>
          </p:cNvSpPr>
          <p:nvPr>
            <p:ph type="title"/>
          </p:nvPr>
        </p:nvSpPr>
        <p:spPr/>
        <p:txBody>
          <a:bodyPr/>
          <a:lstStyle/>
          <a:p>
            <a:r>
              <a:rPr lang="en-GB"/>
              <a:t>Ares requirements</a:t>
            </a:r>
          </a:p>
        </p:txBody>
      </p:sp>
      <p:sp>
        <p:nvSpPr>
          <p:cNvPr id="3" name="Content Placeholder 2">
            <a:extLst>
              <a:ext uri="{FF2B5EF4-FFF2-40B4-BE49-F238E27FC236}">
                <a16:creationId xmlns:a16="http://schemas.microsoft.com/office/drawing/2014/main" id="{8E783D14-4801-CBFD-6C06-C3A3EF73306F}"/>
              </a:ext>
            </a:extLst>
          </p:cNvPr>
          <p:cNvSpPr>
            <a:spLocks noGrp="1"/>
          </p:cNvSpPr>
          <p:nvPr>
            <p:ph idx="1"/>
          </p:nvPr>
        </p:nvSpPr>
        <p:spPr>
          <a:xfrm>
            <a:off x="609600" y="1219205"/>
            <a:ext cx="6786282" cy="4906963"/>
          </a:xfrm>
        </p:spPr>
        <p:txBody>
          <a:bodyPr/>
          <a:lstStyle/>
          <a:p>
            <a:pPr marL="514350" indent="-514350">
              <a:buFont typeface="+mj-lt"/>
              <a:buAutoNum type="arabicPeriod"/>
            </a:pPr>
            <a:r>
              <a:rPr lang="en-GB"/>
              <a:t>Run Achilles</a:t>
            </a:r>
          </a:p>
          <a:p>
            <a:pPr marL="514350" indent="-514350">
              <a:buFont typeface="+mj-lt"/>
              <a:buAutoNum type="arabicPeriod"/>
            </a:pPr>
            <a:r>
              <a:rPr lang="en-GB"/>
              <a:t>Run DQD</a:t>
            </a:r>
          </a:p>
          <a:p>
            <a:pPr marL="514350" indent="-514350">
              <a:buFont typeface="+mj-lt"/>
              <a:buAutoNum type="arabicPeriod"/>
            </a:pPr>
            <a:r>
              <a:rPr lang="en-GB"/>
              <a:t>Run Ares Export (part of Achilles package)</a:t>
            </a:r>
          </a:p>
          <a:p>
            <a:pPr marL="514350" indent="-514350">
              <a:buFont typeface="+mj-lt"/>
              <a:buAutoNum type="arabicPeriod"/>
            </a:pPr>
            <a:r>
              <a:rPr lang="en-GB"/>
              <a:t>Move DQD </a:t>
            </a:r>
            <a:r>
              <a:rPr lang="en-GB" err="1"/>
              <a:t>json</a:t>
            </a:r>
            <a:r>
              <a:rPr lang="en-GB"/>
              <a:t> file to Ares Export</a:t>
            </a:r>
          </a:p>
          <a:p>
            <a:pPr marL="514350" indent="-514350">
              <a:buFont typeface="+mj-lt"/>
              <a:buAutoNum type="arabicPeriod"/>
            </a:pPr>
            <a:r>
              <a:rPr lang="en-GB"/>
              <a:t>Run </a:t>
            </a:r>
            <a:r>
              <a:rPr lang="en-GB" err="1"/>
              <a:t>AresIndexer</a:t>
            </a:r>
            <a:r>
              <a:rPr lang="en-GB"/>
              <a:t>(s)</a:t>
            </a:r>
          </a:p>
          <a:p>
            <a:pPr marL="514350" indent="-514350">
              <a:buFont typeface="+mj-lt"/>
              <a:buAutoNum type="arabicPeriod"/>
            </a:pPr>
            <a:r>
              <a:rPr lang="en-GB"/>
              <a:t>Host Ares server (locally, or central infrastructure)</a:t>
            </a:r>
          </a:p>
        </p:txBody>
      </p:sp>
      <p:sp>
        <p:nvSpPr>
          <p:cNvPr id="4" name="Slide Number Placeholder 3">
            <a:extLst>
              <a:ext uri="{FF2B5EF4-FFF2-40B4-BE49-F238E27FC236}">
                <a16:creationId xmlns:a16="http://schemas.microsoft.com/office/drawing/2014/main" id="{ACBF99E2-D724-51F8-5F65-4DC2AE704C54}"/>
              </a:ext>
            </a:extLst>
          </p:cNvPr>
          <p:cNvSpPr>
            <a:spLocks noGrp="1"/>
          </p:cNvSpPr>
          <p:nvPr>
            <p:ph type="sldNum" sz="quarter" idx="4"/>
          </p:nvPr>
        </p:nvSpPr>
        <p:spPr/>
        <p:txBody>
          <a:bodyPr/>
          <a:lstStyle/>
          <a:p>
            <a:fld id="{444583ED-F364-40B3-B25B-483B5033DFA3}" type="slidenum">
              <a:rPr lang="en-US" smtClean="0"/>
              <a:pPr/>
              <a:t>140</a:t>
            </a:fld>
            <a:endParaRPr lang="en-US"/>
          </a:p>
        </p:txBody>
      </p:sp>
      <p:sp>
        <p:nvSpPr>
          <p:cNvPr id="6" name="TextBox 5">
            <a:extLst>
              <a:ext uri="{FF2B5EF4-FFF2-40B4-BE49-F238E27FC236}">
                <a16:creationId xmlns:a16="http://schemas.microsoft.com/office/drawing/2014/main" id="{569B521B-8786-C77D-408A-31D02C7024FD}"/>
              </a:ext>
            </a:extLst>
          </p:cNvPr>
          <p:cNvSpPr txBox="1"/>
          <p:nvPr/>
        </p:nvSpPr>
        <p:spPr>
          <a:xfrm>
            <a:off x="7902388" y="2447365"/>
            <a:ext cx="4289612" cy="1477328"/>
          </a:xfrm>
          <a:prstGeom prst="rect">
            <a:avLst/>
          </a:prstGeom>
          <a:noFill/>
        </p:spPr>
        <p:txBody>
          <a:bodyPr wrap="square" rtlCol="0">
            <a:spAutoFit/>
          </a:bodyPr>
          <a:lstStyle/>
          <a:p>
            <a:r>
              <a:rPr lang="en-GB" sz="2400"/>
              <a:t>To compare, for DQD Viewer:</a:t>
            </a:r>
          </a:p>
          <a:p>
            <a:pPr marL="342900" indent="-342900">
              <a:buAutoNum type="arabicPeriod"/>
            </a:pPr>
            <a:r>
              <a:rPr lang="en-GB" sz="2400"/>
              <a:t>Run DQD</a:t>
            </a:r>
          </a:p>
          <a:p>
            <a:pPr marL="342900" indent="-342900">
              <a:buAutoNum type="arabicPeriod"/>
            </a:pPr>
            <a:r>
              <a:rPr lang="en-GB" sz="2400"/>
              <a:t>Launch Shiny app </a:t>
            </a:r>
            <a:r>
              <a:rPr lang="en-GB" err="1">
                <a:latin typeface="Courier New" panose="02070309020205020404" pitchFamily="49" charset="0"/>
                <a:cs typeface="Courier New" panose="02070309020205020404" pitchFamily="49" charset="0"/>
              </a:rPr>
              <a:t>viewDqDashboard</a:t>
            </a:r>
            <a:r>
              <a:rPr lang="en-GB">
                <a:latin typeface="Courier New" panose="02070309020205020404" pitchFamily="49" charset="0"/>
                <a:cs typeface="Courier New" panose="02070309020205020404" pitchFamily="49" charset="0"/>
              </a:rPr>
              <a:t>(</a:t>
            </a:r>
            <a:r>
              <a:rPr lang="en-GB" err="1">
                <a:latin typeface="Courier New" panose="02070309020205020404" pitchFamily="49" charset="0"/>
                <a:cs typeface="Courier New" panose="02070309020205020404" pitchFamily="49" charset="0"/>
              </a:rPr>
              <a:t>json_path</a:t>
            </a:r>
            <a:r>
              <a:rPr lang="en-GB">
                <a:latin typeface="Courier New" panose="02070309020205020404" pitchFamily="49" charset="0"/>
                <a:cs typeface="Courier New" panose="02070309020205020404" pitchFamily="49" charset="0"/>
              </a:rPr>
              <a:t>)</a:t>
            </a:r>
            <a:endParaRPr lang="en-GB" sz="24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62920570"/>
      </p:ext>
    </p:extLst>
  </p:cSld>
  <p:clrMapOvr>
    <a:masterClrMapping/>
  </p:clrMapOvr>
  <p:extLst>
    <p:ext uri="{6950BFC3-D8DA-4A85-94F7-54DA5524770B}">
      <p188:commentRel xmlns:p188="http://schemas.microsoft.com/office/powerpoint/2018/8/main" r:id="rId3"/>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1CD4B-0343-8DEA-4EE9-C78130931030}"/>
              </a:ext>
            </a:extLst>
          </p:cNvPr>
          <p:cNvSpPr>
            <a:spLocks noGrp="1"/>
          </p:cNvSpPr>
          <p:nvPr>
            <p:ph type="title"/>
          </p:nvPr>
        </p:nvSpPr>
        <p:spPr>
          <a:xfrm>
            <a:off x="1524000" y="502513"/>
            <a:ext cx="10058400" cy="838200"/>
          </a:xfrm>
        </p:spPr>
        <p:txBody>
          <a:bodyPr>
            <a:normAutofit fontScale="90000"/>
          </a:bodyPr>
          <a:lstStyle/>
          <a:p>
            <a:r>
              <a:rPr lang="en-GB"/>
              <a:t>Extending Data Quality Assessment for DARWIN EU</a:t>
            </a:r>
            <a:r>
              <a:rPr lang="en-GB" baseline="30000"/>
              <a:t>®</a:t>
            </a:r>
            <a:r>
              <a:rPr lang="en-GB"/>
              <a:t> - CdmOnboarding</a:t>
            </a:r>
          </a:p>
        </p:txBody>
      </p:sp>
      <p:pic>
        <p:nvPicPr>
          <p:cNvPr id="7" name="Picture 8" descr="Graphical user interface, application, table, Word&#10;&#10;Description automatically generated">
            <a:extLst>
              <a:ext uri="{FF2B5EF4-FFF2-40B4-BE49-F238E27FC236}">
                <a16:creationId xmlns:a16="http://schemas.microsoft.com/office/drawing/2014/main" id="{4A2B495E-0F49-D847-7AC0-134F7D64149A}"/>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tretch/>
        </p:blipFill>
        <p:spPr bwMode="auto">
          <a:xfrm>
            <a:off x="206484" y="1919289"/>
            <a:ext cx="6046571" cy="395922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C9B45F29-5C99-E450-B6FF-2CE61373B8A6}"/>
              </a:ext>
            </a:extLst>
          </p:cNvPr>
          <p:cNvSpPr>
            <a:spLocks noGrp="1"/>
          </p:cNvSpPr>
          <p:nvPr>
            <p:ph sz="half" idx="2"/>
          </p:nvPr>
        </p:nvSpPr>
        <p:spPr>
          <a:xfrm>
            <a:off x="6553200" y="1919289"/>
            <a:ext cx="6453116" cy="3959225"/>
          </a:xfrm>
        </p:spPr>
        <p:txBody>
          <a:bodyPr>
            <a:normAutofit fontScale="92500" lnSpcReduction="20000"/>
          </a:bodyPr>
          <a:lstStyle/>
          <a:p>
            <a:pPr marL="0" indent="0">
              <a:buNone/>
            </a:pPr>
            <a:r>
              <a:rPr lang="en-GB"/>
              <a:t>Word doc with OMOP CDM database characteristics:</a:t>
            </a:r>
          </a:p>
          <a:p>
            <a:pPr lvl="1" indent="-342900">
              <a:buFont typeface="Arial" panose="020B0604020202020204" pitchFamily="34" charset="0"/>
              <a:buChar char="•"/>
            </a:pPr>
            <a:r>
              <a:rPr lang="en-GB"/>
              <a:t>Table counts</a:t>
            </a:r>
          </a:p>
          <a:p>
            <a:pPr lvl="1" indent="-342900">
              <a:buFont typeface="Arial" panose="020B0604020202020204" pitchFamily="34" charset="0"/>
              <a:buChar char="•"/>
            </a:pPr>
            <a:r>
              <a:rPr lang="en-GB"/>
              <a:t>Concept mapping coverage</a:t>
            </a:r>
          </a:p>
          <a:p>
            <a:pPr lvl="1" indent="-342900">
              <a:buFont typeface="Arial" panose="020B0604020202020204" pitchFamily="34" charset="0"/>
              <a:buChar char="•"/>
            </a:pPr>
            <a:r>
              <a:rPr lang="en-GB"/>
              <a:t>Top mapped/unmapped concepts</a:t>
            </a:r>
          </a:p>
          <a:p>
            <a:pPr lvl="1" indent="-342900">
              <a:buFont typeface="Arial" panose="020B0604020202020204" pitchFamily="34" charset="0"/>
              <a:buChar char="•"/>
            </a:pPr>
            <a:r>
              <a:rPr lang="en-GB"/>
              <a:t>Data Density and Date ranges</a:t>
            </a:r>
          </a:p>
          <a:p>
            <a:pPr lvl="1" indent="-342900">
              <a:buFont typeface="Arial" panose="020B0604020202020204" pitchFamily="34" charset="0"/>
              <a:buChar char="•"/>
            </a:pPr>
            <a:r>
              <a:rPr lang="en-GB"/>
              <a:t>Drug Exposure Diagnostics summary</a:t>
            </a:r>
          </a:p>
          <a:p>
            <a:pPr lvl="1" indent="-342900">
              <a:buFont typeface="Arial" panose="020B0604020202020204" pitchFamily="34" charset="0"/>
              <a:buChar char="•"/>
            </a:pPr>
            <a:r>
              <a:rPr lang="en-GB"/>
              <a:t>Database Performance</a:t>
            </a:r>
          </a:p>
          <a:p>
            <a:pPr lvl="1" indent="-342900">
              <a:buFont typeface="Arial" panose="020B0604020202020204" pitchFamily="34" charset="0"/>
              <a:buChar char="•"/>
            </a:pPr>
            <a:r>
              <a:rPr lang="en-GB"/>
              <a:t>Infrastructure</a:t>
            </a:r>
          </a:p>
          <a:p>
            <a:pPr marL="0" indent="0">
              <a:buNone/>
            </a:pPr>
            <a:r>
              <a:rPr lang="en-GB">
                <a:solidFill>
                  <a:schemeClr val="bg2"/>
                </a:solidFill>
                <a:ea typeface="+mn-lt"/>
                <a:cs typeface="+mn-lt"/>
              </a:rPr>
              <a:t>https://</a:t>
            </a:r>
            <a:r>
              <a:rPr lang="en-GB" err="1">
                <a:solidFill>
                  <a:schemeClr val="bg2"/>
                </a:solidFill>
                <a:ea typeface="+mn-lt"/>
                <a:cs typeface="+mn-lt"/>
              </a:rPr>
              <a:t>github.com</a:t>
            </a:r>
            <a:r>
              <a:rPr lang="en-GB">
                <a:solidFill>
                  <a:schemeClr val="bg2"/>
                </a:solidFill>
                <a:ea typeface="+mn-lt"/>
                <a:cs typeface="+mn-lt"/>
              </a:rPr>
              <a:t>/</a:t>
            </a:r>
            <a:r>
              <a:rPr lang="en-GB" err="1">
                <a:solidFill>
                  <a:schemeClr val="bg2"/>
                </a:solidFill>
                <a:ea typeface="+mn-lt"/>
                <a:cs typeface="+mn-lt"/>
              </a:rPr>
              <a:t>darwin-eu</a:t>
            </a:r>
            <a:r>
              <a:rPr lang="en-GB">
                <a:solidFill>
                  <a:schemeClr val="bg2"/>
                </a:solidFill>
                <a:ea typeface="+mn-lt"/>
                <a:cs typeface="+mn-lt"/>
              </a:rPr>
              <a:t>/</a:t>
            </a:r>
            <a:br>
              <a:rPr lang="en-GB">
                <a:solidFill>
                  <a:schemeClr val="bg2"/>
                </a:solidFill>
                <a:ea typeface="+mn-lt"/>
                <a:cs typeface="+mn-lt"/>
              </a:rPr>
            </a:br>
            <a:r>
              <a:rPr lang="en-GB">
                <a:solidFill>
                  <a:schemeClr val="bg2"/>
                </a:solidFill>
                <a:ea typeface="+mn-lt"/>
                <a:cs typeface="+mn-lt"/>
              </a:rPr>
              <a:t>CdmOnboarding</a:t>
            </a:r>
          </a:p>
        </p:txBody>
      </p:sp>
      <p:sp>
        <p:nvSpPr>
          <p:cNvPr id="4" name="Slide Number Placeholder 3">
            <a:extLst>
              <a:ext uri="{FF2B5EF4-FFF2-40B4-BE49-F238E27FC236}">
                <a16:creationId xmlns:a16="http://schemas.microsoft.com/office/drawing/2014/main" id="{92092D54-CF61-3E3F-2C26-C3E55700FAEE}"/>
              </a:ext>
            </a:extLst>
          </p:cNvPr>
          <p:cNvSpPr>
            <a:spLocks noGrp="1"/>
          </p:cNvSpPr>
          <p:nvPr>
            <p:ph type="sldNum" sz="quarter" idx="11"/>
          </p:nvPr>
        </p:nvSpPr>
        <p:spPr bwMode="auto">
          <a:xfrm>
            <a:off x="480486" y="6405563"/>
            <a:ext cx="410633" cy="23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nl-BE"/>
            </a:defPPr>
            <a:lvl1pPr marL="0" algn="l" defTabSz="914400" rtl="0" eaLnBrk="1" latinLnBrk="0" hangingPunct="1">
              <a:lnSpc>
                <a:spcPts val="1600"/>
              </a:lnSpc>
              <a:defRPr sz="1107"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1512B7-A4D3-45D6-AC99-9D6C4D21B5B0}" type="slidenum">
              <a:rPr lang="en-GB" altLang="en-US" smtClean="0"/>
              <a:pPr/>
              <a:t>141</a:t>
            </a:fld>
            <a:endParaRPr lang="en-GB" altLang="en-US"/>
          </a:p>
        </p:txBody>
      </p:sp>
      <p:pic>
        <p:nvPicPr>
          <p:cNvPr id="6" name="Picture 5" descr="A diagram of information on a black background&#10;&#10;Description automatically generated">
            <a:extLst>
              <a:ext uri="{FF2B5EF4-FFF2-40B4-BE49-F238E27FC236}">
                <a16:creationId xmlns:a16="http://schemas.microsoft.com/office/drawing/2014/main" id="{FBD7E07B-A385-6B1B-F4B6-830498791736}"/>
              </a:ext>
            </a:extLst>
          </p:cNvPr>
          <p:cNvPicPr>
            <a:picLocks noChangeAspect="1"/>
          </p:cNvPicPr>
          <p:nvPr/>
        </p:nvPicPr>
        <p:blipFill>
          <a:blip r:embed="rId4"/>
          <a:stretch>
            <a:fillRect/>
          </a:stretch>
        </p:blipFill>
        <p:spPr>
          <a:xfrm>
            <a:off x="4951681" y="11471326"/>
            <a:ext cx="19024520" cy="5727390"/>
          </a:xfrm>
          <a:prstGeom prst="rect">
            <a:avLst/>
          </a:prstGeom>
        </p:spPr>
      </p:pic>
    </p:spTree>
    <p:extLst>
      <p:ext uri="{BB962C8B-B14F-4D97-AF65-F5344CB8AC3E}">
        <p14:creationId xmlns:p14="http://schemas.microsoft.com/office/powerpoint/2010/main" val="6645747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Maintenance</a:t>
            </a:r>
          </a:p>
        </p:txBody>
      </p:sp>
      <p:pic>
        <p:nvPicPr>
          <p:cNvPr id="3" name="Picture 2">
            <a:extLst>
              <a:ext uri="{FF2B5EF4-FFF2-40B4-BE49-F238E27FC236}">
                <a16:creationId xmlns:a16="http://schemas.microsoft.com/office/drawing/2014/main" id="{12BEAB10-9065-44A8-B04F-DC235D3D3260}"/>
              </a:ext>
            </a:extLst>
          </p:cNvPr>
          <p:cNvPicPr>
            <a:picLocks noChangeAspect="1"/>
          </p:cNvPicPr>
          <p:nvPr/>
        </p:nvPicPr>
        <p:blipFill>
          <a:blip r:embed="rId2"/>
          <a:stretch>
            <a:fillRect/>
          </a:stretch>
        </p:blipFill>
        <p:spPr>
          <a:xfrm>
            <a:off x="1878013" y="3870712"/>
            <a:ext cx="1543050" cy="504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2" name="Rectangle 31">
            <a:extLst>
              <a:ext uri="{FF2B5EF4-FFF2-40B4-BE49-F238E27FC236}">
                <a16:creationId xmlns:a16="http://schemas.microsoft.com/office/drawing/2014/main" id="{3ACB8D49-BEDE-4424-AFBC-1EFA1355D0C3}"/>
              </a:ext>
            </a:extLst>
          </p:cNvPr>
          <p:cNvSpPr/>
          <p:nvPr/>
        </p:nvSpPr>
        <p:spPr>
          <a:xfrm>
            <a:off x="1583608" y="4499379"/>
            <a:ext cx="2131860" cy="369332"/>
          </a:xfrm>
          <a:prstGeom prst="rect">
            <a:avLst/>
          </a:prstGeom>
        </p:spPr>
        <p:txBody>
          <a:bodyPr wrap="square">
            <a:spAutoFit/>
          </a:bodyPr>
          <a:lstStyle/>
          <a:p>
            <a:pPr algn="ctr"/>
            <a:r>
              <a:rPr lang="en-US"/>
              <a:t>New Vocab?</a:t>
            </a:r>
          </a:p>
        </p:txBody>
      </p:sp>
      <p:pic>
        <p:nvPicPr>
          <p:cNvPr id="8" name="Picture 7">
            <a:extLst>
              <a:ext uri="{FF2B5EF4-FFF2-40B4-BE49-F238E27FC236}">
                <a16:creationId xmlns:a16="http://schemas.microsoft.com/office/drawing/2014/main" id="{7FDD71A8-FD27-4BF3-A44A-752AB07F9F5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10871" y="2575561"/>
            <a:ext cx="822586" cy="822586"/>
          </a:xfrm>
          <a:prstGeom prst="rect">
            <a:avLst/>
          </a:prstGeom>
        </p:spPr>
      </p:pic>
      <p:sp>
        <p:nvSpPr>
          <p:cNvPr id="44" name="Rectangle 43">
            <a:extLst>
              <a:ext uri="{FF2B5EF4-FFF2-40B4-BE49-F238E27FC236}">
                <a16:creationId xmlns:a16="http://schemas.microsoft.com/office/drawing/2014/main" id="{D5B52D95-DDCC-4471-926E-171B8E9EADA8}"/>
              </a:ext>
            </a:extLst>
          </p:cNvPr>
          <p:cNvSpPr/>
          <p:nvPr/>
        </p:nvSpPr>
        <p:spPr>
          <a:xfrm>
            <a:off x="1601070" y="3324675"/>
            <a:ext cx="2131860" cy="369332"/>
          </a:xfrm>
          <a:prstGeom prst="rect">
            <a:avLst/>
          </a:prstGeom>
        </p:spPr>
        <p:txBody>
          <a:bodyPr wrap="square">
            <a:spAutoFit/>
          </a:bodyPr>
          <a:lstStyle/>
          <a:p>
            <a:pPr algn="ctr"/>
            <a:r>
              <a:rPr lang="en-US"/>
              <a:t>Bug Found?</a:t>
            </a:r>
          </a:p>
        </p:txBody>
      </p:sp>
      <p:sp>
        <p:nvSpPr>
          <p:cNvPr id="14" name="Flowchart: Magnetic Disk 13">
            <a:extLst>
              <a:ext uri="{FF2B5EF4-FFF2-40B4-BE49-F238E27FC236}">
                <a16:creationId xmlns:a16="http://schemas.microsoft.com/office/drawing/2014/main" id="{E7950BF0-93C6-432A-BC41-3EDF6634FA42}"/>
              </a:ext>
            </a:extLst>
          </p:cNvPr>
          <p:cNvSpPr/>
          <p:nvPr/>
        </p:nvSpPr>
        <p:spPr>
          <a:xfrm>
            <a:off x="2333245" y="1331168"/>
            <a:ext cx="523647" cy="6048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2FB6FF-F96E-4E52-9667-6DE037C50048}"/>
              </a:ext>
            </a:extLst>
          </p:cNvPr>
          <p:cNvSpPr/>
          <p:nvPr/>
        </p:nvSpPr>
        <p:spPr>
          <a:xfrm>
            <a:off x="1576623" y="1929231"/>
            <a:ext cx="2131860" cy="646331"/>
          </a:xfrm>
          <a:prstGeom prst="rect">
            <a:avLst/>
          </a:prstGeom>
        </p:spPr>
        <p:txBody>
          <a:bodyPr wrap="square">
            <a:spAutoFit/>
          </a:bodyPr>
          <a:lstStyle/>
          <a:p>
            <a:pPr algn="ctr"/>
            <a:r>
              <a:rPr lang="en-US"/>
              <a:t>Changed or Updated Raw Data?</a:t>
            </a:r>
          </a:p>
        </p:txBody>
      </p:sp>
      <p:pic>
        <p:nvPicPr>
          <p:cNvPr id="54" name="Picture 4" descr="Image result for pusheen transparent background">
            <a:extLst>
              <a:ext uri="{FF2B5EF4-FFF2-40B4-BE49-F238E27FC236}">
                <a16:creationId xmlns:a16="http://schemas.microsoft.com/office/drawing/2014/main" id="{C6A4807A-3BA2-411D-B353-B9223E23B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2113" y="3600749"/>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353B0802-4AEC-47BD-BF80-B162402990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758869" y="3657645"/>
            <a:ext cx="1466020" cy="1466020"/>
          </a:xfrm>
          <a:prstGeom prst="rect">
            <a:avLst/>
          </a:prstGeom>
        </p:spPr>
      </p:pic>
      <p:sp>
        <p:nvSpPr>
          <p:cNvPr id="56" name="Scroll: Vertical 55">
            <a:extLst>
              <a:ext uri="{FF2B5EF4-FFF2-40B4-BE49-F238E27FC236}">
                <a16:creationId xmlns:a16="http://schemas.microsoft.com/office/drawing/2014/main" id="{39DCBA07-0EEB-46FA-B378-6E7E2561D6A4}"/>
              </a:ext>
            </a:extLst>
          </p:cNvPr>
          <p:cNvSpPr/>
          <p:nvPr/>
        </p:nvSpPr>
        <p:spPr>
          <a:xfrm>
            <a:off x="6224890" y="232138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57" name="Rectangle 56">
            <a:extLst>
              <a:ext uri="{FF2B5EF4-FFF2-40B4-BE49-F238E27FC236}">
                <a16:creationId xmlns:a16="http://schemas.microsoft.com/office/drawing/2014/main" id="{80055174-D705-4144-A24F-41A959E5429C}"/>
              </a:ext>
            </a:extLst>
          </p:cNvPr>
          <p:cNvSpPr/>
          <p:nvPr/>
        </p:nvSpPr>
        <p:spPr>
          <a:xfrm>
            <a:off x="6562693" y="4870637"/>
            <a:ext cx="2131860" cy="646331"/>
          </a:xfrm>
          <a:prstGeom prst="rect">
            <a:avLst/>
          </a:prstGeom>
        </p:spPr>
        <p:txBody>
          <a:bodyPr wrap="square">
            <a:spAutoFit/>
          </a:bodyPr>
          <a:lstStyle/>
          <a:p>
            <a:pPr algn="ctr"/>
            <a:r>
              <a:rPr lang="en-US"/>
              <a:t>A technical person implements the ETL</a:t>
            </a:r>
          </a:p>
        </p:txBody>
      </p:sp>
      <p:sp>
        <p:nvSpPr>
          <p:cNvPr id="58" name="Rectangle 57">
            <a:extLst>
              <a:ext uri="{FF2B5EF4-FFF2-40B4-BE49-F238E27FC236}">
                <a16:creationId xmlns:a16="http://schemas.microsoft.com/office/drawing/2014/main" id="{0ED08640-25B1-44C6-B296-028A26E5CE93}"/>
              </a:ext>
            </a:extLst>
          </p:cNvPr>
          <p:cNvSpPr/>
          <p:nvPr/>
        </p:nvSpPr>
        <p:spPr>
          <a:xfrm>
            <a:off x="4493476" y="4879338"/>
            <a:ext cx="1779508" cy="646331"/>
          </a:xfrm>
          <a:prstGeom prst="rect">
            <a:avLst/>
          </a:prstGeom>
        </p:spPr>
        <p:txBody>
          <a:bodyPr wrap="square">
            <a:spAutoFit/>
          </a:bodyPr>
          <a:lstStyle/>
          <a:p>
            <a:pPr algn="ctr"/>
            <a:r>
              <a:rPr lang="en-US"/>
              <a:t>All are involved in quality control</a:t>
            </a:r>
          </a:p>
        </p:txBody>
      </p:sp>
      <p:sp>
        <p:nvSpPr>
          <p:cNvPr id="59" name="Arrow: Right 58">
            <a:extLst>
              <a:ext uri="{FF2B5EF4-FFF2-40B4-BE49-F238E27FC236}">
                <a16:creationId xmlns:a16="http://schemas.microsoft.com/office/drawing/2014/main" id="{47100BA2-D0F6-419B-BFEE-9FDD19AEC7CD}"/>
              </a:ext>
            </a:extLst>
          </p:cNvPr>
          <p:cNvSpPr/>
          <p:nvPr/>
        </p:nvSpPr>
        <p:spPr>
          <a:xfrm rot="2775711">
            <a:off x="6983165" y="319286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9C3D346A-5AA9-4B8D-98A4-35C7EB6A40A5}"/>
              </a:ext>
            </a:extLst>
          </p:cNvPr>
          <p:cNvSpPr/>
          <p:nvPr/>
        </p:nvSpPr>
        <p:spPr>
          <a:xfrm rot="10800000">
            <a:off x="6151090" y="406286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EFF063AB-87FC-4204-A6B1-963009939573}"/>
              </a:ext>
            </a:extLst>
          </p:cNvPr>
          <p:cNvSpPr/>
          <p:nvPr/>
        </p:nvSpPr>
        <p:spPr>
          <a:xfrm rot="18993669">
            <a:off x="5442380" y="300668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AF06341-B142-4DF8-AECA-E8557BC3AFA4}"/>
              </a:ext>
            </a:extLst>
          </p:cNvPr>
          <p:cNvSpPr/>
          <p:nvPr/>
        </p:nvSpPr>
        <p:spPr>
          <a:xfrm>
            <a:off x="5682085" y="1606066"/>
            <a:ext cx="1779508" cy="646331"/>
          </a:xfrm>
          <a:prstGeom prst="rect">
            <a:avLst/>
          </a:prstGeom>
        </p:spPr>
        <p:txBody>
          <a:bodyPr wrap="square">
            <a:spAutoFit/>
          </a:bodyPr>
          <a:lstStyle/>
          <a:p>
            <a:pPr algn="ctr"/>
            <a:r>
              <a:rPr lang="en-US"/>
              <a:t>ETL Documentation </a:t>
            </a:r>
          </a:p>
        </p:txBody>
      </p:sp>
      <p:sp>
        <p:nvSpPr>
          <p:cNvPr id="63" name="Arrow: Right 62">
            <a:extLst>
              <a:ext uri="{FF2B5EF4-FFF2-40B4-BE49-F238E27FC236}">
                <a16:creationId xmlns:a16="http://schemas.microsoft.com/office/drawing/2014/main" id="{318FB5AD-D156-4E17-865F-6A265499D881}"/>
              </a:ext>
            </a:extLst>
          </p:cNvPr>
          <p:cNvSpPr/>
          <p:nvPr/>
        </p:nvSpPr>
        <p:spPr>
          <a:xfrm>
            <a:off x="3667501" y="1329146"/>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D9361A5A-6DF6-4100-87E7-6DF2175FAA90}"/>
              </a:ext>
            </a:extLst>
          </p:cNvPr>
          <p:cNvSpPr/>
          <p:nvPr/>
        </p:nvSpPr>
        <p:spPr>
          <a:xfrm>
            <a:off x="3667501" y="2627441"/>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0FC45633-CBB3-4852-A0FB-9B27BA9B2E0B}"/>
              </a:ext>
            </a:extLst>
          </p:cNvPr>
          <p:cNvSpPr/>
          <p:nvPr/>
        </p:nvSpPr>
        <p:spPr>
          <a:xfrm>
            <a:off x="3667501" y="5114375"/>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Magnetic Disk 65">
            <a:extLst>
              <a:ext uri="{FF2B5EF4-FFF2-40B4-BE49-F238E27FC236}">
                <a16:creationId xmlns:a16="http://schemas.microsoft.com/office/drawing/2014/main" id="{EBEB9D60-424E-4C83-8850-F6541D60CB9E}"/>
              </a:ext>
            </a:extLst>
          </p:cNvPr>
          <p:cNvSpPr/>
          <p:nvPr/>
        </p:nvSpPr>
        <p:spPr>
          <a:xfrm>
            <a:off x="9394041" y="2972740"/>
            <a:ext cx="1012371" cy="91252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D1CBFAA-FB20-4498-84C9-D1FB66457550}"/>
              </a:ext>
            </a:extLst>
          </p:cNvPr>
          <p:cNvSpPr/>
          <p:nvPr/>
        </p:nvSpPr>
        <p:spPr>
          <a:xfrm>
            <a:off x="8832008" y="3956008"/>
            <a:ext cx="2131860" cy="369332"/>
          </a:xfrm>
          <a:prstGeom prst="rect">
            <a:avLst/>
          </a:prstGeom>
        </p:spPr>
        <p:txBody>
          <a:bodyPr wrap="square">
            <a:spAutoFit/>
          </a:bodyPr>
          <a:lstStyle/>
          <a:p>
            <a:pPr algn="ctr"/>
            <a:r>
              <a:rPr lang="en-US"/>
              <a:t>Updated CDM</a:t>
            </a:r>
          </a:p>
        </p:txBody>
      </p:sp>
      <p:sp>
        <p:nvSpPr>
          <p:cNvPr id="68" name="Arrow: Right 67">
            <a:extLst>
              <a:ext uri="{FF2B5EF4-FFF2-40B4-BE49-F238E27FC236}">
                <a16:creationId xmlns:a16="http://schemas.microsoft.com/office/drawing/2014/main" id="{6F03CDCA-58CD-4DD4-80C8-4831FB3CA572}"/>
              </a:ext>
            </a:extLst>
          </p:cNvPr>
          <p:cNvSpPr/>
          <p:nvPr/>
        </p:nvSpPr>
        <p:spPr>
          <a:xfrm>
            <a:off x="8452928" y="3098048"/>
            <a:ext cx="840143" cy="822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 descr="http://www.ohdsi.org/web/wiki/lib/exe/fetch.php?w=100&amp;tok=44f68f&amp;media=t-ohdsi-logo-only.png">
            <a:extLst>
              <a:ext uri="{FF2B5EF4-FFF2-40B4-BE49-F238E27FC236}">
                <a16:creationId xmlns:a16="http://schemas.microsoft.com/office/drawing/2014/main" id="{C7B0AE73-0DB3-4DB2-AFA6-DD2D69882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196" y="5123665"/>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54D650C0-282C-408F-90FC-0561E732F0A8}"/>
              </a:ext>
            </a:extLst>
          </p:cNvPr>
          <p:cNvSpPr/>
          <p:nvPr/>
        </p:nvSpPr>
        <p:spPr>
          <a:xfrm>
            <a:off x="1604019" y="5930022"/>
            <a:ext cx="2131860" cy="369332"/>
          </a:xfrm>
          <a:prstGeom prst="rect">
            <a:avLst/>
          </a:prstGeom>
        </p:spPr>
        <p:txBody>
          <a:bodyPr wrap="square">
            <a:spAutoFit/>
          </a:bodyPr>
          <a:lstStyle/>
          <a:p>
            <a:pPr algn="ctr"/>
            <a:r>
              <a:rPr lang="en-US"/>
              <a:t>CDM Update?</a:t>
            </a:r>
          </a:p>
        </p:txBody>
      </p:sp>
      <p:sp>
        <p:nvSpPr>
          <p:cNvPr id="71" name="Arrow: Right 70">
            <a:extLst>
              <a:ext uri="{FF2B5EF4-FFF2-40B4-BE49-F238E27FC236}">
                <a16:creationId xmlns:a16="http://schemas.microsoft.com/office/drawing/2014/main" id="{7E094D59-3B26-43A8-83A6-2EBE15B61932}"/>
              </a:ext>
            </a:extLst>
          </p:cNvPr>
          <p:cNvSpPr/>
          <p:nvPr/>
        </p:nvSpPr>
        <p:spPr>
          <a:xfrm>
            <a:off x="3667501" y="3711830"/>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9BB3E97-ABF3-443A-9417-125907C2B963}"/>
              </a:ext>
            </a:extLst>
          </p:cNvPr>
          <p:cNvSpPr>
            <a:spLocks noGrp="1"/>
          </p:cNvSpPr>
          <p:nvPr>
            <p:ph type="sldNum" sz="quarter" idx="4"/>
          </p:nvPr>
        </p:nvSpPr>
        <p:spPr/>
        <p:txBody>
          <a:bodyPr/>
          <a:lstStyle/>
          <a:p>
            <a:fld id="{444583ED-F364-40B3-B25B-483B5033DFA3}" type="slidenum">
              <a:rPr lang="en-US" smtClean="0"/>
              <a:pPr/>
              <a:t>142</a:t>
            </a:fld>
            <a:endParaRPr lang="en-US"/>
          </a:p>
        </p:txBody>
      </p:sp>
    </p:spTree>
    <p:extLst>
      <p:ext uri="{BB962C8B-B14F-4D97-AF65-F5344CB8AC3E}">
        <p14:creationId xmlns:p14="http://schemas.microsoft.com/office/powerpoint/2010/main" val="34441131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p:txBody>
          <a:bodyPr/>
          <a:lstStyle/>
          <a:p>
            <a:r>
              <a:rPr lang="en-US"/>
              <a:t>Achilles</a:t>
            </a:r>
          </a:p>
        </p:txBody>
      </p:sp>
      <p:sp>
        <p:nvSpPr>
          <p:cNvPr id="3" name="Content Placeholder 2">
            <a:extLst>
              <a:ext uri="{FF2B5EF4-FFF2-40B4-BE49-F238E27FC236}">
                <a16:creationId xmlns:a16="http://schemas.microsoft.com/office/drawing/2014/main" id="{C43477BA-8213-4877-8C25-54FFE87CB417}"/>
              </a:ext>
            </a:extLst>
          </p:cNvPr>
          <p:cNvSpPr>
            <a:spLocks noGrp="1"/>
          </p:cNvSpPr>
          <p:nvPr>
            <p:ph idx="1"/>
          </p:nvPr>
        </p:nvSpPr>
        <p:spPr>
          <a:xfrm>
            <a:off x="1981200" y="5193633"/>
            <a:ext cx="8229600" cy="932530"/>
          </a:xfrm>
        </p:spPr>
        <p:txBody>
          <a:bodyPr>
            <a:normAutofit fontScale="70000" lnSpcReduction="20000"/>
          </a:bodyPr>
          <a:lstStyle/>
          <a:p>
            <a:pPr marL="0" indent="0">
              <a:buNone/>
            </a:pPr>
            <a:r>
              <a:rPr lang="en-US"/>
              <a:t>This plot shows that the bulk of the data starts in 2005. However, there also appear to be a few records from around 1961, which is likely an error in the data.</a:t>
            </a:r>
          </a:p>
        </p:txBody>
      </p:sp>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143</a:t>
            </a:fld>
            <a:endParaRPr lang="en-US"/>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7" name="Picture 6">
            <a:extLst>
              <a:ext uri="{FF2B5EF4-FFF2-40B4-BE49-F238E27FC236}">
                <a16:creationId xmlns:a16="http://schemas.microsoft.com/office/drawing/2014/main" id="{20E35ACA-F75E-4DE2-BFE8-3B000FDFB476}"/>
              </a:ext>
            </a:extLst>
          </p:cNvPr>
          <p:cNvPicPr>
            <a:picLocks noChangeAspect="1"/>
          </p:cNvPicPr>
          <p:nvPr/>
        </p:nvPicPr>
        <p:blipFill>
          <a:blip r:embed="rId4"/>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098" name="Picture 2" descr="The data density plot in the ACHILLES web viewer.">
            <a:extLst>
              <a:ext uri="{FF2B5EF4-FFF2-40B4-BE49-F238E27FC236}">
                <a16:creationId xmlns:a16="http://schemas.microsoft.com/office/drawing/2014/main" id="{822F936D-0210-4086-B2C4-C043E4594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258555"/>
            <a:ext cx="9144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043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p:txBody>
          <a:bodyPr/>
          <a:lstStyle/>
          <a:p>
            <a:r>
              <a:rPr lang="en-US"/>
              <a:t>Achilles</a:t>
            </a:r>
          </a:p>
        </p:txBody>
      </p:sp>
      <p:sp>
        <p:nvSpPr>
          <p:cNvPr id="3" name="Content Placeholder 2">
            <a:extLst>
              <a:ext uri="{FF2B5EF4-FFF2-40B4-BE49-F238E27FC236}">
                <a16:creationId xmlns:a16="http://schemas.microsoft.com/office/drawing/2014/main" id="{C43477BA-8213-4877-8C25-54FFE87CB417}"/>
              </a:ext>
            </a:extLst>
          </p:cNvPr>
          <p:cNvSpPr>
            <a:spLocks noGrp="1"/>
          </p:cNvSpPr>
          <p:nvPr>
            <p:ph idx="1"/>
          </p:nvPr>
        </p:nvSpPr>
        <p:spPr>
          <a:xfrm>
            <a:off x="1981200" y="5193633"/>
            <a:ext cx="8229600" cy="932530"/>
          </a:xfrm>
        </p:spPr>
        <p:txBody>
          <a:bodyPr>
            <a:normAutofit fontScale="70000" lnSpcReduction="20000"/>
          </a:bodyPr>
          <a:lstStyle/>
          <a:p>
            <a:pPr marL="0" indent="0">
              <a:buNone/>
            </a:pPr>
            <a:r>
              <a:rPr lang="en-US"/>
              <a:t>This change coincides with changes in the reimbursement rules in this specific country, leading to more diagnoses but probably not a true increase in prevalence in the underlying population.</a:t>
            </a:r>
          </a:p>
        </p:txBody>
      </p:sp>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144</a:t>
            </a:fld>
            <a:endParaRPr lang="en-US"/>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7" name="Picture 6">
            <a:extLst>
              <a:ext uri="{FF2B5EF4-FFF2-40B4-BE49-F238E27FC236}">
                <a16:creationId xmlns:a16="http://schemas.microsoft.com/office/drawing/2014/main" id="{20E35ACA-F75E-4DE2-BFE8-3B000FDFB476}"/>
              </a:ext>
            </a:extLst>
          </p:cNvPr>
          <p:cNvPicPr>
            <a:picLocks noChangeAspect="1"/>
          </p:cNvPicPr>
          <p:nvPr/>
        </p:nvPicPr>
        <p:blipFill>
          <a:blip r:embed="rId4"/>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218" name="Picture 2" descr="Monthly rate of diabetes coded in the ACHILLES web viewer.">
            <a:extLst>
              <a:ext uri="{FF2B5EF4-FFF2-40B4-BE49-F238E27FC236}">
                <a16:creationId xmlns:a16="http://schemas.microsoft.com/office/drawing/2014/main" id="{2D7E3077-96A9-486E-879B-FBB8DC3C8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565" y="1655546"/>
            <a:ext cx="8737839" cy="308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3966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our test cases run?</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145</a:t>
            </a:fld>
            <a:endParaRPr lang="en-US"/>
          </a:p>
        </p:txBody>
      </p:sp>
      <p:pic>
        <p:nvPicPr>
          <p:cNvPr id="6" name="Picture 5">
            <a:extLst>
              <a:ext uri="{FF2B5EF4-FFF2-40B4-BE49-F238E27FC236}">
                <a16:creationId xmlns:a16="http://schemas.microsoft.com/office/drawing/2014/main" id="{1DF1BF62-0C58-43B6-843B-C5BC61623159}"/>
              </a:ext>
            </a:extLst>
          </p:cNvPr>
          <p:cNvPicPr>
            <a:picLocks noChangeAspect="1"/>
          </p:cNvPicPr>
          <p:nvPr/>
        </p:nvPicPr>
        <p:blipFill>
          <a:blip r:embed="rId2"/>
          <a:stretch>
            <a:fillRect/>
          </a:stretch>
        </p:blipFill>
        <p:spPr>
          <a:xfrm>
            <a:off x="1869331" y="2441832"/>
            <a:ext cx="7543801" cy="3849706"/>
          </a:xfrm>
          <a:prstGeom prst="rect">
            <a:avLst/>
          </a:prstGeom>
        </p:spPr>
      </p:pic>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pic>
        <p:nvPicPr>
          <p:cNvPr id="7" name="Picture 6">
            <a:extLst>
              <a:ext uri="{FF2B5EF4-FFF2-40B4-BE49-F238E27FC236}">
                <a16:creationId xmlns:a16="http://schemas.microsoft.com/office/drawing/2014/main" id="{607D7F24-7B67-43EA-9C9F-9C13AD405FF4}"/>
              </a:ext>
            </a:extLst>
          </p:cNvPr>
          <p:cNvPicPr>
            <a:picLocks noChangeAspect="1"/>
          </p:cNvPicPr>
          <p:nvPr/>
        </p:nvPicPr>
        <p:blipFill>
          <a:blip r:embed="rId3"/>
          <a:stretch>
            <a:fillRect/>
          </a:stretch>
        </p:blipFill>
        <p:spPr>
          <a:xfrm>
            <a:off x="9601200" y="181883"/>
            <a:ext cx="666750" cy="6613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489896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D64F14-EE92-414C-9205-D3ECB455B386}"/>
              </a:ext>
            </a:extLst>
          </p:cNvPr>
          <p:cNvPicPr>
            <a:picLocks noChangeAspect="1"/>
          </p:cNvPicPr>
          <p:nvPr/>
        </p:nvPicPr>
        <p:blipFill>
          <a:blip r:embed="rId2"/>
          <a:stretch>
            <a:fillRect/>
          </a:stretch>
        </p:blipFill>
        <p:spPr>
          <a:xfrm>
            <a:off x="1524000" y="2292557"/>
            <a:ext cx="9144000" cy="4016963"/>
          </a:xfrm>
          <a:prstGeom prst="rect">
            <a:avLst/>
          </a:prstGeom>
        </p:spPr>
      </p:pic>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a:xfrm>
            <a:off x="2667001" y="152400"/>
            <a:ext cx="6079067" cy="838200"/>
          </a:xfrm>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Achilles notice anything?</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146</a:t>
            </a:fld>
            <a:endParaRPr lang="en-US"/>
          </a:p>
        </p:txBody>
      </p:sp>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cxnSp>
        <p:nvCxnSpPr>
          <p:cNvPr id="9" name="Straight Connector 8">
            <a:extLst>
              <a:ext uri="{FF2B5EF4-FFF2-40B4-BE49-F238E27FC236}">
                <a16:creationId xmlns:a16="http://schemas.microsoft.com/office/drawing/2014/main" id="{50687507-544F-4C4D-9956-2F9B1629F484}"/>
              </a:ext>
            </a:extLst>
          </p:cNvPr>
          <p:cNvCxnSpPr>
            <a:cxnSpLocks/>
          </p:cNvCxnSpPr>
          <p:nvPr/>
        </p:nvCxnSpPr>
        <p:spPr>
          <a:xfrm>
            <a:off x="2243811" y="5332397"/>
            <a:ext cx="1639664" cy="900923"/>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E18992E3-11C8-4A6C-8A82-4D507DF9F3A4}"/>
              </a:ext>
            </a:extLst>
          </p:cNvPr>
          <p:cNvCxnSpPr>
            <a:cxnSpLocks/>
          </p:cNvCxnSpPr>
          <p:nvPr/>
        </p:nvCxnSpPr>
        <p:spPr>
          <a:xfrm flipH="1">
            <a:off x="7103766" y="5332397"/>
            <a:ext cx="3002523" cy="900923"/>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D7ED4CB7-06D7-4215-9A0E-E448C4088783}"/>
              </a:ext>
            </a:extLst>
          </p:cNvPr>
          <p:cNvPicPr>
            <a:picLocks noChangeAspect="1"/>
          </p:cNvPicPr>
          <p:nvPr/>
        </p:nvPicPr>
        <p:blipFill>
          <a:blip r:embed="rId3"/>
          <a:stretch>
            <a:fillRect/>
          </a:stretch>
        </p:blipFill>
        <p:spPr>
          <a:xfrm>
            <a:off x="2243812" y="4734576"/>
            <a:ext cx="7882367" cy="59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F3A7113-F994-4EA1-A9DD-241D2B5117F5}"/>
              </a:ext>
            </a:extLst>
          </p:cNvPr>
          <p:cNvPicPr>
            <a:picLocks noChangeAspect="1"/>
          </p:cNvPicPr>
          <p:nvPr/>
        </p:nvPicPr>
        <p:blipFill>
          <a:blip r:embed="rId4"/>
          <a:stretch>
            <a:fillRect/>
          </a:stretch>
        </p:blipFill>
        <p:spPr>
          <a:xfrm>
            <a:off x="8922809" y="259103"/>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5607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DQD notice anything?</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147</a:t>
            </a:fld>
            <a:endParaRPr lang="en-US"/>
          </a:p>
        </p:txBody>
      </p:sp>
      <p:pic>
        <p:nvPicPr>
          <p:cNvPr id="7" name="Picture 6">
            <a:extLst>
              <a:ext uri="{FF2B5EF4-FFF2-40B4-BE49-F238E27FC236}">
                <a16:creationId xmlns:a16="http://schemas.microsoft.com/office/drawing/2014/main" id="{47F7B32F-4010-4C49-911C-ACE254AE518F}"/>
              </a:ext>
            </a:extLst>
          </p:cNvPr>
          <p:cNvPicPr>
            <a:picLocks noChangeAspect="1"/>
          </p:cNvPicPr>
          <p:nvPr/>
        </p:nvPicPr>
        <p:blipFill>
          <a:blip r:embed="rId2"/>
          <a:stretch>
            <a:fillRect/>
          </a:stretch>
        </p:blipFill>
        <p:spPr>
          <a:xfrm>
            <a:off x="1689370" y="2212440"/>
            <a:ext cx="8813260" cy="4493160"/>
          </a:xfrm>
          <a:prstGeom prst="rect">
            <a:avLst/>
          </a:prstGeom>
        </p:spPr>
      </p:pic>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pic>
        <p:nvPicPr>
          <p:cNvPr id="8" name="Picture 7">
            <a:extLst>
              <a:ext uri="{FF2B5EF4-FFF2-40B4-BE49-F238E27FC236}">
                <a16:creationId xmlns:a16="http://schemas.microsoft.com/office/drawing/2014/main" id="{FF1E7741-3135-40F9-9B28-9745AD325777}"/>
              </a:ext>
            </a:extLst>
          </p:cNvPr>
          <p:cNvPicPr>
            <a:picLocks noChangeAspect="1"/>
          </p:cNvPicPr>
          <p:nvPr/>
        </p:nvPicPr>
        <p:blipFill>
          <a:blip r:embed="rId3"/>
          <a:stretch>
            <a:fillRect/>
          </a:stretch>
        </p:blipFill>
        <p:spPr>
          <a:xfrm>
            <a:off x="1524000" y="4248081"/>
            <a:ext cx="9144000" cy="702129"/>
          </a:xfrm>
          <a:prstGeom prst="rect">
            <a:avLst/>
          </a:prstGeom>
          <a:ln w="28575">
            <a:solidFill>
              <a:schemeClr val="tx1"/>
            </a:solidFill>
          </a:ln>
        </p:spPr>
      </p:pic>
      <p:cxnSp>
        <p:nvCxnSpPr>
          <p:cNvPr id="10" name="Straight Connector 9">
            <a:extLst>
              <a:ext uri="{FF2B5EF4-FFF2-40B4-BE49-F238E27FC236}">
                <a16:creationId xmlns:a16="http://schemas.microsoft.com/office/drawing/2014/main" id="{C3B860C7-BA3F-4CA9-8700-F47D3059201C}"/>
              </a:ext>
            </a:extLst>
          </p:cNvPr>
          <p:cNvCxnSpPr>
            <a:cxnSpLocks/>
          </p:cNvCxnSpPr>
          <p:nvPr/>
        </p:nvCxnSpPr>
        <p:spPr>
          <a:xfrm flipV="1">
            <a:off x="1524000" y="4066163"/>
            <a:ext cx="1838528" cy="181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323909-7E73-4D2E-BFAC-CCECE4E15E51}"/>
              </a:ext>
            </a:extLst>
          </p:cNvPr>
          <p:cNvCxnSpPr>
            <a:cxnSpLocks/>
          </p:cNvCxnSpPr>
          <p:nvPr/>
        </p:nvCxnSpPr>
        <p:spPr>
          <a:xfrm>
            <a:off x="10444266" y="4076225"/>
            <a:ext cx="243191" cy="152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4A98BE0-9310-447C-8270-E86255456CE0}"/>
              </a:ext>
            </a:extLst>
          </p:cNvPr>
          <p:cNvPicPr>
            <a:picLocks noChangeAspect="1"/>
          </p:cNvPicPr>
          <p:nvPr/>
        </p:nvPicPr>
        <p:blipFill>
          <a:blip r:embed="rId4"/>
          <a:stretch>
            <a:fillRect/>
          </a:stretch>
        </p:blipFill>
        <p:spPr>
          <a:xfrm>
            <a:off x="9601200" y="234498"/>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42849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BC73-C1FB-4FEE-A495-AE5B60498D28}"/>
              </a:ext>
            </a:extLst>
          </p:cNvPr>
          <p:cNvSpPr>
            <a:spLocks noGrp="1"/>
          </p:cNvSpPr>
          <p:nvPr>
            <p:ph type="title"/>
          </p:nvPr>
        </p:nvSpPr>
        <p:spPr/>
        <p:txBody>
          <a:bodyPr/>
          <a:lstStyle/>
          <a:p>
            <a:r>
              <a:rPr lang="en-US"/>
              <a:t>Maybe we have a bug?</a:t>
            </a:r>
          </a:p>
        </p:txBody>
      </p:sp>
      <p:sp>
        <p:nvSpPr>
          <p:cNvPr id="3" name="Content Placeholder 2">
            <a:extLst>
              <a:ext uri="{FF2B5EF4-FFF2-40B4-BE49-F238E27FC236}">
                <a16:creationId xmlns:a16="http://schemas.microsoft.com/office/drawing/2014/main" id="{BEB194CF-E7B7-404A-828A-1680A31B96C1}"/>
              </a:ext>
            </a:extLst>
          </p:cNvPr>
          <p:cNvSpPr>
            <a:spLocks noGrp="1"/>
          </p:cNvSpPr>
          <p:nvPr>
            <p:ph idx="1"/>
          </p:nvPr>
        </p:nvSpPr>
        <p:spPr/>
        <p:txBody>
          <a:bodyPr/>
          <a:lstStyle/>
          <a:p>
            <a:r>
              <a:rPr lang="en-US"/>
              <a:t>In the CONDITION_OCCURRENCE, 61% rows are mapped to 0</a:t>
            </a:r>
          </a:p>
          <a:p>
            <a:endParaRPr lang="en-US"/>
          </a:p>
        </p:txBody>
      </p:sp>
      <p:sp>
        <p:nvSpPr>
          <p:cNvPr id="4" name="Slide Number Placeholder 3">
            <a:extLst>
              <a:ext uri="{FF2B5EF4-FFF2-40B4-BE49-F238E27FC236}">
                <a16:creationId xmlns:a16="http://schemas.microsoft.com/office/drawing/2014/main" id="{9FDC0CB3-096C-4761-9CFD-411ED0FAF9D8}"/>
              </a:ext>
            </a:extLst>
          </p:cNvPr>
          <p:cNvSpPr>
            <a:spLocks noGrp="1"/>
          </p:cNvSpPr>
          <p:nvPr>
            <p:ph type="sldNum" sz="quarter" idx="4"/>
          </p:nvPr>
        </p:nvSpPr>
        <p:spPr/>
        <p:txBody>
          <a:bodyPr/>
          <a:lstStyle/>
          <a:p>
            <a:fld id="{444583ED-F364-40B3-B25B-483B5033DFA3}" type="slidenum">
              <a:rPr lang="en-US" smtClean="0"/>
              <a:pPr/>
              <a:t>148</a:t>
            </a:fld>
            <a:endParaRPr lang="en-US"/>
          </a:p>
        </p:txBody>
      </p:sp>
      <p:pic>
        <p:nvPicPr>
          <p:cNvPr id="5" name="Picture 4">
            <a:extLst>
              <a:ext uri="{FF2B5EF4-FFF2-40B4-BE49-F238E27FC236}">
                <a16:creationId xmlns:a16="http://schemas.microsoft.com/office/drawing/2014/main" id="{F834B463-BDB2-4270-9227-17D3B5EA7940}"/>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0428" y="152400"/>
            <a:ext cx="822586" cy="822586"/>
          </a:xfrm>
          <a:prstGeom prst="rect">
            <a:avLst/>
          </a:prstGeom>
        </p:spPr>
      </p:pic>
      <p:pic>
        <p:nvPicPr>
          <p:cNvPr id="6" name="Picture 5">
            <a:extLst>
              <a:ext uri="{FF2B5EF4-FFF2-40B4-BE49-F238E27FC236}">
                <a16:creationId xmlns:a16="http://schemas.microsoft.com/office/drawing/2014/main" id="{265A6AE2-0711-445B-97F0-6DDEAEE2BB3D}"/>
              </a:ext>
            </a:extLst>
          </p:cNvPr>
          <p:cNvPicPr>
            <a:picLocks noChangeAspect="1"/>
          </p:cNvPicPr>
          <p:nvPr/>
        </p:nvPicPr>
        <p:blipFill>
          <a:blip r:embed="rId4"/>
          <a:stretch>
            <a:fillRect/>
          </a:stretch>
        </p:blipFill>
        <p:spPr>
          <a:xfrm>
            <a:off x="3148013" y="2452488"/>
            <a:ext cx="58959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43326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97E0-A3F5-410F-8585-F418D54C6B88}"/>
              </a:ext>
            </a:extLst>
          </p:cNvPr>
          <p:cNvSpPr>
            <a:spLocks noGrp="1"/>
          </p:cNvSpPr>
          <p:nvPr>
            <p:ph type="title"/>
          </p:nvPr>
        </p:nvSpPr>
        <p:spPr/>
        <p:txBody>
          <a:bodyPr/>
          <a:lstStyle/>
          <a:p>
            <a:r>
              <a:rPr lang="en-US"/>
              <a:t>Document the Bug</a:t>
            </a:r>
          </a:p>
        </p:txBody>
      </p:sp>
      <p:pic>
        <p:nvPicPr>
          <p:cNvPr id="5" name="Content Placeholder 4">
            <a:extLst>
              <a:ext uri="{FF2B5EF4-FFF2-40B4-BE49-F238E27FC236}">
                <a16:creationId xmlns:a16="http://schemas.microsoft.com/office/drawing/2014/main" id="{EE8C69FB-6E14-4FDC-B48E-CBE85DBDED39}"/>
              </a:ext>
            </a:extLst>
          </p:cNvPr>
          <p:cNvPicPr>
            <a:picLocks noGrp="1" noChangeAspect="1"/>
          </p:cNvPicPr>
          <p:nvPr>
            <p:ph idx="1"/>
          </p:nvPr>
        </p:nvPicPr>
        <p:blipFill>
          <a:blip r:embed="rId2"/>
          <a:stretch>
            <a:fillRect/>
          </a:stretch>
        </p:blipFill>
        <p:spPr>
          <a:xfrm>
            <a:off x="3333550" y="1132574"/>
            <a:ext cx="6058976" cy="5428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6679E365-64AC-4E52-9D39-AFBF1F95EBF3}"/>
              </a:ext>
            </a:extLst>
          </p:cNvPr>
          <p:cNvSpPr>
            <a:spLocks noGrp="1"/>
          </p:cNvSpPr>
          <p:nvPr>
            <p:ph type="sldNum" sz="quarter" idx="4"/>
          </p:nvPr>
        </p:nvSpPr>
        <p:spPr/>
        <p:txBody>
          <a:bodyPr/>
          <a:lstStyle/>
          <a:p>
            <a:fld id="{444583ED-F364-40B3-B25B-483B5033DFA3}" type="slidenum">
              <a:rPr lang="en-US" smtClean="0"/>
              <a:pPr/>
              <a:t>149</a:t>
            </a:fld>
            <a:endParaRPr lang="en-US"/>
          </a:p>
        </p:txBody>
      </p:sp>
    </p:spTree>
    <p:extLst>
      <p:ext uri="{BB962C8B-B14F-4D97-AF65-F5344CB8AC3E}">
        <p14:creationId xmlns:p14="http://schemas.microsoft.com/office/powerpoint/2010/main" val="393002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1333500" y="152400"/>
            <a:ext cx="10455728" cy="838200"/>
          </a:xfrm>
          <a:prstGeom prst="rect">
            <a:avLst/>
          </a:prstGeom>
          <a:noFill/>
          <a:ln>
            <a:noFill/>
          </a:ln>
        </p:spPr>
        <p:txBody>
          <a:bodyPr lIns="91425" tIns="45700" rIns="91425" bIns="45700" anchor="ctr" anchorCtr="0">
            <a:noAutofit/>
          </a:bodyPr>
          <a:lstStyle/>
          <a:p>
            <a:pPr>
              <a:spcBef>
                <a:spcPts val="0"/>
              </a:spcBef>
              <a:buClr>
                <a:srgbClr val="20425A"/>
              </a:buClr>
              <a:buSzPct val="25000"/>
            </a:pPr>
            <a:r>
              <a:rPr lang="en-US" sz="4000" b="0" i="0" u="none" strike="noStrike" cap="none">
                <a:solidFill>
                  <a:srgbClr val="20425A"/>
                </a:solidFill>
                <a:latin typeface="Calibri"/>
                <a:ea typeface="Calibri"/>
                <a:cs typeface="Calibri"/>
                <a:sym typeface="Calibri"/>
              </a:rPr>
              <a:t>OMOP Vocabulary </a:t>
            </a:r>
            <a:r>
              <a:rPr lang="en-US">
                <a:latin typeface="Calibri"/>
                <a:ea typeface="Calibri"/>
                <a:cs typeface="Calibri"/>
                <a:sym typeface="Calibri"/>
              </a:rPr>
              <a:t>Model Design</a:t>
            </a:r>
            <a:r>
              <a:rPr lang="en-US" sz="4000" b="0" i="0" u="none" strike="noStrike" cap="none">
                <a:solidFill>
                  <a:srgbClr val="20425A"/>
                </a:solidFill>
                <a:latin typeface="Calibri"/>
                <a:ea typeface="Calibri"/>
                <a:cs typeface="Calibri"/>
                <a:sym typeface="Calibri"/>
              </a:rPr>
              <a:t> Principles</a:t>
            </a:r>
          </a:p>
        </p:txBody>
      </p:sp>
      <p:sp>
        <p:nvSpPr>
          <p:cNvPr id="264" name="Shape 264"/>
          <p:cNvSpPr txBox="1">
            <a:spLocks noGrp="1"/>
          </p:cNvSpPr>
          <p:nvPr>
            <p:ph type="body" idx="1"/>
          </p:nvPr>
        </p:nvSpPr>
        <p:spPr>
          <a:xfrm>
            <a:off x="438150" y="1298121"/>
            <a:ext cx="11315700" cy="49071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spcAft>
                <a:spcPts val="0"/>
              </a:spcAft>
              <a:buClr>
                <a:srgbClr val="20425A"/>
              </a:buClr>
              <a:buSzPct val="98666"/>
              <a:buFont typeface="Arial"/>
              <a:buChar char="•"/>
            </a:pPr>
            <a:r>
              <a:rPr lang="en-US" sz="2960" b="0" i="0" u="none" strike="noStrike" cap="none">
                <a:solidFill>
                  <a:srgbClr val="20425A"/>
                </a:solidFill>
                <a:latin typeface="Calibri"/>
                <a:ea typeface="Calibri"/>
                <a:cs typeface="Calibri"/>
                <a:sym typeface="Calibri"/>
              </a:rPr>
              <a:t>Uniform structure </a:t>
            </a:r>
          </a:p>
          <a:p>
            <a:pPr lvl="1" indent="-342900">
              <a:lnSpc>
                <a:spcPct val="80000"/>
              </a:lnSpc>
              <a:spcBef>
                <a:spcPts val="0"/>
              </a:spcBef>
              <a:buSzPct val="98666"/>
              <a:buFont typeface="Arial"/>
              <a:buChar char="•"/>
            </a:pPr>
            <a:r>
              <a:rPr lang="en-US" sz="2560" b="0" i="0" u="none" strike="noStrike" cap="none">
                <a:solidFill>
                  <a:srgbClr val="20425A"/>
                </a:solidFill>
                <a:latin typeface="Calibri"/>
                <a:ea typeface="Calibri"/>
                <a:cs typeface="Calibri"/>
                <a:sym typeface="Calibri"/>
              </a:rPr>
              <a:t>All concepts are in one table</a:t>
            </a:r>
          </a:p>
          <a:p>
            <a:pPr lvl="1" indent="-342900">
              <a:lnSpc>
                <a:spcPct val="80000"/>
              </a:lnSpc>
              <a:spcBef>
                <a:spcPts val="592"/>
              </a:spcBef>
              <a:buSzPct val="98666"/>
              <a:buFont typeface="Arial"/>
              <a:buChar char="•"/>
            </a:pPr>
            <a:r>
              <a:rPr lang="en-US" sz="2550" b="0" i="0" u="none" strike="noStrike" cap="none">
                <a:solidFill>
                  <a:srgbClr val="20425A"/>
                </a:solidFill>
                <a:latin typeface="Calibri"/>
                <a:ea typeface="Calibri"/>
                <a:cs typeface="Calibri"/>
                <a:sym typeface="Calibri"/>
              </a:rPr>
              <a:t>All concept relationships are in one table, including mappings from source to standard vocabularies</a:t>
            </a:r>
            <a:br>
              <a:rPr lang="en-US" sz="2550">
                <a:latin typeface="Calibri"/>
                <a:ea typeface="Calibri"/>
                <a:cs typeface="Calibri"/>
                <a:sym typeface="Calibri"/>
              </a:rPr>
            </a:br>
            <a:endParaRPr lang="en-US" sz="2550" b="0" i="0" u="none" strike="noStrike" cap="none">
              <a:solidFill>
                <a:srgbClr val="20425A"/>
              </a:solidFill>
              <a:latin typeface="Calibri"/>
              <a:ea typeface="Calibri"/>
              <a:cs typeface="Calibri"/>
            </a:endParaRPr>
          </a:p>
          <a:p>
            <a:pPr lvl="0" indent="-342900">
              <a:lnSpc>
                <a:spcPct val="80000"/>
              </a:lnSpc>
              <a:spcBef>
                <a:spcPts val="592"/>
              </a:spcBef>
              <a:buSzPct val="98666"/>
            </a:pPr>
            <a:r>
              <a:rPr lang="en-US" sz="2960"/>
              <a:t>Formalized integration with Common Data Model via concept domain</a:t>
            </a:r>
          </a:p>
          <a:p>
            <a:pPr lvl="1" indent="-342900">
              <a:lnSpc>
                <a:spcPct val="80000"/>
              </a:lnSpc>
              <a:spcBef>
                <a:spcPts val="592"/>
              </a:spcBef>
              <a:buSzPct val="98666"/>
            </a:pPr>
            <a:r>
              <a:rPr lang="en-US" sz="2550"/>
              <a:t>Direction of ETL is informed by concept domain</a:t>
            </a:r>
            <a:br>
              <a:rPr lang="en-US" sz="2550"/>
            </a:br>
            <a:endParaRPr lang="en-US" sz="2550">
              <a:ea typeface="Calibri"/>
              <a:cs typeface="Calibri"/>
            </a:endParaRPr>
          </a:p>
          <a:p>
            <a:pPr>
              <a:lnSpc>
                <a:spcPct val="80000"/>
              </a:lnSpc>
              <a:spcBef>
                <a:spcPts val="592"/>
              </a:spcBef>
              <a:buSzPct val="98666"/>
            </a:pPr>
            <a:r>
              <a:rPr lang="en-US"/>
              <a:t>Relationships are bi-directional</a:t>
            </a:r>
            <a:br>
              <a:rPr lang="en-US"/>
            </a:br>
            <a:endParaRPr lang="en-US"/>
          </a:p>
          <a:p>
            <a:pPr>
              <a:lnSpc>
                <a:spcPct val="80000"/>
              </a:lnSpc>
              <a:spcBef>
                <a:spcPts val="592"/>
              </a:spcBef>
              <a:buSzPct val="98666"/>
            </a:pPr>
            <a:r>
              <a:rPr lang="en-US"/>
              <a:t>Hierarchical relationships have additional representation in the model to support efficient data retrieval </a:t>
            </a:r>
            <a:br>
              <a:rPr lang="en-US"/>
            </a:br>
            <a:endParaRPr lang="en-US">
              <a:ea typeface="Calibri"/>
              <a:cs typeface="Calibri"/>
            </a:endParaRPr>
          </a:p>
        </p:txBody>
      </p:sp>
      <p:sp>
        <p:nvSpPr>
          <p:cNvPr id="2" name="TextBox 1">
            <a:extLst>
              <a:ext uri="{FF2B5EF4-FFF2-40B4-BE49-F238E27FC236}">
                <a16:creationId xmlns:a16="http://schemas.microsoft.com/office/drawing/2014/main" id="{8A7774A1-FAEA-F7A0-AC54-5CACAF78F64C}"/>
              </a:ext>
            </a:extLst>
          </p:cNvPr>
          <p:cNvSpPr txBox="1"/>
          <p:nvPr/>
        </p:nvSpPr>
        <p:spPr>
          <a:xfrm>
            <a:off x="1227365" y="6472918"/>
            <a:ext cx="10961914" cy="385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2175"/>
              </a:lnSpc>
            </a:pPr>
            <a:r>
              <a:rPr lang="en-US" sz="2400">
                <a:solidFill>
                  <a:srgbClr val="20425A"/>
                </a:solidFill>
                <a:cs typeface="Arial"/>
              </a:rPr>
              <a:t>https://github.com/OHDSI/Vocabulary-v5.0/wiki/Introduction</a:t>
            </a:r>
            <a:r>
              <a:rPr lang="en-US" sz="2400">
                <a:cs typeface="Arial"/>
              </a:rPr>
              <a:t>​</a:t>
            </a:r>
            <a:endParaRPr lang="en-US" sz="2400">
              <a:ea typeface="Calibri"/>
              <a:cs typeface="Calibri"/>
            </a:endParaRPr>
          </a:p>
        </p:txBody>
      </p:sp>
    </p:spTree>
    <p:extLst>
      <p:ext uri="{BB962C8B-B14F-4D97-AF65-F5344CB8AC3E}">
        <p14:creationId xmlns:p14="http://schemas.microsoft.com/office/powerpoint/2010/main" val="7854889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BCDD-456E-48DF-B888-FFC47B222A1E}"/>
              </a:ext>
            </a:extLst>
          </p:cNvPr>
          <p:cNvSpPr>
            <a:spLocks noGrp="1"/>
          </p:cNvSpPr>
          <p:nvPr>
            <p:ph type="title"/>
          </p:nvPr>
        </p:nvSpPr>
        <p:spPr>
          <a:xfrm>
            <a:off x="2667000" y="152400"/>
            <a:ext cx="6832600" cy="838200"/>
          </a:xfrm>
        </p:spPr>
        <p:txBody>
          <a:bodyPr/>
          <a:lstStyle/>
          <a:p>
            <a:r>
              <a:rPr lang="en-US"/>
              <a:t>Vocabulary to fix the problem</a:t>
            </a:r>
          </a:p>
        </p:txBody>
      </p:sp>
      <p:sp>
        <p:nvSpPr>
          <p:cNvPr id="4" name="Slide Number Placeholder 3">
            <a:extLst>
              <a:ext uri="{FF2B5EF4-FFF2-40B4-BE49-F238E27FC236}">
                <a16:creationId xmlns:a16="http://schemas.microsoft.com/office/drawing/2014/main" id="{42AF98C5-3DBB-4F07-B7DD-AD1DF9CF2746}"/>
              </a:ext>
            </a:extLst>
          </p:cNvPr>
          <p:cNvSpPr>
            <a:spLocks noGrp="1"/>
          </p:cNvSpPr>
          <p:nvPr>
            <p:ph type="sldNum" sz="quarter" idx="4"/>
          </p:nvPr>
        </p:nvSpPr>
        <p:spPr/>
        <p:txBody>
          <a:bodyPr/>
          <a:lstStyle/>
          <a:p>
            <a:fld id="{444583ED-F364-40B3-B25B-483B5033DFA3}" type="slidenum">
              <a:rPr lang="en-US" smtClean="0"/>
              <a:pPr/>
              <a:t>150</a:t>
            </a:fld>
            <a:endParaRPr lang="en-US"/>
          </a:p>
        </p:txBody>
      </p:sp>
      <p:pic>
        <p:nvPicPr>
          <p:cNvPr id="6" name="Picture 5">
            <a:extLst>
              <a:ext uri="{FF2B5EF4-FFF2-40B4-BE49-F238E27FC236}">
                <a16:creationId xmlns:a16="http://schemas.microsoft.com/office/drawing/2014/main" id="{A3764AF5-9FD4-44C5-8D6B-F0B9FFDFE910}"/>
              </a:ext>
            </a:extLst>
          </p:cNvPr>
          <p:cNvPicPr>
            <a:picLocks noChangeAspect="1"/>
          </p:cNvPicPr>
          <p:nvPr/>
        </p:nvPicPr>
        <p:blipFill>
          <a:blip r:embed="rId2"/>
          <a:stretch>
            <a:fillRect/>
          </a:stretch>
        </p:blipFill>
        <p:spPr>
          <a:xfrm>
            <a:off x="1981200" y="1377596"/>
            <a:ext cx="8362950" cy="4630520"/>
          </a:xfrm>
          <a:prstGeom prst="rect">
            <a:avLst/>
          </a:prstGeom>
        </p:spPr>
      </p:pic>
      <p:pic>
        <p:nvPicPr>
          <p:cNvPr id="5" name="Picture 2" descr="alt text">
            <a:extLst>
              <a:ext uri="{FF2B5EF4-FFF2-40B4-BE49-F238E27FC236}">
                <a16:creationId xmlns:a16="http://schemas.microsoft.com/office/drawing/2014/main" id="{D9ADF60B-5870-446B-86E7-DC21AE7D0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283237"/>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Frame 6">
            <a:extLst>
              <a:ext uri="{FF2B5EF4-FFF2-40B4-BE49-F238E27FC236}">
                <a16:creationId xmlns:a16="http://schemas.microsoft.com/office/drawing/2014/main" id="{82BFC3CE-0B74-4DAA-9406-8490BC06CCFB}"/>
              </a:ext>
            </a:extLst>
          </p:cNvPr>
          <p:cNvSpPr/>
          <p:nvPr/>
        </p:nvSpPr>
        <p:spPr>
          <a:xfrm>
            <a:off x="1981200" y="2000231"/>
            <a:ext cx="1752600" cy="4250265"/>
          </a:xfrm>
          <a:prstGeom prst="frame">
            <a:avLst>
              <a:gd name="adj1" fmla="val 86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53766E27-8605-4693-AB43-45F631FB4C83}"/>
              </a:ext>
            </a:extLst>
          </p:cNvPr>
          <p:cNvSpPr/>
          <p:nvPr/>
        </p:nvSpPr>
        <p:spPr>
          <a:xfrm>
            <a:off x="7459133" y="2000230"/>
            <a:ext cx="1752600" cy="4250265"/>
          </a:xfrm>
          <a:prstGeom prst="frame">
            <a:avLst>
              <a:gd name="adj1" fmla="val 86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66872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BCDD-456E-48DF-B888-FFC47B222A1E}"/>
              </a:ext>
            </a:extLst>
          </p:cNvPr>
          <p:cNvSpPr>
            <a:spLocks noGrp="1"/>
          </p:cNvSpPr>
          <p:nvPr>
            <p:ph type="title"/>
          </p:nvPr>
        </p:nvSpPr>
        <p:spPr/>
        <p:txBody>
          <a:bodyPr/>
          <a:lstStyle/>
          <a:p>
            <a:r>
              <a:rPr lang="en-US"/>
              <a:t>Vocabulary to fix the problem</a:t>
            </a:r>
          </a:p>
        </p:txBody>
      </p:sp>
      <p:sp>
        <p:nvSpPr>
          <p:cNvPr id="4" name="Slide Number Placeholder 3">
            <a:extLst>
              <a:ext uri="{FF2B5EF4-FFF2-40B4-BE49-F238E27FC236}">
                <a16:creationId xmlns:a16="http://schemas.microsoft.com/office/drawing/2014/main" id="{42AF98C5-3DBB-4F07-B7DD-AD1DF9CF2746}"/>
              </a:ext>
            </a:extLst>
          </p:cNvPr>
          <p:cNvSpPr>
            <a:spLocks noGrp="1"/>
          </p:cNvSpPr>
          <p:nvPr>
            <p:ph type="sldNum" sz="quarter" idx="4"/>
          </p:nvPr>
        </p:nvSpPr>
        <p:spPr/>
        <p:txBody>
          <a:bodyPr/>
          <a:lstStyle/>
          <a:p>
            <a:fld id="{444583ED-F364-40B3-B25B-483B5033DFA3}" type="slidenum">
              <a:rPr lang="en-US" smtClean="0"/>
              <a:pPr/>
              <a:t>151</a:t>
            </a:fld>
            <a:endParaRPr lang="en-US"/>
          </a:p>
        </p:txBody>
      </p:sp>
      <p:sp>
        <p:nvSpPr>
          <p:cNvPr id="7" name="Content Placeholder 2">
            <a:extLst>
              <a:ext uri="{FF2B5EF4-FFF2-40B4-BE49-F238E27FC236}">
                <a16:creationId xmlns:a16="http://schemas.microsoft.com/office/drawing/2014/main" id="{0E6F5DAC-7EF3-459D-8C55-2732E0D45FB6}"/>
              </a:ext>
            </a:extLst>
          </p:cNvPr>
          <p:cNvSpPr>
            <a:spLocks noGrp="1"/>
          </p:cNvSpPr>
          <p:nvPr>
            <p:ph idx="1"/>
          </p:nvPr>
        </p:nvSpPr>
        <p:spPr>
          <a:xfrm>
            <a:off x="1981200" y="1110343"/>
            <a:ext cx="8229600" cy="5382532"/>
          </a:xfrm>
        </p:spPr>
        <p:txBody>
          <a:bodyPr>
            <a:normAutofit lnSpcReduction="100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‘Synthea_conditions'</a:t>
            </a:r>
            <a:endParaRPr lang="en-US" sz="900">
              <a:solidFill>
                <a:srgbClr val="000000"/>
              </a:solidFill>
              <a:highlight>
                <a:srgbClr val="FFFF00"/>
              </a:highlight>
              <a:latin typeface="Consolas" panose="020B0609020204030204" pitchFamily="49" charset="0"/>
            </a:endParaRPr>
          </a:p>
        </p:txBody>
      </p:sp>
      <p:sp>
        <p:nvSpPr>
          <p:cNvPr id="8" name="Frame 7">
            <a:extLst>
              <a:ext uri="{FF2B5EF4-FFF2-40B4-BE49-F238E27FC236}">
                <a16:creationId xmlns:a16="http://schemas.microsoft.com/office/drawing/2014/main" id="{C6AD727E-43EC-4D40-A1B9-782328C30E7B}"/>
              </a:ext>
            </a:extLst>
          </p:cNvPr>
          <p:cNvSpPr/>
          <p:nvPr/>
        </p:nvSpPr>
        <p:spPr>
          <a:xfrm>
            <a:off x="1817916" y="3635829"/>
            <a:ext cx="8392885" cy="2011438"/>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 name="Rectangle: Rounded Corners 8">
            <a:extLst>
              <a:ext uri="{FF2B5EF4-FFF2-40B4-BE49-F238E27FC236}">
                <a16:creationId xmlns:a16="http://schemas.microsoft.com/office/drawing/2014/main" id="{57CF8106-83DA-4CE8-8007-2ED2429E70B9}"/>
              </a:ext>
            </a:extLst>
          </p:cNvPr>
          <p:cNvSpPr/>
          <p:nvPr/>
        </p:nvSpPr>
        <p:spPr>
          <a:xfrm>
            <a:off x="4615545" y="1817916"/>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Look in the Source to Concept Map table for a map </a:t>
            </a:r>
          </a:p>
        </p:txBody>
      </p:sp>
    </p:spTree>
    <p:extLst>
      <p:ext uri="{BB962C8B-B14F-4D97-AF65-F5344CB8AC3E}">
        <p14:creationId xmlns:p14="http://schemas.microsoft.com/office/powerpoint/2010/main" val="11280359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3075-8509-4A38-A622-D409C94291B7}"/>
              </a:ext>
            </a:extLst>
          </p:cNvPr>
          <p:cNvSpPr>
            <a:spLocks noGrp="1"/>
          </p:cNvSpPr>
          <p:nvPr>
            <p:ph type="title"/>
          </p:nvPr>
        </p:nvSpPr>
        <p:spPr/>
        <p:txBody>
          <a:bodyPr/>
          <a:lstStyle/>
          <a:p>
            <a:r>
              <a:rPr lang="en-US"/>
              <a:t>Update the ETL document</a:t>
            </a:r>
          </a:p>
        </p:txBody>
      </p:sp>
      <p:sp>
        <p:nvSpPr>
          <p:cNvPr id="3" name="Content Placeholder 2">
            <a:extLst>
              <a:ext uri="{FF2B5EF4-FFF2-40B4-BE49-F238E27FC236}">
                <a16:creationId xmlns:a16="http://schemas.microsoft.com/office/drawing/2014/main" id="{A8306673-D949-4E3C-94EE-219DC6524510}"/>
              </a:ext>
            </a:extLst>
          </p:cNvPr>
          <p:cNvSpPr>
            <a:spLocks noGrp="1"/>
          </p:cNvSpPr>
          <p:nvPr>
            <p:ph idx="1"/>
          </p:nvPr>
        </p:nvSpPr>
        <p:spPr/>
        <p:txBody>
          <a:bodyPr/>
          <a:lstStyle/>
          <a:p>
            <a:r>
              <a:rPr lang="en-US">
                <a:hlinkClick r:id="rId2"/>
              </a:rPr>
              <a:t>https://ohdsi.github.io/Tutorial-ETL/docs/cdm_synthea_v2</a:t>
            </a:r>
            <a:endParaRPr lang="en-US"/>
          </a:p>
        </p:txBody>
      </p:sp>
      <p:sp>
        <p:nvSpPr>
          <p:cNvPr id="4" name="Slide Number Placeholder 3">
            <a:extLst>
              <a:ext uri="{FF2B5EF4-FFF2-40B4-BE49-F238E27FC236}">
                <a16:creationId xmlns:a16="http://schemas.microsoft.com/office/drawing/2014/main" id="{8CD26846-63F2-43E2-94C0-560983D535CF}"/>
              </a:ext>
            </a:extLst>
          </p:cNvPr>
          <p:cNvSpPr>
            <a:spLocks noGrp="1"/>
          </p:cNvSpPr>
          <p:nvPr>
            <p:ph type="sldNum" sz="quarter" idx="4"/>
          </p:nvPr>
        </p:nvSpPr>
        <p:spPr/>
        <p:txBody>
          <a:bodyPr/>
          <a:lstStyle/>
          <a:p>
            <a:fld id="{444583ED-F364-40B3-B25B-483B5033DFA3}" type="slidenum">
              <a:rPr lang="en-US" smtClean="0"/>
              <a:pPr/>
              <a:t>152</a:t>
            </a:fld>
            <a:endParaRPr lang="en-US"/>
          </a:p>
        </p:txBody>
      </p:sp>
      <p:pic>
        <p:nvPicPr>
          <p:cNvPr id="6" name="Picture 5">
            <a:extLst>
              <a:ext uri="{FF2B5EF4-FFF2-40B4-BE49-F238E27FC236}">
                <a16:creationId xmlns:a16="http://schemas.microsoft.com/office/drawing/2014/main" id="{B2C602A3-51C0-4975-86C7-0569A388BADB}"/>
              </a:ext>
            </a:extLst>
          </p:cNvPr>
          <p:cNvPicPr>
            <a:picLocks noChangeAspect="1"/>
          </p:cNvPicPr>
          <p:nvPr/>
        </p:nvPicPr>
        <p:blipFill>
          <a:blip r:embed="rId3"/>
          <a:stretch>
            <a:fillRect/>
          </a:stretch>
        </p:blipFill>
        <p:spPr>
          <a:xfrm>
            <a:off x="2409826" y="2789780"/>
            <a:ext cx="7191375" cy="2695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76039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B56F2-C960-4A0C-80C7-1DDB1C34914F}"/>
              </a:ext>
            </a:extLst>
          </p:cNvPr>
          <p:cNvSpPr>
            <a:spLocks noGrp="1"/>
          </p:cNvSpPr>
          <p:nvPr>
            <p:ph type="title"/>
          </p:nvPr>
        </p:nvSpPr>
        <p:spPr/>
        <p:txBody>
          <a:bodyPr/>
          <a:lstStyle/>
          <a:p>
            <a:r>
              <a:rPr lang="en-US"/>
              <a:t>Re-run the DQD</a:t>
            </a:r>
          </a:p>
        </p:txBody>
      </p:sp>
      <p:sp>
        <p:nvSpPr>
          <p:cNvPr id="4" name="Slide Number Placeholder 3">
            <a:extLst>
              <a:ext uri="{FF2B5EF4-FFF2-40B4-BE49-F238E27FC236}">
                <a16:creationId xmlns:a16="http://schemas.microsoft.com/office/drawing/2014/main" id="{84536BA7-2357-4187-95CD-DAAACDE4E19E}"/>
              </a:ext>
            </a:extLst>
          </p:cNvPr>
          <p:cNvSpPr>
            <a:spLocks noGrp="1"/>
          </p:cNvSpPr>
          <p:nvPr>
            <p:ph type="sldNum" sz="quarter" idx="4"/>
          </p:nvPr>
        </p:nvSpPr>
        <p:spPr/>
        <p:txBody>
          <a:bodyPr/>
          <a:lstStyle/>
          <a:p>
            <a:fld id="{444583ED-F364-40B3-B25B-483B5033DFA3}" type="slidenum">
              <a:rPr lang="en-US" smtClean="0"/>
              <a:pPr/>
              <a:t>153</a:t>
            </a:fld>
            <a:endParaRPr lang="en-US"/>
          </a:p>
        </p:txBody>
      </p:sp>
      <p:sp>
        <p:nvSpPr>
          <p:cNvPr id="5" name="Rectangle 4">
            <a:extLst>
              <a:ext uri="{FF2B5EF4-FFF2-40B4-BE49-F238E27FC236}">
                <a16:creationId xmlns:a16="http://schemas.microsoft.com/office/drawing/2014/main" id="{EDD7F639-9DB0-48A2-BF8C-AC77F8D83A99}"/>
              </a:ext>
            </a:extLst>
          </p:cNvPr>
          <p:cNvSpPr/>
          <p:nvPr/>
        </p:nvSpPr>
        <p:spPr>
          <a:xfrm>
            <a:off x="3286226" y="2500818"/>
            <a:ext cx="5248175" cy="269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TBD</a:t>
            </a:r>
          </a:p>
        </p:txBody>
      </p:sp>
      <p:pic>
        <p:nvPicPr>
          <p:cNvPr id="6" name="Picture 5">
            <a:extLst>
              <a:ext uri="{FF2B5EF4-FFF2-40B4-BE49-F238E27FC236}">
                <a16:creationId xmlns:a16="http://schemas.microsoft.com/office/drawing/2014/main" id="{DAAA86E8-8F57-4BF6-9A72-421349264597}"/>
              </a:ext>
            </a:extLst>
          </p:cNvPr>
          <p:cNvPicPr>
            <a:picLocks noChangeAspect="1"/>
          </p:cNvPicPr>
          <p:nvPr/>
        </p:nvPicPr>
        <p:blipFill>
          <a:blip r:embed="rId2"/>
          <a:stretch>
            <a:fillRect/>
          </a:stretch>
        </p:blipFill>
        <p:spPr>
          <a:xfrm>
            <a:off x="1524000" y="1407200"/>
            <a:ext cx="9144000" cy="4615101"/>
          </a:xfrm>
          <a:prstGeom prst="rect">
            <a:avLst/>
          </a:prstGeom>
        </p:spPr>
      </p:pic>
    </p:spTree>
    <p:extLst>
      <p:ext uri="{BB962C8B-B14F-4D97-AF65-F5344CB8AC3E}">
        <p14:creationId xmlns:p14="http://schemas.microsoft.com/office/powerpoint/2010/main" val="8627665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22C7-862F-4D49-A407-431D660CDE82}"/>
              </a:ext>
            </a:extLst>
          </p:cNvPr>
          <p:cNvSpPr>
            <a:spLocks noGrp="1"/>
          </p:cNvSpPr>
          <p:nvPr>
            <p:ph type="title"/>
          </p:nvPr>
        </p:nvSpPr>
        <p:spPr/>
        <p:txBody>
          <a:bodyPr/>
          <a:lstStyle/>
          <a:p>
            <a:r>
              <a:rPr lang="en-US"/>
              <a:t>Re-run Achilles</a:t>
            </a:r>
          </a:p>
        </p:txBody>
      </p:sp>
      <p:sp>
        <p:nvSpPr>
          <p:cNvPr id="3" name="Content Placeholder 2">
            <a:extLst>
              <a:ext uri="{FF2B5EF4-FFF2-40B4-BE49-F238E27FC236}">
                <a16:creationId xmlns:a16="http://schemas.microsoft.com/office/drawing/2014/main" id="{A33FB7DE-2096-4FA8-BEF6-8EBC0379FF4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38C0EBC-90B2-47AA-8D40-9BD715A5FCC6}"/>
              </a:ext>
            </a:extLst>
          </p:cNvPr>
          <p:cNvSpPr>
            <a:spLocks noGrp="1"/>
          </p:cNvSpPr>
          <p:nvPr>
            <p:ph type="sldNum" sz="quarter" idx="4"/>
          </p:nvPr>
        </p:nvSpPr>
        <p:spPr/>
        <p:txBody>
          <a:bodyPr/>
          <a:lstStyle/>
          <a:p>
            <a:fld id="{444583ED-F364-40B3-B25B-483B5033DFA3}" type="slidenum">
              <a:rPr lang="en-US" smtClean="0"/>
              <a:pPr/>
              <a:t>154</a:t>
            </a:fld>
            <a:endParaRPr lang="en-US"/>
          </a:p>
        </p:txBody>
      </p:sp>
      <p:pic>
        <p:nvPicPr>
          <p:cNvPr id="6" name="Picture 5">
            <a:extLst>
              <a:ext uri="{FF2B5EF4-FFF2-40B4-BE49-F238E27FC236}">
                <a16:creationId xmlns:a16="http://schemas.microsoft.com/office/drawing/2014/main" id="{B3205914-245A-4E80-9C94-0CED4F1B6B7C}"/>
              </a:ext>
            </a:extLst>
          </p:cNvPr>
          <p:cNvPicPr>
            <a:picLocks noChangeAspect="1"/>
          </p:cNvPicPr>
          <p:nvPr/>
        </p:nvPicPr>
        <p:blipFill>
          <a:blip r:embed="rId2"/>
          <a:stretch>
            <a:fillRect/>
          </a:stretch>
        </p:blipFill>
        <p:spPr>
          <a:xfrm>
            <a:off x="1524000" y="1220716"/>
            <a:ext cx="9144000" cy="2473469"/>
          </a:xfrm>
          <a:prstGeom prst="rect">
            <a:avLst/>
          </a:prstGeom>
        </p:spPr>
      </p:pic>
      <p:pic>
        <p:nvPicPr>
          <p:cNvPr id="7" name="Picture 6">
            <a:extLst>
              <a:ext uri="{FF2B5EF4-FFF2-40B4-BE49-F238E27FC236}">
                <a16:creationId xmlns:a16="http://schemas.microsoft.com/office/drawing/2014/main" id="{DF14C404-E9AA-4997-BCD0-AE0480C02567}"/>
              </a:ext>
            </a:extLst>
          </p:cNvPr>
          <p:cNvPicPr>
            <a:picLocks noChangeAspect="1"/>
          </p:cNvPicPr>
          <p:nvPr/>
        </p:nvPicPr>
        <p:blipFill>
          <a:blip r:embed="rId3"/>
          <a:stretch>
            <a:fillRect/>
          </a:stretch>
        </p:blipFill>
        <p:spPr>
          <a:xfrm>
            <a:off x="1524000" y="3767397"/>
            <a:ext cx="9144000" cy="2465923"/>
          </a:xfrm>
          <a:prstGeom prst="rect">
            <a:avLst/>
          </a:prstGeom>
        </p:spPr>
      </p:pic>
    </p:spTree>
    <p:extLst>
      <p:ext uri="{BB962C8B-B14F-4D97-AF65-F5344CB8AC3E}">
        <p14:creationId xmlns:p14="http://schemas.microsoft.com/office/powerpoint/2010/main" val="525044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835A2D-8095-498E-8D9B-B7B7D2ED2B3A}"/>
              </a:ext>
            </a:extLst>
          </p:cNvPr>
          <p:cNvSpPr>
            <a:spLocks noGrp="1"/>
          </p:cNvSpPr>
          <p:nvPr>
            <p:ph type="ctrTitle"/>
          </p:nvPr>
        </p:nvSpPr>
        <p:spPr/>
        <p:txBody>
          <a:bodyPr>
            <a:normAutofit/>
          </a:bodyPr>
          <a:lstStyle/>
          <a:p>
            <a:r>
              <a:rPr lang="en-US"/>
              <a:t>Final Hard Lessons Learned</a:t>
            </a:r>
          </a:p>
        </p:txBody>
      </p:sp>
      <p:pic>
        <p:nvPicPr>
          <p:cNvPr id="10242" name="Picture 2" descr="Image result for pusheen transparent background sad">
            <a:extLst>
              <a:ext uri="{FF2B5EF4-FFF2-40B4-BE49-F238E27FC236}">
                <a16:creationId xmlns:a16="http://schemas.microsoft.com/office/drawing/2014/main" id="{890A8F37-9576-4902-AD3E-CD8A5282B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890" y="3599916"/>
            <a:ext cx="1918620" cy="21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02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A3C6-10B8-4A76-95DB-61B5762A88DB}"/>
              </a:ext>
            </a:extLst>
          </p:cNvPr>
          <p:cNvSpPr>
            <a:spLocks noGrp="1"/>
          </p:cNvSpPr>
          <p:nvPr>
            <p:ph type="title"/>
          </p:nvPr>
        </p:nvSpPr>
        <p:spPr/>
        <p:txBody>
          <a:bodyPr/>
          <a:lstStyle/>
          <a:p>
            <a:r>
              <a:rPr lang="en-US"/>
              <a:t>80/20 Rule</a:t>
            </a:r>
          </a:p>
        </p:txBody>
      </p:sp>
      <p:pic>
        <p:nvPicPr>
          <p:cNvPr id="4" name="Picture 3">
            <a:extLst>
              <a:ext uri="{FF2B5EF4-FFF2-40B4-BE49-F238E27FC236}">
                <a16:creationId xmlns:a16="http://schemas.microsoft.com/office/drawing/2014/main" id="{C1735161-25D2-4664-8F41-3F6C0C13C18F}"/>
              </a:ext>
            </a:extLst>
          </p:cNvPr>
          <p:cNvPicPr>
            <a:picLocks noChangeAspect="1"/>
          </p:cNvPicPr>
          <p:nvPr/>
        </p:nvPicPr>
        <p:blipFill>
          <a:blip r:embed="rId2"/>
          <a:stretch>
            <a:fillRect/>
          </a:stretch>
        </p:blipFill>
        <p:spPr>
          <a:xfrm>
            <a:off x="1843088" y="1111704"/>
            <a:ext cx="8505825" cy="1543050"/>
          </a:xfrm>
          <a:prstGeom prst="rect">
            <a:avLst/>
          </a:prstGeom>
        </p:spPr>
      </p:pic>
      <p:pic>
        <p:nvPicPr>
          <p:cNvPr id="1026" name="Picture 2" descr="An external file that holds a picture, illustration, etc.&#10;Object name is 40264_2014_214_Fig1_HTML.jpg">
            <a:extLst>
              <a:ext uri="{FF2B5EF4-FFF2-40B4-BE49-F238E27FC236}">
                <a16:creationId xmlns:a16="http://schemas.microsoft.com/office/drawing/2014/main" id="{50D6050F-533B-488B-9EF6-1C68A39A7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72" y="2654755"/>
            <a:ext cx="5410200" cy="3648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5B0147-2766-4FC1-A3B6-62EEABB717C9}"/>
              </a:ext>
            </a:extLst>
          </p:cNvPr>
          <p:cNvSpPr txBox="1"/>
          <p:nvPr/>
        </p:nvSpPr>
        <p:spPr>
          <a:xfrm>
            <a:off x="7702664" y="3731844"/>
            <a:ext cx="2471057" cy="923330"/>
          </a:xfrm>
          <a:prstGeom prst="rect">
            <a:avLst/>
          </a:prstGeom>
          <a:noFill/>
        </p:spPr>
        <p:txBody>
          <a:bodyPr wrap="square" rtlCol="0">
            <a:spAutoFit/>
          </a:bodyPr>
          <a:lstStyle/>
          <a:p>
            <a:pPr algn="ctr"/>
            <a:r>
              <a:rPr lang="en-US"/>
              <a:t>You don’t need to map all terms to get good data coverage!</a:t>
            </a:r>
          </a:p>
        </p:txBody>
      </p:sp>
      <p:sp>
        <p:nvSpPr>
          <p:cNvPr id="3" name="Slide Number Placeholder 2">
            <a:extLst>
              <a:ext uri="{FF2B5EF4-FFF2-40B4-BE49-F238E27FC236}">
                <a16:creationId xmlns:a16="http://schemas.microsoft.com/office/drawing/2014/main" id="{461A5321-0E56-4A23-A861-F05EFE2E9532}"/>
              </a:ext>
            </a:extLst>
          </p:cNvPr>
          <p:cNvSpPr>
            <a:spLocks noGrp="1"/>
          </p:cNvSpPr>
          <p:nvPr>
            <p:ph type="sldNum" sz="quarter" idx="4"/>
          </p:nvPr>
        </p:nvSpPr>
        <p:spPr/>
        <p:txBody>
          <a:bodyPr/>
          <a:lstStyle/>
          <a:p>
            <a:fld id="{444583ED-F364-40B3-B25B-483B5033DFA3}" type="slidenum">
              <a:rPr lang="en-US" smtClean="0"/>
              <a:pPr/>
              <a:t>156</a:t>
            </a:fld>
            <a:endParaRPr lang="en-US"/>
          </a:p>
        </p:txBody>
      </p:sp>
      <p:sp>
        <p:nvSpPr>
          <p:cNvPr id="5" name="Rectangle 4">
            <a:extLst>
              <a:ext uri="{FF2B5EF4-FFF2-40B4-BE49-F238E27FC236}">
                <a16:creationId xmlns:a16="http://schemas.microsoft.com/office/drawing/2014/main" id="{23D5CFC6-5993-FF5F-2DC9-144872600E77}"/>
              </a:ext>
            </a:extLst>
          </p:cNvPr>
          <p:cNvSpPr/>
          <p:nvPr/>
        </p:nvSpPr>
        <p:spPr>
          <a:xfrm>
            <a:off x="2040610" y="2621796"/>
            <a:ext cx="5579389" cy="865322"/>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1524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2551-67B8-4284-B75B-30D06663650A}"/>
              </a:ext>
            </a:extLst>
          </p:cNvPr>
          <p:cNvSpPr>
            <a:spLocks noGrp="1"/>
          </p:cNvSpPr>
          <p:nvPr>
            <p:ph type="title"/>
          </p:nvPr>
        </p:nvSpPr>
        <p:spPr/>
        <p:txBody>
          <a:bodyPr/>
          <a:lstStyle/>
          <a:p>
            <a:r>
              <a:rPr lang="en-US"/>
              <a:t>Comfort with Data Loss</a:t>
            </a:r>
          </a:p>
        </p:txBody>
      </p:sp>
      <p:sp>
        <p:nvSpPr>
          <p:cNvPr id="4" name="Slide Number Placeholder 3">
            <a:extLst>
              <a:ext uri="{FF2B5EF4-FFF2-40B4-BE49-F238E27FC236}">
                <a16:creationId xmlns:a16="http://schemas.microsoft.com/office/drawing/2014/main" id="{CA322A12-C96D-4B76-A120-82098C98CB5F}"/>
              </a:ext>
            </a:extLst>
          </p:cNvPr>
          <p:cNvSpPr>
            <a:spLocks noGrp="1"/>
          </p:cNvSpPr>
          <p:nvPr>
            <p:ph type="sldNum" sz="quarter" idx="4"/>
          </p:nvPr>
        </p:nvSpPr>
        <p:spPr/>
        <p:txBody>
          <a:bodyPr/>
          <a:lstStyle/>
          <a:p>
            <a:fld id="{444583ED-F364-40B3-B25B-483B5033DFA3}" type="slidenum">
              <a:rPr lang="en-US" smtClean="0"/>
              <a:pPr/>
              <a:t>157</a:t>
            </a:fld>
            <a:endParaRPr lang="en-US"/>
          </a:p>
        </p:txBody>
      </p:sp>
      <p:sp>
        <p:nvSpPr>
          <p:cNvPr id="8" name="Content Placeholder 7">
            <a:extLst>
              <a:ext uri="{FF2B5EF4-FFF2-40B4-BE49-F238E27FC236}">
                <a16:creationId xmlns:a16="http://schemas.microsoft.com/office/drawing/2014/main" id="{85C54378-A742-461D-9B7D-42A0BF17C172}"/>
              </a:ext>
            </a:extLst>
          </p:cNvPr>
          <p:cNvSpPr>
            <a:spLocks noGrp="1"/>
          </p:cNvSpPr>
          <p:nvPr>
            <p:ph idx="1"/>
          </p:nvPr>
        </p:nvSpPr>
        <p:spPr/>
        <p:txBody>
          <a:bodyPr/>
          <a:lstStyle/>
          <a:p>
            <a:r>
              <a:rPr lang="en-US"/>
              <a:t>If there is data that is not of research quality or there are methods to adjust, use the ETL to standardize that</a:t>
            </a:r>
          </a:p>
        </p:txBody>
      </p:sp>
      <p:graphicFrame>
        <p:nvGraphicFramePr>
          <p:cNvPr id="10" name="Content Placeholder 6">
            <a:extLst>
              <a:ext uri="{FF2B5EF4-FFF2-40B4-BE49-F238E27FC236}">
                <a16:creationId xmlns:a16="http://schemas.microsoft.com/office/drawing/2014/main" id="{74E19E1B-BA55-40A0-990A-B1D8EB1C775A}"/>
              </a:ext>
            </a:extLst>
          </p:cNvPr>
          <p:cNvGraphicFramePr>
            <a:graphicFrameLocks/>
          </p:cNvGraphicFramePr>
          <p:nvPr>
            <p:extLst>
              <p:ext uri="{D42A27DB-BD31-4B8C-83A1-F6EECF244321}">
                <p14:modId xmlns:p14="http://schemas.microsoft.com/office/powerpoint/2010/main" val="2152739616"/>
              </p:ext>
            </p:extLst>
          </p:nvPr>
        </p:nvGraphicFramePr>
        <p:xfrm>
          <a:off x="2190204" y="2956560"/>
          <a:ext cx="8020597" cy="2377440"/>
        </p:xfrm>
        <a:graphic>
          <a:graphicData uri="http://schemas.openxmlformats.org/drawingml/2006/table">
            <a:tbl>
              <a:tblPr/>
              <a:tblGrid>
                <a:gridCol w="6148254">
                  <a:extLst>
                    <a:ext uri="{9D8B030D-6E8A-4147-A177-3AD203B41FA5}">
                      <a16:colId xmlns:a16="http://schemas.microsoft.com/office/drawing/2014/main" val="1835523396"/>
                    </a:ext>
                  </a:extLst>
                </a:gridCol>
                <a:gridCol w="1872343">
                  <a:extLst>
                    <a:ext uri="{9D8B030D-6E8A-4147-A177-3AD203B41FA5}">
                      <a16:colId xmlns:a16="http://schemas.microsoft.com/office/drawing/2014/main" val="2246338279"/>
                    </a:ext>
                  </a:extLst>
                </a:gridCol>
              </a:tblGrid>
              <a:tr h="232077">
                <a:tc gridSpan="2">
                  <a:txBody>
                    <a:bodyPr/>
                    <a:lstStyle/>
                    <a:p>
                      <a:pPr algn="l" fontAlgn="b"/>
                      <a:r>
                        <a:rPr lang="en-US" sz="2000" b="1" i="0" u="none" strike="noStrike">
                          <a:solidFill>
                            <a:srgbClr val="000000"/>
                          </a:solidFill>
                          <a:effectLst/>
                          <a:latin typeface="Calibri" panose="020F0502020204030204" pitchFamily="34" charset="0"/>
                        </a:rPr>
                        <a:t>Example Patient Drop Counts from a CDM Build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r" fontAlgn="b"/>
                      <a:endParaRPr lang="en-US" sz="2000" b="1"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02102178"/>
                  </a:ext>
                </a:extLst>
              </a:tr>
              <a:tr h="232077">
                <a:tc>
                  <a:txBody>
                    <a:bodyPr/>
                    <a:lstStyle/>
                    <a:p>
                      <a:pPr algn="l" fontAlgn="b"/>
                      <a:r>
                        <a:rPr lang="en-US" sz="2000" b="1" i="0" u="none" strike="noStrike">
                          <a:solidFill>
                            <a:srgbClr val="000000"/>
                          </a:solidFill>
                          <a:effectLst/>
                          <a:latin typeface="Calibri" panose="020F0502020204030204" pitchFamily="34" charset="0"/>
                        </a:rPr>
                        <a:t>Reason to Drop Someone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2000" b="1" u="none" strike="noStrike">
                          <a:effectLst/>
                        </a:rPr>
                        <a:t>Person Count</a:t>
                      </a:r>
                      <a:endParaRPr lang="en-US" sz="2000" b="1"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32077">
                <a:tc>
                  <a:txBody>
                    <a:bodyPr/>
                    <a:lstStyle/>
                    <a:p>
                      <a:pPr algn="l" fontAlgn="b"/>
                      <a:r>
                        <a:rPr lang="en-US" sz="2000" u="none" strike="noStrike">
                          <a:effectLst/>
                        </a:rPr>
                        <a:t>Unknown gender</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2000" u="none" strike="noStrike">
                          <a:effectLst/>
                        </a:rPr>
                        <a:t>                 23,592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95897">
                <a:tc>
                  <a:txBody>
                    <a:bodyPr/>
                    <a:lstStyle/>
                    <a:p>
                      <a:pPr algn="l" fontAlgn="b"/>
                      <a:r>
                        <a:rPr lang="en-US" sz="2000" u="none" strike="noStrike">
                          <a:effectLst/>
                        </a:rPr>
                        <a:t>Implausible year of birth - past</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algn="r" fontAlgn="b"/>
                      <a:r>
                        <a:rPr lang="en-US" sz="2000" u="none" strike="noStrike">
                          <a:effectLst/>
                        </a:rPr>
                        <a:t>                      749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232077">
                <a:tc>
                  <a:txBody>
                    <a:bodyPr/>
                    <a:lstStyle/>
                    <a:p>
                      <a:pPr algn="l" fontAlgn="b"/>
                      <a:r>
                        <a:rPr lang="en-US" sz="2000" u="none" strike="noStrike">
                          <a:effectLst/>
                        </a:rPr>
                        <a:t>Implausible year of birth - records before birth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2000" u="none" strike="noStrike">
                          <a:effectLst/>
                        </a:rPr>
                        <a:t>3,836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32077">
                <a:tc>
                  <a:txBody>
                    <a:bodyPr/>
                    <a:lstStyle/>
                    <a:p>
                      <a:pPr algn="l" fontAlgn="b"/>
                      <a:r>
                        <a:rPr lang="en-US" sz="2000" u="none" strike="noStrike">
                          <a:effectLst/>
                        </a:rPr>
                        <a:t>Gender changes</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algn="r" fontAlgn="b"/>
                      <a:r>
                        <a:rPr lang="en-US" sz="2000" u="none" strike="noStrike">
                          <a:effectLst/>
                        </a:rPr>
                        <a:t>                           2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bl>
          </a:graphicData>
        </a:graphic>
      </p:graphicFrame>
    </p:spTree>
    <p:extLst>
      <p:ext uri="{BB962C8B-B14F-4D97-AF65-F5344CB8AC3E}">
        <p14:creationId xmlns:p14="http://schemas.microsoft.com/office/powerpoint/2010/main" val="2058502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Process</a:t>
            </a:r>
          </a:p>
        </p:txBody>
      </p:sp>
      <p:pic>
        <p:nvPicPr>
          <p:cNvPr id="26" name="Picture 2" descr="alt text">
            <a:extLst>
              <a:ext uri="{FF2B5EF4-FFF2-40B4-BE49-F238E27FC236}">
                <a16:creationId xmlns:a16="http://schemas.microsoft.com/office/drawing/2014/main" id="{08F4DE72-AD56-4469-BCF1-2570F8768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C662B725-B696-4291-AAE2-ACE3B437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56B4AB1-3FF5-4B72-9581-A5DB1DE165EB}"/>
              </a:ext>
            </a:extLst>
          </p:cNvPr>
          <p:cNvPicPr>
            <a:picLocks noChangeAspect="1"/>
          </p:cNvPicPr>
          <p:nvPr/>
        </p:nvPicPr>
        <p:blipFill>
          <a:blip r:embed="rId4"/>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888B8901-38FA-453D-853D-ECE900F96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85E4A7-D03F-4EFC-BEAF-E9F02D6D3C64}"/>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621BB490-F3C3-49B0-9E00-4729A1FE91D9}"/>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44E7CF4-144C-41ED-A8EC-8F2CF1E39F7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E6BF8E0F-1417-452C-99F5-CB3E9FB9D821}"/>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75EB7CC5-E15C-4E4E-B709-8CE84C714A42}"/>
              </a:ext>
            </a:extLst>
          </p:cNvPr>
          <p:cNvPicPr>
            <a:picLocks noChangeAspect="1"/>
          </p:cNvPicPr>
          <p:nvPr/>
        </p:nvPicPr>
        <p:blipFill>
          <a:blip r:embed="rId4"/>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41C6399E-6E5D-4750-8A54-848ABB3BAB38}"/>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F9E85829-930F-413F-8AD2-7F3326E32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05BD990-975B-463D-8E8E-37655C8F614A}"/>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D773133E-26A1-4A28-9F23-A654427D209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029CE1E1-527D-410C-8FF4-2F932A3A766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35ABC580-384D-4205-8E7F-FF123EBA3EF9}"/>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64DC4356-8ACD-4E8A-8906-796F627AA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F8A09326-3F61-43A9-B3C8-A0802565831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602EEC01-2031-4541-ABCA-9D3501D0D2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2EF42C-B9E7-4EFD-9FB2-A3BC0D3AC02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C1F0986C-3086-4343-BC3C-40795769FE0B}"/>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D18EFB59-8E91-409A-9CBD-551223DB5EC9}"/>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331D9C-EAF8-41C8-ACAF-AEFB9A49F33A}"/>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8AC5A98A-9940-49F1-9348-2A1FD855F56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47477091-7490-4EAA-B659-CB919F25CA1D}"/>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7357C5DC-9137-46C8-BDA3-A04C5FDBB48A}"/>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BA68B54E-2BA6-44E8-94A8-373DAB5C8856}"/>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CD76B0E6-2009-439E-849A-B4796F42C701}"/>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570E993-5EE1-4461-9A1A-939E9E79CFCD}"/>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D073CD2-594A-44E0-B4B2-5C9F74E92EE5}"/>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8C04D1-8B1E-4BD9-82F7-1682700481A9}"/>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sp>
        <p:nvSpPr>
          <p:cNvPr id="7" name="Slide Number Placeholder 6">
            <a:extLst>
              <a:ext uri="{FF2B5EF4-FFF2-40B4-BE49-F238E27FC236}">
                <a16:creationId xmlns:a16="http://schemas.microsoft.com/office/drawing/2014/main" id="{0399C040-C47D-468D-A267-557F8FC3F2DC}"/>
              </a:ext>
            </a:extLst>
          </p:cNvPr>
          <p:cNvSpPr>
            <a:spLocks noGrp="1"/>
          </p:cNvSpPr>
          <p:nvPr>
            <p:ph type="sldNum" sz="quarter" idx="4"/>
          </p:nvPr>
        </p:nvSpPr>
        <p:spPr/>
        <p:txBody>
          <a:bodyPr/>
          <a:lstStyle/>
          <a:p>
            <a:fld id="{444583ED-F364-40B3-B25B-483B5033DFA3}" type="slidenum">
              <a:rPr lang="en-US" smtClean="0"/>
              <a:pPr/>
              <a:t>158</a:t>
            </a:fld>
            <a:endParaRPr lang="en-US"/>
          </a:p>
        </p:txBody>
      </p:sp>
      <p:pic>
        <p:nvPicPr>
          <p:cNvPr id="34" name="Picture 33">
            <a:extLst>
              <a:ext uri="{FF2B5EF4-FFF2-40B4-BE49-F238E27FC236}">
                <a16:creationId xmlns:a16="http://schemas.microsoft.com/office/drawing/2014/main" id="{48345DF4-5230-4B8C-8D32-736CD1BBADE7}"/>
              </a:ext>
            </a:extLst>
          </p:cNvPr>
          <p:cNvPicPr>
            <a:picLocks noChangeAspect="1"/>
          </p:cNvPicPr>
          <p:nvPr/>
        </p:nvPicPr>
        <p:blipFill>
          <a:blip r:embed="rId12"/>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E1779D8E-1D4E-421B-99F3-26EDB501DEA6}"/>
              </a:ext>
            </a:extLst>
          </p:cNvPr>
          <p:cNvSpPr/>
          <p:nvPr/>
        </p:nvSpPr>
        <p:spPr>
          <a:xfrm>
            <a:off x="8163687" y="5872371"/>
            <a:ext cx="1144422" cy="369332"/>
          </a:xfrm>
          <a:prstGeom prst="rect">
            <a:avLst/>
          </a:prstGeom>
        </p:spPr>
        <p:txBody>
          <a:bodyPr wrap="square">
            <a:spAutoFit/>
          </a:bodyPr>
          <a:lstStyle/>
          <a:p>
            <a:pPr algn="ctr"/>
            <a:r>
              <a:rPr lang="en-US"/>
              <a:t>DQD</a:t>
            </a:r>
          </a:p>
        </p:txBody>
      </p:sp>
    </p:spTree>
    <p:extLst>
      <p:ext uri="{BB962C8B-B14F-4D97-AF65-F5344CB8AC3E}">
        <p14:creationId xmlns:p14="http://schemas.microsoft.com/office/powerpoint/2010/main" val="10778304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Lastly: Continuous ETL Maintenance</a:t>
            </a:r>
          </a:p>
        </p:txBody>
      </p:sp>
      <p:pic>
        <p:nvPicPr>
          <p:cNvPr id="3" name="Picture 2">
            <a:extLst>
              <a:ext uri="{FF2B5EF4-FFF2-40B4-BE49-F238E27FC236}">
                <a16:creationId xmlns:a16="http://schemas.microsoft.com/office/drawing/2014/main" id="{12BEAB10-9065-44A8-B04F-DC235D3D3260}"/>
              </a:ext>
            </a:extLst>
          </p:cNvPr>
          <p:cNvPicPr>
            <a:picLocks noChangeAspect="1"/>
          </p:cNvPicPr>
          <p:nvPr/>
        </p:nvPicPr>
        <p:blipFill>
          <a:blip r:embed="rId2"/>
          <a:stretch>
            <a:fillRect/>
          </a:stretch>
        </p:blipFill>
        <p:spPr>
          <a:xfrm>
            <a:off x="1878013" y="3870712"/>
            <a:ext cx="1543050" cy="504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2" name="Rectangle 31">
            <a:extLst>
              <a:ext uri="{FF2B5EF4-FFF2-40B4-BE49-F238E27FC236}">
                <a16:creationId xmlns:a16="http://schemas.microsoft.com/office/drawing/2014/main" id="{3ACB8D49-BEDE-4424-AFBC-1EFA1355D0C3}"/>
              </a:ext>
            </a:extLst>
          </p:cNvPr>
          <p:cNvSpPr/>
          <p:nvPr/>
        </p:nvSpPr>
        <p:spPr>
          <a:xfrm>
            <a:off x="1583608" y="4499379"/>
            <a:ext cx="2131860" cy="369332"/>
          </a:xfrm>
          <a:prstGeom prst="rect">
            <a:avLst/>
          </a:prstGeom>
        </p:spPr>
        <p:txBody>
          <a:bodyPr wrap="square">
            <a:spAutoFit/>
          </a:bodyPr>
          <a:lstStyle/>
          <a:p>
            <a:pPr algn="ctr"/>
            <a:r>
              <a:rPr lang="en-US"/>
              <a:t>New Vocab?</a:t>
            </a:r>
          </a:p>
        </p:txBody>
      </p:sp>
      <p:pic>
        <p:nvPicPr>
          <p:cNvPr id="8" name="Picture 7">
            <a:extLst>
              <a:ext uri="{FF2B5EF4-FFF2-40B4-BE49-F238E27FC236}">
                <a16:creationId xmlns:a16="http://schemas.microsoft.com/office/drawing/2014/main" id="{7FDD71A8-FD27-4BF3-A44A-752AB07F9F5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10871" y="2575561"/>
            <a:ext cx="822586" cy="822586"/>
          </a:xfrm>
          <a:prstGeom prst="rect">
            <a:avLst/>
          </a:prstGeom>
        </p:spPr>
      </p:pic>
      <p:sp>
        <p:nvSpPr>
          <p:cNvPr id="44" name="Rectangle 43">
            <a:extLst>
              <a:ext uri="{FF2B5EF4-FFF2-40B4-BE49-F238E27FC236}">
                <a16:creationId xmlns:a16="http://schemas.microsoft.com/office/drawing/2014/main" id="{D5B52D95-DDCC-4471-926E-171B8E9EADA8}"/>
              </a:ext>
            </a:extLst>
          </p:cNvPr>
          <p:cNvSpPr/>
          <p:nvPr/>
        </p:nvSpPr>
        <p:spPr>
          <a:xfrm>
            <a:off x="1601070" y="3324675"/>
            <a:ext cx="2131860" cy="369332"/>
          </a:xfrm>
          <a:prstGeom prst="rect">
            <a:avLst/>
          </a:prstGeom>
        </p:spPr>
        <p:txBody>
          <a:bodyPr wrap="square">
            <a:spAutoFit/>
          </a:bodyPr>
          <a:lstStyle/>
          <a:p>
            <a:pPr algn="ctr"/>
            <a:r>
              <a:rPr lang="en-US"/>
              <a:t>Bug Found?</a:t>
            </a:r>
          </a:p>
        </p:txBody>
      </p:sp>
      <p:sp>
        <p:nvSpPr>
          <p:cNvPr id="14" name="Flowchart: Magnetic Disk 13">
            <a:extLst>
              <a:ext uri="{FF2B5EF4-FFF2-40B4-BE49-F238E27FC236}">
                <a16:creationId xmlns:a16="http://schemas.microsoft.com/office/drawing/2014/main" id="{E7950BF0-93C6-432A-BC41-3EDF6634FA42}"/>
              </a:ext>
            </a:extLst>
          </p:cNvPr>
          <p:cNvSpPr/>
          <p:nvPr/>
        </p:nvSpPr>
        <p:spPr>
          <a:xfrm>
            <a:off x="2333245" y="1331168"/>
            <a:ext cx="523647" cy="6048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2FB6FF-F96E-4E52-9667-6DE037C50048}"/>
              </a:ext>
            </a:extLst>
          </p:cNvPr>
          <p:cNvSpPr/>
          <p:nvPr/>
        </p:nvSpPr>
        <p:spPr>
          <a:xfrm>
            <a:off x="1576623" y="1929231"/>
            <a:ext cx="2131860" cy="646331"/>
          </a:xfrm>
          <a:prstGeom prst="rect">
            <a:avLst/>
          </a:prstGeom>
        </p:spPr>
        <p:txBody>
          <a:bodyPr wrap="square">
            <a:spAutoFit/>
          </a:bodyPr>
          <a:lstStyle/>
          <a:p>
            <a:pPr algn="ctr"/>
            <a:r>
              <a:rPr lang="en-US"/>
              <a:t>Changed or Updated Raw Data?</a:t>
            </a:r>
          </a:p>
        </p:txBody>
      </p:sp>
      <p:pic>
        <p:nvPicPr>
          <p:cNvPr id="54" name="Picture 4" descr="Image result for pusheen transparent background">
            <a:extLst>
              <a:ext uri="{FF2B5EF4-FFF2-40B4-BE49-F238E27FC236}">
                <a16:creationId xmlns:a16="http://schemas.microsoft.com/office/drawing/2014/main" id="{C6A4807A-3BA2-411D-B353-B9223E23B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2113" y="3600749"/>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353B0802-4AEC-47BD-BF80-B162402990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758869" y="3657645"/>
            <a:ext cx="1466020" cy="1466020"/>
          </a:xfrm>
          <a:prstGeom prst="rect">
            <a:avLst/>
          </a:prstGeom>
        </p:spPr>
      </p:pic>
      <p:sp>
        <p:nvSpPr>
          <p:cNvPr id="56" name="Scroll: Vertical 55">
            <a:extLst>
              <a:ext uri="{FF2B5EF4-FFF2-40B4-BE49-F238E27FC236}">
                <a16:creationId xmlns:a16="http://schemas.microsoft.com/office/drawing/2014/main" id="{39DCBA07-0EEB-46FA-B378-6E7E2561D6A4}"/>
              </a:ext>
            </a:extLst>
          </p:cNvPr>
          <p:cNvSpPr/>
          <p:nvPr/>
        </p:nvSpPr>
        <p:spPr>
          <a:xfrm>
            <a:off x="6224890" y="232138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57" name="Rectangle 56">
            <a:extLst>
              <a:ext uri="{FF2B5EF4-FFF2-40B4-BE49-F238E27FC236}">
                <a16:creationId xmlns:a16="http://schemas.microsoft.com/office/drawing/2014/main" id="{80055174-D705-4144-A24F-41A959E5429C}"/>
              </a:ext>
            </a:extLst>
          </p:cNvPr>
          <p:cNvSpPr/>
          <p:nvPr/>
        </p:nvSpPr>
        <p:spPr>
          <a:xfrm>
            <a:off x="6562693" y="4870637"/>
            <a:ext cx="2131860" cy="646331"/>
          </a:xfrm>
          <a:prstGeom prst="rect">
            <a:avLst/>
          </a:prstGeom>
        </p:spPr>
        <p:txBody>
          <a:bodyPr wrap="square">
            <a:spAutoFit/>
          </a:bodyPr>
          <a:lstStyle/>
          <a:p>
            <a:pPr algn="ctr"/>
            <a:r>
              <a:rPr lang="en-US"/>
              <a:t>A technical person implements the ETL</a:t>
            </a:r>
          </a:p>
        </p:txBody>
      </p:sp>
      <p:sp>
        <p:nvSpPr>
          <p:cNvPr id="58" name="Rectangle 57">
            <a:extLst>
              <a:ext uri="{FF2B5EF4-FFF2-40B4-BE49-F238E27FC236}">
                <a16:creationId xmlns:a16="http://schemas.microsoft.com/office/drawing/2014/main" id="{0ED08640-25B1-44C6-B296-028A26E5CE93}"/>
              </a:ext>
            </a:extLst>
          </p:cNvPr>
          <p:cNvSpPr/>
          <p:nvPr/>
        </p:nvSpPr>
        <p:spPr>
          <a:xfrm>
            <a:off x="4493476" y="4879338"/>
            <a:ext cx="1779508" cy="646331"/>
          </a:xfrm>
          <a:prstGeom prst="rect">
            <a:avLst/>
          </a:prstGeom>
        </p:spPr>
        <p:txBody>
          <a:bodyPr wrap="square">
            <a:spAutoFit/>
          </a:bodyPr>
          <a:lstStyle/>
          <a:p>
            <a:pPr algn="ctr"/>
            <a:r>
              <a:rPr lang="en-US"/>
              <a:t>All are involved in quality control</a:t>
            </a:r>
          </a:p>
        </p:txBody>
      </p:sp>
      <p:sp>
        <p:nvSpPr>
          <p:cNvPr id="59" name="Arrow: Right 58">
            <a:extLst>
              <a:ext uri="{FF2B5EF4-FFF2-40B4-BE49-F238E27FC236}">
                <a16:creationId xmlns:a16="http://schemas.microsoft.com/office/drawing/2014/main" id="{47100BA2-D0F6-419B-BFEE-9FDD19AEC7CD}"/>
              </a:ext>
            </a:extLst>
          </p:cNvPr>
          <p:cNvSpPr/>
          <p:nvPr/>
        </p:nvSpPr>
        <p:spPr>
          <a:xfrm rot="2775711">
            <a:off x="6983165" y="319286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9C3D346A-5AA9-4B8D-98A4-35C7EB6A40A5}"/>
              </a:ext>
            </a:extLst>
          </p:cNvPr>
          <p:cNvSpPr/>
          <p:nvPr/>
        </p:nvSpPr>
        <p:spPr>
          <a:xfrm rot="10800000">
            <a:off x="6151090" y="406286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EFF063AB-87FC-4204-A6B1-963009939573}"/>
              </a:ext>
            </a:extLst>
          </p:cNvPr>
          <p:cNvSpPr/>
          <p:nvPr/>
        </p:nvSpPr>
        <p:spPr>
          <a:xfrm rot="18993669">
            <a:off x="5442380" y="300668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AF06341-B142-4DF8-AECA-E8557BC3AFA4}"/>
              </a:ext>
            </a:extLst>
          </p:cNvPr>
          <p:cNvSpPr/>
          <p:nvPr/>
        </p:nvSpPr>
        <p:spPr>
          <a:xfrm>
            <a:off x="5682085" y="1606066"/>
            <a:ext cx="1779508" cy="646331"/>
          </a:xfrm>
          <a:prstGeom prst="rect">
            <a:avLst/>
          </a:prstGeom>
        </p:spPr>
        <p:txBody>
          <a:bodyPr wrap="square">
            <a:spAutoFit/>
          </a:bodyPr>
          <a:lstStyle/>
          <a:p>
            <a:pPr algn="ctr"/>
            <a:r>
              <a:rPr lang="en-US"/>
              <a:t>ETL Documentation </a:t>
            </a:r>
          </a:p>
        </p:txBody>
      </p:sp>
      <p:sp>
        <p:nvSpPr>
          <p:cNvPr id="63" name="Arrow: Right 62">
            <a:extLst>
              <a:ext uri="{FF2B5EF4-FFF2-40B4-BE49-F238E27FC236}">
                <a16:creationId xmlns:a16="http://schemas.microsoft.com/office/drawing/2014/main" id="{318FB5AD-D156-4E17-865F-6A265499D881}"/>
              </a:ext>
            </a:extLst>
          </p:cNvPr>
          <p:cNvSpPr/>
          <p:nvPr/>
        </p:nvSpPr>
        <p:spPr>
          <a:xfrm>
            <a:off x="3667501" y="1329146"/>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D9361A5A-6DF6-4100-87E7-6DF2175FAA90}"/>
              </a:ext>
            </a:extLst>
          </p:cNvPr>
          <p:cNvSpPr/>
          <p:nvPr/>
        </p:nvSpPr>
        <p:spPr>
          <a:xfrm>
            <a:off x="3667501" y="2627441"/>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0FC45633-CBB3-4852-A0FB-9B27BA9B2E0B}"/>
              </a:ext>
            </a:extLst>
          </p:cNvPr>
          <p:cNvSpPr/>
          <p:nvPr/>
        </p:nvSpPr>
        <p:spPr>
          <a:xfrm>
            <a:off x="3667501" y="5114375"/>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Magnetic Disk 65">
            <a:extLst>
              <a:ext uri="{FF2B5EF4-FFF2-40B4-BE49-F238E27FC236}">
                <a16:creationId xmlns:a16="http://schemas.microsoft.com/office/drawing/2014/main" id="{EBEB9D60-424E-4C83-8850-F6541D60CB9E}"/>
              </a:ext>
            </a:extLst>
          </p:cNvPr>
          <p:cNvSpPr/>
          <p:nvPr/>
        </p:nvSpPr>
        <p:spPr>
          <a:xfrm>
            <a:off x="9394041" y="2972740"/>
            <a:ext cx="1012371" cy="91252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D1CBFAA-FB20-4498-84C9-D1FB66457550}"/>
              </a:ext>
            </a:extLst>
          </p:cNvPr>
          <p:cNvSpPr/>
          <p:nvPr/>
        </p:nvSpPr>
        <p:spPr>
          <a:xfrm>
            <a:off x="8832008" y="3956008"/>
            <a:ext cx="2131860" cy="369332"/>
          </a:xfrm>
          <a:prstGeom prst="rect">
            <a:avLst/>
          </a:prstGeom>
        </p:spPr>
        <p:txBody>
          <a:bodyPr wrap="square">
            <a:spAutoFit/>
          </a:bodyPr>
          <a:lstStyle/>
          <a:p>
            <a:pPr algn="ctr"/>
            <a:r>
              <a:rPr lang="en-US"/>
              <a:t>Updated CDM</a:t>
            </a:r>
          </a:p>
        </p:txBody>
      </p:sp>
      <p:sp>
        <p:nvSpPr>
          <p:cNvPr id="68" name="Arrow: Right 67">
            <a:extLst>
              <a:ext uri="{FF2B5EF4-FFF2-40B4-BE49-F238E27FC236}">
                <a16:creationId xmlns:a16="http://schemas.microsoft.com/office/drawing/2014/main" id="{6F03CDCA-58CD-4DD4-80C8-4831FB3CA572}"/>
              </a:ext>
            </a:extLst>
          </p:cNvPr>
          <p:cNvSpPr/>
          <p:nvPr/>
        </p:nvSpPr>
        <p:spPr>
          <a:xfrm>
            <a:off x="8452928" y="3098048"/>
            <a:ext cx="840143" cy="822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 descr="http://www.ohdsi.org/web/wiki/lib/exe/fetch.php?w=100&amp;tok=44f68f&amp;media=t-ohdsi-logo-only.png">
            <a:extLst>
              <a:ext uri="{FF2B5EF4-FFF2-40B4-BE49-F238E27FC236}">
                <a16:creationId xmlns:a16="http://schemas.microsoft.com/office/drawing/2014/main" id="{C7B0AE73-0DB3-4DB2-AFA6-DD2D69882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196" y="5123665"/>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54D650C0-282C-408F-90FC-0561E732F0A8}"/>
              </a:ext>
            </a:extLst>
          </p:cNvPr>
          <p:cNvSpPr/>
          <p:nvPr/>
        </p:nvSpPr>
        <p:spPr>
          <a:xfrm>
            <a:off x="1604019" y="5930022"/>
            <a:ext cx="2131860" cy="369332"/>
          </a:xfrm>
          <a:prstGeom prst="rect">
            <a:avLst/>
          </a:prstGeom>
        </p:spPr>
        <p:txBody>
          <a:bodyPr wrap="square">
            <a:spAutoFit/>
          </a:bodyPr>
          <a:lstStyle/>
          <a:p>
            <a:pPr algn="ctr"/>
            <a:r>
              <a:rPr lang="en-US"/>
              <a:t>CDM Update?</a:t>
            </a:r>
          </a:p>
        </p:txBody>
      </p:sp>
      <p:sp>
        <p:nvSpPr>
          <p:cNvPr id="71" name="Arrow: Right 70">
            <a:extLst>
              <a:ext uri="{FF2B5EF4-FFF2-40B4-BE49-F238E27FC236}">
                <a16:creationId xmlns:a16="http://schemas.microsoft.com/office/drawing/2014/main" id="{7E094D59-3B26-43A8-83A6-2EBE15B61932}"/>
              </a:ext>
            </a:extLst>
          </p:cNvPr>
          <p:cNvSpPr/>
          <p:nvPr/>
        </p:nvSpPr>
        <p:spPr>
          <a:xfrm>
            <a:off x="3667501" y="3711830"/>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9BB3E97-ABF3-443A-9417-125907C2B963}"/>
              </a:ext>
            </a:extLst>
          </p:cNvPr>
          <p:cNvSpPr>
            <a:spLocks noGrp="1"/>
          </p:cNvSpPr>
          <p:nvPr>
            <p:ph type="sldNum" sz="quarter" idx="4"/>
          </p:nvPr>
        </p:nvSpPr>
        <p:spPr/>
        <p:txBody>
          <a:bodyPr/>
          <a:lstStyle/>
          <a:p>
            <a:fld id="{444583ED-F364-40B3-B25B-483B5033DFA3}" type="slidenum">
              <a:rPr lang="en-US" smtClean="0"/>
              <a:pPr/>
              <a:t>159</a:t>
            </a:fld>
            <a:endParaRPr lang="en-US"/>
          </a:p>
        </p:txBody>
      </p:sp>
    </p:spTree>
    <p:extLst>
      <p:ext uri="{BB962C8B-B14F-4D97-AF65-F5344CB8AC3E}">
        <p14:creationId xmlns:p14="http://schemas.microsoft.com/office/powerpoint/2010/main" val="225074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a0d99388c2_0_466"/>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a:t>Source Codes, Concepts and </a:t>
            </a:r>
            <a:br>
              <a:rPr lang="en-US" b="1"/>
            </a:br>
            <a:r>
              <a:rPr lang="en-US" b="1"/>
              <a:t>Mapping to Standard Concepts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E896-9B62-5CCD-5CEE-62097C5BB95C}"/>
              </a:ext>
            </a:extLst>
          </p:cNvPr>
          <p:cNvSpPr>
            <a:spLocks noGrp="1"/>
          </p:cNvSpPr>
          <p:nvPr>
            <p:ph type="title"/>
          </p:nvPr>
        </p:nvSpPr>
        <p:spPr/>
        <p:txBody>
          <a:bodyPr/>
          <a:lstStyle/>
          <a:p>
            <a:r>
              <a:rPr lang="en-GB">
                <a:ea typeface="Calibri"/>
                <a:cs typeface="Calibri"/>
              </a:rPr>
              <a:t>Further Reading:  the ETL Process</a:t>
            </a:r>
            <a:endParaRPr lang="en-GB"/>
          </a:p>
        </p:txBody>
      </p:sp>
      <p:pic>
        <p:nvPicPr>
          <p:cNvPr id="5" name="Content Placeholder 4" descr="A screenshot of a news article&#10;&#10;AI-generated content may be incorrect.">
            <a:extLst>
              <a:ext uri="{FF2B5EF4-FFF2-40B4-BE49-F238E27FC236}">
                <a16:creationId xmlns:a16="http://schemas.microsoft.com/office/drawing/2014/main" id="{DEA851EB-54C8-E2B3-C792-B82C565E1BC2}"/>
              </a:ext>
            </a:extLst>
          </p:cNvPr>
          <p:cNvPicPr>
            <a:picLocks noGrp="1" noChangeAspect="1"/>
          </p:cNvPicPr>
          <p:nvPr>
            <p:ph idx="1"/>
          </p:nvPr>
        </p:nvPicPr>
        <p:blipFill>
          <a:blip r:embed="rId2"/>
          <a:stretch>
            <a:fillRect/>
          </a:stretch>
        </p:blipFill>
        <p:spPr>
          <a:xfrm>
            <a:off x="1000270" y="967012"/>
            <a:ext cx="5213648" cy="4906963"/>
          </a:xfrm>
          <a:prstGeom prst="rect">
            <a:avLst/>
          </a:prstGeom>
        </p:spPr>
      </p:pic>
      <p:sp>
        <p:nvSpPr>
          <p:cNvPr id="4" name="Slide Number Placeholder 3">
            <a:extLst>
              <a:ext uri="{FF2B5EF4-FFF2-40B4-BE49-F238E27FC236}">
                <a16:creationId xmlns:a16="http://schemas.microsoft.com/office/drawing/2014/main" id="{255E0979-3BAB-A075-284E-7E5D6781BE2B}"/>
              </a:ext>
            </a:extLst>
          </p:cNvPr>
          <p:cNvSpPr>
            <a:spLocks noGrp="1"/>
          </p:cNvSpPr>
          <p:nvPr>
            <p:ph type="sldNum" sz="quarter" idx="4"/>
          </p:nvPr>
        </p:nvSpPr>
        <p:spPr/>
        <p:txBody>
          <a:bodyPr/>
          <a:lstStyle/>
          <a:p>
            <a:fld id="{444583ED-F364-40B3-B25B-483B5033DFA3}" type="slidenum">
              <a:rPr lang="en-US" smtClean="0"/>
              <a:pPr/>
              <a:t>160</a:t>
            </a:fld>
            <a:endParaRPr lang="en-US"/>
          </a:p>
        </p:txBody>
      </p:sp>
      <p:pic>
        <p:nvPicPr>
          <p:cNvPr id="6" name="Picture 5" descr="OMOP CDM ETL development process: (A) represents the ETL process map, (B) is a box plot of median length in days for each step across all data partners, and (C) is a stacked bar chart showing the percentage of median time each step took. CDM, common data model; COVID AESI Study, “Adverse Events of Special Interest within COVID-19 Subjects” study; DQD, DataQualityDashboard; EHDEN, European Health Data &amp; Evidence Network; ETL, extract, transform, and load; OMOP, outcomes partnership common data model.">
            <a:extLst>
              <a:ext uri="{FF2B5EF4-FFF2-40B4-BE49-F238E27FC236}">
                <a16:creationId xmlns:a16="http://schemas.microsoft.com/office/drawing/2014/main" id="{20D5FFBB-5D25-E8CB-A876-5A518647935E}"/>
              </a:ext>
            </a:extLst>
          </p:cNvPr>
          <p:cNvPicPr>
            <a:picLocks noChangeAspect="1"/>
          </p:cNvPicPr>
          <p:nvPr/>
        </p:nvPicPr>
        <p:blipFill>
          <a:blip r:embed="rId3"/>
          <a:stretch>
            <a:fillRect/>
          </a:stretch>
        </p:blipFill>
        <p:spPr>
          <a:xfrm>
            <a:off x="1992573" y="2027873"/>
            <a:ext cx="3860157" cy="3477613"/>
          </a:xfrm>
          <a:prstGeom prst="rect">
            <a:avLst/>
          </a:prstGeom>
        </p:spPr>
      </p:pic>
      <p:sp>
        <p:nvSpPr>
          <p:cNvPr id="8" name="TextBox 7">
            <a:extLst>
              <a:ext uri="{FF2B5EF4-FFF2-40B4-BE49-F238E27FC236}">
                <a16:creationId xmlns:a16="http://schemas.microsoft.com/office/drawing/2014/main" id="{8393EBD0-A80A-3D7E-9DE4-FE53AC588572}"/>
              </a:ext>
            </a:extLst>
          </p:cNvPr>
          <p:cNvSpPr txBox="1"/>
          <p:nvPr/>
        </p:nvSpPr>
        <p:spPr>
          <a:xfrm>
            <a:off x="6651793" y="5907772"/>
            <a:ext cx="49806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222222"/>
                </a:solidFill>
                <a:latin typeface="Helvetica Neue"/>
              </a:rPr>
              <a:t>Blacketer C, Voss EA, </a:t>
            </a:r>
            <a:r>
              <a:rPr lang="en-US" sz="800" err="1">
                <a:solidFill>
                  <a:srgbClr val="222222"/>
                </a:solidFill>
                <a:latin typeface="Helvetica Neue"/>
              </a:rPr>
              <a:t>DeFalco</a:t>
            </a:r>
            <a:r>
              <a:rPr lang="en-US" sz="800">
                <a:solidFill>
                  <a:srgbClr val="222222"/>
                </a:solidFill>
                <a:latin typeface="Helvetica Neue"/>
              </a:rPr>
              <a:t> F, Hughes N, </a:t>
            </a:r>
            <a:r>
              <a:rPr lang="en-US" sz="800" err="1">
                <a:solidFill>
                  <a:srgbClr val="222222"/>
                </a:solidFill>
                <a:latin typeface="Helvetica Neue"/>
              </a:rPr>
              <a:t>Schuemie</a:t>
            </a:r>
            <a:r>
              <a:rPr lang="en-US" sz="800">
                <a:solidFill>
                  <a:srgbClr val="222222"/>
                </a:solidFill>
                <a:latin typeface="Helvetica Neue"/>
              </a:rPr>
              <a:t> MJ, Moinat M, </a:t>
            </a:r>
            <a:r>
              <a:rPr lang="en-US" sz="800" err="1">
                <a:solidFill>
                  <a:srgbClr val="222222"/>
                </a:solidFill>
                <a:latin typeface="Helvetica Neue"/>
              </a:rPr>
              <a:t>Rijnbeek</a:t>
            </a:r>
            <a:r>
              <a:rPr lang="en-US" sz="800">
                <a:solidFill>
                  <a:srgbClr val="222222"/>
                </a:solidFill>
                <a:latin typeface="Helvetica Neue"/>
              </a:rPr>
              <a:t> PR. Using the Data Quality Dashboard to Improve the EHDEN Network. </a:t>
            </a:r>
            <a:r>
              <a:rPr lang="en-US" sz="800" i="1">
                <a:solidFill>
                  <a:srgbClr val="222222"/>
                </a:solidFill>
                <a:latin typeface="Helvetica Neue"/>
              </a:rPr>
              <a:t>Applied Sciences</a:t>
            </a:r>
            <a:r>
              <a:rPr lang="en-US" sz="800">
                <a:solidFill>
                  <a:srgbClr val="222222"/>
                </a:solidFill>
                <a:latin typeface="Helvetica Neue"/>
              </a:rPr>
              <a:t>. 2021; 11(24):11920. </a:t>
            </a:r>
            <a:r>
              <a:rPr lang="en-US" sz="800">
                <a:solidFill>
                  <a:srgbClr val="222222"/>
                </a:solidFill>
                <a:latin typeface="Helvetica Neue"/>
                <a:hlinkClick r:id="rId4"/>
              </a:rPr>
              <a:t>https://doi.org/10.3390/app112411920</a:t>
            </a:r>
            <a:r>
              <a:rPr lang="en-US" sz="800">
                <a:solidFill>
                  <a:srgbClr val="222222"/>
                </a:solidFill>
                <a:latin typeface="Helvetica Neue"/>
              </a:rPr>
              <a:t> </a:t>
            </a:r>
            <a:endParaRPr lang="en-US" sz="800"/>
          </a:p>
        </p:txBody>
      </p:sp>
      <p:sp>
        <p:nvSpPr>
          <p:cNvPr id="3" name="TextBox 2">
            <a:extLst>
              <a:ext uri="{FF2B5EF4-FFF2-40B4-BE49-F238E27FC236}">
                <a16:creationId xmlns:a16="http://schemas.microsoft.com/office/drawing/2014/main" id="{1004E5F4-E144-7112-964A-5B1A31B93FF0}"/>
              </a:ext>
            </a:extLst>
          </p:cNvPr>
          <p:cNvSpPr txBox="1"/>
          <p:nvPr/>
        </p:nvSpPr>
        <p:spPr>
          <a:xfrm>
            <a:off x="1004259" y="5849428"/>
            <a:ext cx="50903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2A2A2A"/>
                </a:solidFill>
                <a:latin typeface="Source Sans Pro"/>
                <a:ea typeface="Source Sans Pro"/>
              </a:rPr>
              <a:t>Erica A Voss, Clair Blacketer, Sebastiaan van Sandijk, Maxim Moinat, Michael Kallfelz, Michel van Speybroeck, Daniel Prieto-Alhambra, Martijn J Schuemie, Peter R Rijnbeek, European Health Data &amp; Evidence Network—learnings from building out a standardized international health data network, </a:t>
            </a:r>
            <a:r>
              <a:rPr lang="en-US" sz="800" i="1">
                <a:solidFill>
                  <a:srgbClr val="2A2A2A"/>
                </a:solidFill>
                <a:latin typeface="Source Sans Pro"/>
                <a:ea typeface="Source Sans Pro"/>
              </a:rPr>
              <a:t>Journal of the American Medical Informatics Association</a:t>
            </a:r>
            <a:r>
              <a:rPr lang="en-US" sz="800">
                <a:solidFill>
                  <a:srgbClr val="2A2A2A"/>
                </a:solidFill>
                <a:latin typeface="Source Sans Pro"/>
                <a:ea typeface="Source Sans Pro"/>
              </a:rPr>
              <a:t>, Volume 31, Issue 1, January 2024, Pages 209–219, </a:t>
            </a:r>
            <a:r>
              <a:rPr lang="en-US" sz="800">
                <a:solidFill>
                  <a:srgbClr val="006FB7"/>
                </a:solidFill>
                <a:latin typeface="Source Sans Pro"/>
                <a:ea typeface="Source Sans Pro"/>
                <a:hlinkClick r:id="rId5"/>
              </a:rPr>
              <a:t>https://doi.org/10.1093/jamia/ocad214</a:t>
            </a:r>
            <a:endParaRPr lang="en-US" sz="800"/>
          </a:p>
        </p:txBody>
      </p:sp>
      <p:pic>
        <p:nvPicPr>
          <p:cNvPr id="9" name="Picture 8">
            <a:extLst>
              <a:ext uri="{FF2B5EF4-FFF2-40B4-BE49-F238E27FC236}">
                <a16:creationId xmlns:a16="http://schemas.microsoft.com/office/drawing/2014/main" id="{131053F6-2A84-9833-A62A-98E7D91FFC64}"/>
              </a:ext>
            </a:extLst>
          </p:cNvPr>
          <p:cNvPicPr>
            <a:picLocks noChangeAspect="1"/>
          </p:cNvPicPr>
          <p:nvPr/>
        </p:nvPicPr>
        <p:blipFill>
          <a:blip r:embed="rId6"/>
          <a:stretch>
            <a:fillRect/>
          </a:stretch>
        </p:blipFill>
        <p:spPr>
          <a:xfrm>
            <a:off x="6553200" y="1022191"/>
            <a:ext cx="4808341" cy="4865432"/>
          </a:xfrm>
          <a:prstGeom prst="rect">
            <a:avLst/>
          </a:prstGeom>
        </p:spPr>
      </p:pic>
    </p:spTree>
    <p:extLst>
      <p:ext uri="{BB962C8B-B14F-4D97-AF65-F5344CB8AC3E}">
        <p14:creationId xmlns:p14="http://schemas.microsoft.com/office/powerpoint/2010/main" val="22964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0858-CA46-9B1A-B71A-E95F878298A9}"/>
              </a:ext>
            </a:extLst>
          </p:cNvPr>
          <p:cNvSpPr>
            <a:spLocks noGrp="1"/>
          </p:cNvSpPr>
          <p:nvPr>
            <p:ph type="title"/>
          </p:nvPr>
        </p:nvSpPr>
        <p:spPr>
          <a:xfrm>
            <a:off x="838200" y="304165"/>
            <a:ext cx="10515600" cy="1325563"/>
          </a:xfrm>
        </p:spPr>
        <p:txBody>
          <a:bodyPr/>
          <a:lstStyle/>
          <a:p>
            <a:r>
              <a:rPr lang="en-GB"/>
              <a:t>Take home message</a:t>
            </a:r>
          </a:p>
        </p:txBody>
      </p:sp>
      <p:sp>
        <p:nvSpPr>
          <p:cNvPr id="3" name="Content Placeholder 2">
            <a:extLst>
              <a:ext uri="{FF2B5EF4-FFF2-40B4-BE49-F238E27FC236}">
                <a16:creationId xmlns:a16="http://schemas.microsoft.com/office/drawing/2014/main" id="{7BFD308B-51BA-53D5-1526-811554663CE8}"/>
              </a:ext>
            </a:extLst>
          </p:cNvPr>
          <p:cNvSpPr>
            <a:spLocks noGrp="1"/>
          </p:cNvSpPr>
          <p:nvPr>
            <p:ph idx="1"/>
          </p:nvPr>
        </p:nvSpPr>
        <p:spPr>
          <a:xfrm>
            <a:off x="678059" y="1629728"/>
            <a:ext cx="4808341" cy="4486276"/>
          </a:xfrm>
          <a:ln>
            <a:solidFill>
              <a:schemeClr val="accent1"/>
            </a:solidFill>
          </a:ln>
        </p:spPr>
        <p:txBody>
          <a:bodyPr>
            <a:normAutofit/>
          </a:bodyPr>
          <a:lstStyle/>
          <a:p>
            <a:pPr marL="0" indent="0">
              <a:buNone/>
            </a:pPr>
            <a:r>
              <a:rPr lang="en-GB" sz="2667" i="1"/>
              <a:t>“While </a:t>
            </a:r>
            <a:r>
              <a:rPr lang="en-GB" sz="2667" b="1" i="1"/>
              <a:t>study-specific checks should still be run</a:t>
            </a:r>
            <a:r>
              <a:rPr lang="en-GB" sz="2667" i="1"/>
              <a:t>, we recommend that all data holders converting their data to the OMOP CDM use the DQD as it </a:t>
            </a:r>
            <a:r>
              <a:rPr lang="en-GB" sz="2667" b="1" i="1"/>
              <a:t>ensures conformance </a:t>
            </a:r>
            <a:r>
              <a:rPr lang="en-GB" sz="2667" i="1"/>
              <a:t>to the model specifications and that a database meets </a:t>
            </a:r>
            <a:r>
              <a:rPr lang="en-GB" sz="2667" b="1" i="1"/>
              <a:t>a baseline level of completeness and plausibility</a:t>
            </a:r>
            <a:r>
              <a:rPr lang="en-GB" sz="2667" i="1"/>
              <a:t> for use in research.”</a:t>
            </a:r>
          </a:p>
        </p:txBody>
      </p:sp>
      <p:sp>
        <p:nvSpPr>
          <p:cNvPr id="11" name="TextBox 10">
            <a:extLst>
              <a:ext uri="{FF2B5EF4-FFF2-40B4-BE49-F238E27FC236}">
                <a16:creationId xmlns:a16="http://schemas.microsoft.com/office/drawing/2014/main" id="{520E067A-B53D-18C6-02DC-3FEE9CAD5478}"/>
              </a:ext>
            </a:extLst>
          </p:cNvPr>
          <p:cNvSpPr txBox="1"/>
          <p:nvPr/>
        </p:nvSpPr>
        <p:spPr>
          <a:xfrm>
            <a:off x="6651793" y="5907772"/>
            <a:ext cx="49806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222222"/>
                </a:solidFill>
                <a:latin typeface="Helvetica Neue"/>
              </a:rPr>
              <a:t>Blacketer C, Voss EA, </a:t>
            </a:r>
            <a:r>
              <a:rPr lang="en-US" sz="800" err="1">
                <a:solidFill>
                  <a:srgbClr val="222222"/>
                </a:solidFill>
                <a:latin typeface="Helvetica Neue"/>
              </a:rPr>
              <a:t>DeFalco</a:t>
            </a:r>
            <a:r>
              <a:rPr lang="en-US" sz="800">
                <a:solidFill>
                  <a:srgbClr val="222222"/>
                </a:solidFill>
                <a:latin typeface="Helvetica Neue"/>
              </a:rPr>
              <a:t> F, Hughes N, </a:t>
            </a:r>
            <a:r>
              <a:rPr lang="en-US" sz="800" err="1">
                <a:solidFill>
                  <a:srgbClr val="222222"/>
                </a:solidFill>
                <a:latin typeface="Helvetica Neue"/>
              </a:rPr>
              <a:t>Schuemie</a:t>
            </a:r>
            <a:r>
              <a:rPr lang="en-US" sz="800">
                <a:solidFill>
                  <a:srgbClr val="222222"/>
                </a:solidFill>
                <a:latin typeface="Helvetica Neue"/>
              </a:rPr>
              <a:t> MJ, Moinat M, </a:t>
            </a:r>
            <a:r>
              <a:rPr lang="en-US" sz="800" err="1">
                <a:solidFill>
                  <a:srgbClr val="222222"/>
                </a:solidFill>
                <a:latin typeface="Helvetica Neue"/>
              </a:rPr>
              <a:t>Rijnbeek</a:t>
            </a:r>
            <a:r>
              <a:rPr lang="en-US" sz="800">
                <a:solidFill>
                  <a:srgbClr val="222222"/>
                </a:solidFill>
                <a:latin typeface="Helvetica Neue"/>
              </a:rPr>
              <a:t> PR. Using the Data Quality Dashboard to Improve the EHDEN Network. </a:t>
            </a:r>
            <a:r>
              <a:rPr lang="en-US" sz="800" i="1">
                <a:solidFill>
                  <a:srgbClr val="222222"/>
                </a:solidFill>
                <a:latin typeface="Helvetica Neue"/>
              </a:rPr>
              <a:t>Applied Sciences</a:t>
            </a:r>
            <a:r>
              <a:rPr lang="en-US" sz="800">
                <a:solidFill>
                  <a:srgbClr val="222222"/>
                </a:solidFill>
                <a:latin typeface="Helvetica Neue"/>
              </a:rPr>
              <a:t>. 2021; 11(24):11920. </a:t>
            </a:r>
            <a:r>
              <a:rPr lang="en-US" sz="800">
                <a:solidFill>
                  <a:srgbClr val="222222"/>
                </a:solidFill>
                <a:latin typeface="Helvetica Neue"/>
                <a:hlinkClick r:id="rId2"/>
              </a:rPr>
              <a:t>https://doi.org/10.3390/app112411920</a:t>
            </a:r>
            <a:r>
              <a:rPr lang="en-US" sz="800">
                <a:solidFill>
                  <a:srgbClr val="222222"/>
                </a:solidFill>
                <a:latin typeface="Helvetica Neue"/>
              </a:rPr>
              <a:t> </a:t>
            </a:r>
            <a:endParaRPr lang="en-US" sz="800"/>
          </a:p>
        </p:txBody>
      </p:sp>
      <p:pic>
        <p:nvPicPr>
          <p:cNvPr id="12" name="Picture 11">
            <a:extLst>
              <a:ext uri="{FF2B5EF4-FFF2-40B4-BE49-F238E27FC236}">
                <a16:creationId xmlns:a16="http://schemas.microsoft.com/office/drawing/2014/main" id="{301FD696-65E3-418A-8E2A-54AD8F8C0C41}"/>
              </a:ext>
            </a:extLst>
          </p:cNvPr>
          <p:cNvPicPr>
            <a:picLocks noChangeAspect="1"/>
          </p:cNvPicPr>
          <p:nvPr/>
        </p:nvPicPr>
        <p:blipFill>
          <a:blip r:embed="rId3"/>
          <a:srcRect t="5078"/>
          <a:stretch>
            <a:fillRect/>
          </a:stretch>
        </p:blipFill>
        <p:spPr>
          <a:xfrm>
            <a:off x="6553200" y="1269241"/>
            <a:ext cx="4808341" cy="4618381"/>
          </a:xfrm>
          <a:prstGeom prst="rect">
            <a:avLst/>
          </a:prstGeom>
        </p:spPr>
      </p:pic>
      <p:sp>
        <p:nvSpPr>
          <p:cNvPr id="5" name="Rectangle 4">
            <a:extLst>
              <a:ext uri="{FF2B5EF4-FFF2-40B4-BE49-F238E27FC236}">
                <a16:creationId xmlns:a16="http://schemas.microsoft.com/office/drawing/2014/main" id="{00CDC256-2ACE-FDBF-6147-973698C9E4C0}"/>
              </a:ext>
            </a:extLst>
          </p:cNvPr>
          <p:cNvSpPr/>
          <p:nvPr/>
        </p:nvSpPr>
        <p:spPr>
          <a:xfrm>
            <a:off x="7804933" y="4706995"/>
            <a:ext cx="3474720" cy="5570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7" name="Straight Arrow Connector 6">
            <a:extLst>
              <a:ext uri="{FF2B5EF4-FFF2-40B4-BE49-F238E27FC236}">
                <a16:creationId xmlns:a16="http://schemas.microsoft.com/office/drawing/2014/main" id="{674267E6-4ACA-3138-E3D0-CC6E69208EC3}"/>
              </a:ext>
            </a:extLst>
          </p:cNvPr>
          <p:cNvCxnSpPr>
            <a:cxnSpLocks/>
            <a:stCxn id="5" idx="1"/>
            <a:endCxn id="3" idx="3"/>
          </p:cNvCxnSpPr>
          <p:nvPr/>
        </p:nvCxnSpPr>
        <p:spPr>
          <a:xfrm flipH="1" flipV="1">
            <a:off x="5486400" y="3872866"/>
            <a:ext cx="2318533" cy="1112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5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a0d99388c2_0_471"/>
          <p:cNvSpPr txBox="1">
            <a:spLocks noGrp="1"/>
          </p:cNvSpPr>
          <p:nvPr>
            <p:ph type="title"/>
          </p:nvPr>
        </p:nvSpPr>
        <p:spPr>
          <a:xfrm>
            <a:off x="1143000" y="114300"/>
            <a:ext cx="10439600" cy="6612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The Source for Source Codes</a:t>
            </a:r>
          </a:p>
        </p:txBody>
      </p:sp>
      <p:sp>
        <p:nvSpPr>
          <p:cNvPr id="447" name="Google Shape;447;ga0d99388c2_0_471"/>
          <p:cNvSpPr/>
          <p:nvPr/>
        </p:nvSpPr>
        <p:spPr>
          <a:xfrm>
            <a:off x="7981797" y="3808285"/>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48" name="Google Shape;448;ga0d99388c2_0_471"/>
          <p:cNvSpPr/>
          <p:nvPr/>
        </p:nvSpPr>
        <p:spPr>
          <a:xfrm>
            <a:off x="9618587" y="4888669"/>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49" name="Google Shape;449;ga0d99388c2_0_471"/>
          <p:cNvSpPr/>
          <p:nvPr/>
        </p:nvSpPr>
        <p:spPr>
          <a:xfrm>
            <a:off x="6320620" y="2723619"/>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50" name="Google Shape;450;ga0d99388c2_0_471"/>
          <p:cNvSpPr/>
          <p:nvPr/>
        </p:nvSpPr>
        <p:spPr>
          <a:xfrm>
            <a:off x="4710545" y="1647517"/>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51" name="Google Shape;451;ga0d99388c2_0_471"/>
          <p:cNvSpPr/>
          <p:nvPr/>
        </p:nvSpPr>
        <p:spPr>
          <a:xfrm>
            <a:off x="3678329" y="3808285"/>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be free text strings</a:t>
            </a:r>
            <a:endParaRPr sz="1467" kern="0">
              <a:solidFill>
                <a:srgbClr val="000000"/>
              </a:solidFill>
              <a:latin typeface="Arial"/>
              <a:ea typeface="Arial"/>
              <a:cs typeface="Arial"/>
              <a:sym typeface="Arial"/>
            </a:endParaRPr>
          </a:p>
          <a:p>
            <a:pPr marL="287859" indent="-287859"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Centimeter, Intravenous, Cigarette Smoker</a:t>
            </a:r>
            <a:endParaRPr sz="1467" kern="0">
              <a:solidFill>
                <a:srgbClr val="000000"/>
              </a:solidFill>
              <a:latin typeface="Arial"/>
              <a:ea typeface="Arial"/>
              <a:cs typeface="Arial"/>
              <a:sym typeface="Arial"/>
            </a:endParaRPr>
          </a:p>
        </p:txBody>
      </p:sp>
      <p:sp>
        <p:nvSpPr>
          <p:cNvPr id="452" name="Google Shape;452;ga0d99388c2_0_471"/>
          <p:cNvSpPr/>
          <p:nvPr/>
        </p:nvSpPr>
        <p:spPr>
          <a:xfrm>
            <a:off x="3766283" y="3900188"/>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3</a:t>
            </a:r>
            <a:endParaRPr sz="1467" kern="0">
              <a:solidFill>
                <a:srgbClr val="000000"/>
              </a:solidFill>
              <a:latin typeface="Arial"/>
              <a:ea typeface="Arial"/>
              <a:cs typeface="Arial"/>
              <a:sym typeface="Arial"/>
            </a:endParaRPr>
          </a:p>
        </p:txBody>
      </p:sp>
      <p:sp>
        <p:nvSpPr>
          <p:cNvPr id="453" name="Google Shape;453;ga0d99388c2_0_471"/>
          <p:cNvSpPr/>
          <p:nvPr/>
        </p:nvSpPr>
        <p:spPr>
          <a:xfrm>
            <a:off x="422793" y="1647517"/>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international terminology or code system</a:t>
            </a:r>
            <a:endParaRPr sz="1467" kern="0">
              <a:solidFill>
                <a:srgbClr val="000000"/>
              </a:solidFill>
              <a:latin typeface="Arial"/>
              <a:ea typeface="Arial"/>
              <a:cs typeface="Arial"/>
              <a:sym typeface="Arial"/>
            </a:endParaRPr>
          </a:p>
          <a:p>
            <a:pPr marL="287859" indent="-287859"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SNOMED, ICD10</a:t>
            </a:r>
            <a:endParaRPr sz="1467" kern="0">
              <a:solidFill>
                <a:srgbClr val="000000"/>
              </a:solidFill>
              <a:latin typeface="Arial"/>
              <a:ea typeface="Arial"/>
              <a:cs typeface="Arial"/>
              <a:sym typeface="Arial"/>
            </a:endParaRPr>
          </a:p>
        </p:txBody>
      </p:sp>
      <p:sp>
        <p:nvSpPr>
          <p:cNvPr id="454" name="Google Shape;454;ga0d99388c2_0_471"/>
          <p:cNvSpPr/>
          <p:nvPr/>
        </p:nvSpPr>
        <p:spPr>
          <a:xfrm>
            <a:off x="510749" y="1739420"/>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1</a:t>
            </a:r>
            <a:endParaRPr sz="1467" kern="0">
              <a:solidFill>
                <a:srgbClr val="000000"/>
              </a:solidFill>
              <a:latin typeface="Arial"/>
              <a:ea typeface="Arial"/>
              <a:cs typeface="Arial"/>
              <a:sym typeface="Arial"/>
            </a:endParaRPr>
          </a:p>
        </p:txBody>
      </p:sp>
      <p:sp>
        <p:nvSpPr>
          <p:cNvPr id="455" name="Google Shape;455;ga0d99388c2_0_471"/>
          <p:cNvSpPr/>
          <p:nvPr/>
        </p:nvSpPr>
        <p:spPr>
          <a:xfrm>
            <a:off x="2032868" y="2727901"/>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a country specific terminology or code system</a:t>
            </a:r>
            <a:endParaRPr sz="1467" kern="0">
              <a:solidFill>
                <a:srgbClr val="000000"/>
              </a:solidFill>
              <a:latin typeface="Arial"/>
              <a:ea typeface="Arial"/>
              <a:cs typeface="Arial"/>
              <a:sym typeface="Arial"/>
            </a:endParaRPr>
          </a:p>
          <a:p>
            <a:pPr marL="338658" indent="-338658"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Read, BDPM, ICD10CN, CVX </a:t>
            </a:r>
            <a:endParaRPr sz="1467" kern="0">
              <a:solidFill>
                <a:srgbClr val="000000"/>
              </a:solidFill>
              <a:latin typeface="Arial"/>
              <a:ea typeface="Arial"/>
              <a:cs typeface="Arial"/>
              <a:sym typeface="Arial"/>
            </a:endParaRPr>
          </a:p>
        </p:txBody>
      </p:sp>
      <p:sp>
        <p:nvSpPr>
          <p:cNvPr id="456" name="Google Shape;456;ga0d99388c2_0_471"/>
          <p:cNvSpPr/>
          <p:nvPr/>
        </p:nvSpPr>
        <p:spPr>
          <a:xfrm>
            <a:off x="2120824" y="2819804"/>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2</a:t>
            </a:r>
            <a:endParaRPr sz="1467" kern="0">
              <a:solidFill>
                <a:srgbClr val="000000"/>
              </a:solidFill>
              <a:latin typeface="Arial"/>
              <a:ea typeface="Arial"/>
              <a:cs typeface="Arial"/>
              <a:sym typeface="Arial"/>
            </a:endParaRPr>
          </a:p>
        </p:txBody>
      </p:sp>
      <p:sp>
        <p:nvSpPr>
          <p:cNvPr id="457" name="Google Shape;457;ga0d99388c2_0_471"/>
          <p:cNvSpPr/>
          <p:nvPr/>
        </p:nvSpPr>
        <p:spPr>
          <a:xfrm>
            <a:off x="5323789" y="4888669"/>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an EHR specific code system</a:t>
            </a:r>
            <a:endParaRPr sz="1467" kern="0">
              <a:solidFill>
                <a:srgbClr val="000000"/>
              </a:solidFill>
              <a:latin typeface="Arial"/>
              <a:ea typeface="Arial"/>
              <a:cs typeface="Arial"/>
              <a:sym typeface="Arial"/>
            </a:endParaRPr>
          </a:p>
          <a:p>
            <a:pPr marL="338658" indent="-338658"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Epic procedure codes: ‘L111’</a:t>
            </a:r>
            <a:endParaRPr sz="2000" b="1" kern="0">
              <a:solidFill>
                <a:srgbClr val="20425A"/>
              </a:solidFill>
              <a:latin typeface="Calibri"/>
              <a:ea typeface="Calibri"/>
              <a:cs typeface="Calibri"/>
              <a:sym typeface="Calibri"/>
            </a:endParaRPr>
          </a:p>
        </p:txBody>
      </p:sp>
      <p:sp>
        <p:nvSpPr>
          <p:cNvPr id="458" name="Google Shape;458;ga0d99388c2_0_471"/>
          <p:cNvSpPr/>
          <p:nvPr/>
        </p:nvSpPr>
        <p:spPr>
          <a:xfrm>
            <a:off x="5411744" y="4980572"/>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4</a:t>
            </a:r>
            <a:endParaRPr sz="1467" kern="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a0d99388c2_0_487"/>
          <p:cNvSpPr txBox="1">
            <a:spLocks noGrp="1"/>
          </p:cNvSpPr>
          <p:nvPr>
            <p:ph type="title"/>
          </p:nvPr>
        </p:nvSpPr>
        <p:spPr>
          <a:xfrm>
            <a:off x="1143000" y="114300"/>
            <a:ext cx="10376000" cy="7988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Different Categories of Concepts</a:t>
            </a:r>
          </a:p>
        </p:txBody>
      </p:sp>
      <p:cxnSp>
        <p:nvCxnSpPr>
          <p:cNvPr id="464" name="Google Shape;464;ga0d99388c2_0_487"/>
          <p:cNvCxnSpPr/>
          <p:nvPr/>
        </p:nvCxnSpPr>
        <p:spPr>
          <a:xfrm>
            <a:off x="0" y="4387259"/>
            <a:ext cx="12192000" cy="0"/>
          </a:xfrm>
          <a:prstGeom prst="straightConnector1">
            <a:avLst/>
          </a:prstGeom>
          <a:noFill/>
          <a:ln w="38100" cap="flat" cmpd="sng">
            <a:solidFill>
              <a:srgbClr val="959DA1"/>
            </a:solidFill>
            <a:prstDash val="solid"/>
            <a:miter lim="800000"/>
            <a:headEnd type="none" w="sm" len="sm"/>
            <a:tailEnd type="none" w="sm" len="sm"/>
          </a:ln>
        </p:spPr>
      </p:cxnSp>
      <p:sp>
        <p:nvSpPr>
          <p:cNvPr id="465" name="Google Shape;465;ga0d99388c2_0_487"/>
          <p:cNvSpPr/>
          <p:nvPr/>
        </p:nvSpPr>
        <p:spPr>
          <a:xfrm rot="10800000">
            <a:off x="5320253" y="3656464"/>
            <a:ext cx="1551600" cy="842800"/>
          </a:xfrm>
          <a:prstGeom prst="triangle">
            <a:avLst>
              <a:gd name="adj" fmla="val 50000"/>
            </a:avLst>
          </a:prstGeom>
          <a:solidFill>
            <a:srgbClr val="C9DAF8"/>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6" name="Google Shape;466;ga0d99388c2_0_487"/>
          <p:cNvSpPr/>
          <p:nvPr/>
        </p:nvSpPr>
        <p:spPr>
          <a:xfrm>
            <a:off x="5958839" y="4250095"/>
            <a:ext cx="274000" cy="274000"/>
          </a:xfrm>
          <a:prstGeom prst="ellipse">
            <a:avLst/>
          </a:prstGeom>
          <a:solidFill>
            <a:schemeClr val="lt1"/>
          </a:solidFill>
          <a:ln w="38100" cap="flat" cmpd="sng">
            <a:solidFill>
              <a:schemeClr val="dk2"/>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7" name="Google Shape;467;ga0d99388c2_0_487"/>
          <p:cNvSpPr/>
          <p:nvPr/>
        </p:nvSpPr>
        <p:spPr>
          <a:xfrm>
            <a:off x="4977319" y="1815991"/>
            <a:ext cx="2249200" cy="2016800"/>
          </a:xfrm>
          <a:prstGeom prst="ellipse">
            <a:avLst/>
          </a:prstGeom>
          <a:solidFill>
            <a:schemeClr val="lt1"/>
          </a:solidFill>
          <a:ln w="152400" cap="flat" cmpd="sng">
            <a:solidFill>
              <a:srgbClr val="00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8" name="Google Shape;468;ga0d99388c2_0_487"/>
          <p:cNvSpPr txBox="1"/>
          <p:nvPr/>
        </p:nvSpPr>
        <p:spPr>
          <a:xfrm>
            <a:off x="4848933" y="4689604"/>
            <a:ext cx="2721200" cy="1561200"/>
          </a:xfrm>
          <a:prstGeom prst="rect">
            <a:avLst/>
          </a:prstGeom>
          <a:noFill/>
          <a:ln>
            <a:noFill/>
          </a:ln>
        </p:spPr>
        <p:txBody>
          <a:bodyPr spcFirstLastPara="1" wrap="square" lIns="0" tIns="0" rIns="0" bIns="0" anchor="t" anchorCtr="0">
            <a:noAutofit/>
          </a:bodyPr>
          <a:lstStyle/>
          <a:p>
            <a:pPr algn="ctr" defTabSz="1219170">
              <a:buClr>
                <a:srgbClr val="000000"/>
              </a:buClr>
              <a:buSzPts val="1500"/>
            </a:pPr>
            <a:r>
              <a:rPr lang="en-US" sz="2267" b="1" kern="0">
                <a:solidFill>
                  <a:srgbClr val="000000"/>
                </a:solidFill>
                <a:latin typeface="Calibri"/>
                <a:ea typeface="Calibri"/>
                <a:cs typeface="Calibri"/>
                <a:sym typeface="Calibri"/>
              </a:rPr>
              <a:t>Function</a:t>
            </a:r>
            <a:endParaRPr sz="2267" kern="0">
              <a:solidFill>
                <a:srgbClr val="000000"/>
              </a:solidFill>
              <a:latin typeface="Arial"/>
              <a:ea typeface="Arial"/>
              <a:cs typeface="Arial"/>
              <a:sym typeface="Arial"/>
            </a:endParaRPr>
          </a:p>
          <a:p>
            <a:pPr algn="ctr" defTabSz="1219170">
              <a:spcBef>
                <a:spcPts val="667"/>
              </a:spcBef>
              <a:buClr>
                <a:srgbClr val="000000"/>
              </a:buClr>
              <a:buSzPts val="1700"/>
            </a:pPr>
            <a:r>
              <a:rPr lang="en-US" sz="2267" kern="0">
                <a:solidFill>
                  <a:srgbClr val="000000"/>
                </a:solidFill>
                <a:latin typeface="Calibri"/>
                <a:ea typeface="Calibri"/>
                <a:cs typeface="Calibri"/>
                <a:sym typeface="Calibri"/>
              </a:rPr>
              <a:t>Used for standardized analytics and by</a:t>
            </a:r>
            <a:endParaRPr sz="2267" kern="0">
              <a:solidFill>
                <a:srgbClr val="000000"/>
              </a:solidFill>
              <a:latin typeface="Arial"/>
              <a:ea typeface="Arial"/>
              <a:cs typeface="Arial"/>
              <a:sym typeface="Arial"/>
            </a:endParaRPr>
          </a:p>
          <a:p>
            <a:pPr algn="ctr" defTabSz="1219170">
              <a:buClr>
                <a:srgbClr val="000000"/>
              </a:buClr>
              <a:buSzPts val="1700"/>
            </a:pPr>
            <a:r>
              <a:rPr lang="en-US" sz="2267" kern="0">
                <a:solidFill>
                  <a:srgbClr val="000000"/>
                </a:solidFill>
                <a:latin typeface="Calibri"/>
                <a:ea typeface="Calibri"/>
                <a:cs typeface="Calibri"/>
                <a:sym typeface="Calibri"/>
              </a:rPr>
              <a:t>OHDSI tools</a:t>
            </a:r>
            <a:endParaRPr sz="2267" kern="0">
              <a:solidFill>
                <a:srgbClr val="000000"/>
              </a:solidFill>
              <a:latin typeface="Arial"/>
              <a:ea typeface="Arial"/>
              <a:cs typeface="Arial"/>
              <a:sym typeface="Arial"/>
            </a:endParaRPr>
          </a:p>
        </p:txBody>
      </p:sp>
      <p:sp>
        <p:nvSpPr>
          <p:cNvPr id="469" name="Google Shape;469;ga0d99388c2_0_487"/>
          <p:cNvSpPr/>
          <p:nvPr/>
        </p:nvSpPr>
        <p:spPr>
          <a:xfrm>
            <a:off x="5310133" y="2344591"/>
            <a:ext cx="1675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0000FF"/>
                </a:solidFill>
                <a:latin typeface="Calibri"/>
                <a:ea typeface="Calibri"/>
                <a:cs typeface="Calibri"/>
                <a:sym typeface="Calibri"/>
              </a:rPr>
              <a:t>Standard Concepts</a:t>
            </a:r>
            <a:endParaRPr sz="1467" kern="0">
              <a:solidFill>
                <a:srgbClr val="0000FF"/>
              </a:solidFill>
              <a:latin typeface="Arial"/>
              <a:ea typeface="Arial"/>
              <a:cs typeface="Arial"/>
              <a:sym typeface="Arial"/>
            </a:endParaRPr>
          </a:p>
        </p:txBody>
      </p:sp>
      <p:sp>
        <p:nvSpPr>
          <p:cNvPr id="470" name="Google Shape;470;ga0d99388c2_0_487"/>
          <p:cNvSpPr/>
          <p:nvPr/>
        </p:nvSpPr>
        <p:spPr>
          <a:xfrm rot="10800000">
            <a:off x="759325" y="3544455"/>
            <a:ext cx="1551600" cy="842800"/>
          </a:xfrm>
          <a:prstGeom prst="triangle">
            <a:avLst>
              <a:gd name="adj" fmla="val 50000"/>
            </a:avLst>
          </a:prstGeom>
          <a:solidFill>
            <a:srgbClr val="F4CCCC"/>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1DABFF"/>
              </a:solidFill>
              <a:latin typeface="Arial"/>
              <a:ea typeface="Arial"/>
              <a:cs typeface="Arial"/>
              <a:sym typeface="Arial"/>
            </a:endParaRPr>
          </a:p>
        </p:txBody>
      </p:sp>
      <p:sp>
        <p:nvSpPr>
          <p:cNvPr id="471" name="Google Shape;471;ga0d99388c2_0_487"/>
          <p:cNvSpPr/>
          <p:nvPr/>
        </p:nvSpPr>
        <p:spPr>
          <a:xfrm>
            <a:off x="1395363" y="4252328"/>
            <a:ext cx="274000" cy="27400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2" name="Google Shape;472;ga0d99388c2_0_487"/>
          <p:cNvSpPr/>
          <p:nvPr/>
        </p:nvSpPr>
        <p:spPr>
          <a:xfrm>
            <a:off x="394685" y="1792945"/>
            <a:ext cx="2249200" cy="2016800"/>
          </a:xfrm>
          <a:prstGeom prst="ellipse">
            <a:avLst/>
          </a:prstGeom>
          <a:solidFill>
            <a:schemeClr val="lt1"/>
          </a:solidFill>
          <a:ln w="152400" cap="flat" cmpd="sng">
            <a:solidFill>
              <a:srgbClr val="A61C00"/>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3" name="Google Shape;473;ga0d99388c2_0_487"/>
          <p:cNvSpPr txBox="1"/>
          <p:nvPr/>
        </p:nvSpPr>
        <p:spPr>
          <a:xfrm>
            <a:off x="340893" y="4689604"/>
            <a:ext cx="2552000" cy="1561200"/>
          </a:xfrm>
          <a:prstGeom prst="rect">
            <a:avLst/>
          </a:prstGeom>
          <a:noFill/>
          <a:ln>
            <a:noFill/>
          </a:ln>
        </p:spPr>
        <p:txBody>
          <a:bodyPr spcFirstLastPara="1" wrap="square" lIns="0" tIns="0" rIns="0" bIns="0" anchor="t" anchorCtr="0">
            <a:noAutofit/>
          </a:bodyPr>
          <a:lstStyle/>
          <a:p>
            <a:pPr algn="ctr" defTabSz="1219170">
              <a:buClr>
                <a:srgbClr val="20425A"/>
              </a:buClr>
              <a:buSzPts val="1500"/>
            </a:pPr>
            <a:r>
              <a:rPr lang="en-US" sz="2267" b="1" kern="0">
                <a:solidFill>
                  <a:srgbClr val="20425A"/>
                </a:solidFill>
                <a:latin typeface="Calibri"/>
                <a:ea typeface="Calibri"/>
                <a:cs typeface="Calibri"/>
                <a:sym typeface="Calibri"/>
              </a:rPr>
              <a:t>Function</a:t>
            </a:r>
            <a:endParaRPr sz="2267" kern="0">
              <a:solidFill>
                <a:srgbClr val="000000"/>
              </a:solidFill>
              <a:latin typeface="Calibri"/>
              <a:ea typeface="Calibri"/>
              <a:cs typeface="Calibri"/>
              <a:sym typeface="Calibri"/>
            </a:endParaRPr>
          </a:p>
          <a:p>
            <a:pPr algn="ctr" defTabSz="1219170">
              <a:spcBef>
                <a:spcPts val="667"/>
              </a:spcBef>
              <a:buClr>
                <a:srgbClr val="000000"/>
              </a:buClr>
              <a:buSzPts val="1700"/>
            </a:pPr>
            <a:r>
              <a:rPr lang="en-US" sz="2267" kern="0">
                <a:solidFill>
                  <a:srgbClr val="20425A"/>
                </a:solidFill>
                <a:latin typeface="Calibri"/>
                <a:ea typeface="Calibri"/>
                <a:cs typeface="Calibri"/>
                <a:sym typeface="Calibri"/>
              </a:rPr>
              <a:t>Unique representation of a source code</a:t>
            </a:r>
            <a:endParaRPr sz="2267" kern="0">
              <a:solidFill>
                <a:srgbClr val="000000"/>
              </a:solidFill>
              <a:latin typeface="Calibri"/>
              <a:ea typeface="Calibri"/>
              <a:cs typeface="Calibri"/>
              <a:sym typeface="Calibri"/>
            </a:endParaRPr>
          </a:p>
        </p:txBody>
      </p:sp>
      <p:sp>
        <p:nvSpPr>
          <p:cNvPr id="474" name="Google Shape;474;ga0d99388c2_0_487"/>
          <p:cNvSpPr/>
          <p:nvPr/>
        </p:nvSpPr>
        <p:spPr>
          <a:xfrm>
            <a:off x="681296" y="2076401"/>
            <a:ext cx="1675600" cy="13852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A61C00"/>
                </a:solidFill>
                <a:latin typeface="Calibri"/>
                <a:ea typeface="Calibri"/>
                <a:cs typeface="Calibri"/>
                <a:sym typeface="Calibri"/>
              </a:rPr>
              <a:t>Non-</a:t>
            </a:r>
            <a:br>
              <a:rPr lang="en-US" sz="2800" b="1" kern="0">
                <a:solidFill>
                  <a:srgbClr val="A61C00"/>
                </a:solidFill>
                <a:latin typeface="Calibri"/>
                <a:ea typeface="Calibri"/>
                <a:cs typeface="Calibri"/>
                <a:sym typeface="Calibri"/>
              </a:rPr>
            </a:br>
            <a:r>
              <a:rPr lang="en-US" sz="2800" b="1" kern="0">
                <a:solidFill>
                  <a:srgbClr val="A61C00"/>
                </a:solidFill>
                <a:latin typeface="Calibri"/>
                <a:ea typeface="Calibri"/>
                <a:cs typeface="Calibri"/>
                <a:sym typeface="Calibri"/>
              </a:rPr>
              <a:t>standard Concepts</a:t>
            </a:r>
            <a:endParaRPr sz="1467" kern="0">
              <a:solidFill>
                <a:srgbClr val="A61C00"/>
              </a:solidFill>
              <a:latin typeface="Arial"/>
              <a:ea typeface="Arial"/>
              <a:cs typeface="Arial"/>
              <a:sym typeface="Arial"/>
            </a:endParaRPr>
          </a:p>
        </p:txBody>
      </p:sp>
      <p:sp>
        <p:nvSpPr>
          <p:cNvPr id="475" name="Google Shape;475;ga0d99388c2_0_487"/>
          <p:cNvSpPr/>
          <p:nvPr/>
        </p:nvSpPr>
        <p:spPr>
          <a:xfrm rot="10800000">
            <a:off x="9665095" y="3552767"/>
            <a:ext cx="1551600" cy="842800"/>
          </a:xfrm>
          <a:prstGeom prst="triangle">
            <a:avLst>
              <a:gd name="adj" fmla="val 50000"/>
            </a:avLst>
          </a:prstGeom>
          <a:solidFill>
            <a:srgbClr val="D9D2E9"/>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1DABFF"/>
              </a:solidFill>
              <a:latin typeface="Arial"/>
              <a:ea typeface="Arial"/>
              <a:cs typeface="Arial"/>
              <a:sym typeface="Arial"/>
            </a:endParaRPr>
          </a:p>
        </p:txBody>
      </p:sp>
      <p:sp>
        <p:nvSpPr>
          <p:cNvPr id="476" name="Google Shape;476;ga0d99388c2_0_487"/>
          <p:cNvSpPr/>
          <p:nvPr/>
        </p:nvSpPr>
        <p:spPr>
          <a:xfrm>
            <a:off x="10303681" y="4207068"/>
            <a:ext cx="274000" cy="274000"/>
          </a:xfrm>
          <a:prstGeom prst="ellipse">
            <a:avLst/>
          </a:prstGeom>
          <a:solidFill>
            <a:schemeClr val="lt1"/>
          </a:solidFill>
          <a:ln w="38100" cap="flat" cmpd="sng">
            <a:solidFill>
              <a:srgbClr val="99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7" name="Google Shape;477;ga0d99388c2_0_487"/>
          <p:cNvSpPr/>
          <p:nvPr/>
        </p:nvSpPr>
        <p:spPr>
          <a:xfrm>
            <a:off x="9333345" y="1724453"/>
            <a:ext cx="2249200" cy="2016800"/>
          </a:xfrm>
          <a:prstGeom prst="ellipse">
            <a:avLst/>
          </a:prstGeom>
          <a:solidFill>
            <a:schemeClr val="lt1"/>
          </a:solidFill>
          <a:ln w="152400" cap="flat" cmpd="sng">
            <a:solidFill>
              <a:srgbClr val="99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2100"/>
            </a:pPr>
            <a:endParaRPr sz="2800" kern="0">
              <a:solidFill>
                <a:srgbClr val="20425A"/>
              </a:solidFill>
              <a:latin typeface="Calibri"/>
              <a:ea typeface="Calibri"/>
              <a:cs typeface="Calibri"/>
              <a:sym typeface="Calibri"/>
            </a:endParaRPr>
          </a:p>
        </p:txBody>
      </p:sp>
      <p:sp>
        <p:nvSpPr>
          <p:cNvPr id="478" name="Google Shape;478;ga0d99388c2_0_487"/>
          <p:cNvSpPr txBox="1"/>
          <p:nvPr/>
        </p:nvSpPr>
        <p:spPr>
          <a:xfrm>
            <a:off x="9252121" y="4661579"/>
            <a:ext cx="2377600" cy="1589600"/>
          </a:xfrm>
          <a:prstGeom prst="rect">
            <a:avLst/>
          </a:prstGeom>
          <a:noFill/>
          <a:ln>
            <a:noFill/>
          </a:ln>
        </p:spPr>
        <p:txBody>
          <a:bodyPr spcFirstLastPara="1" wrap="square" lIns="0" tIns="0" rIns="0" bIns="0" anchor="t" anchorCtr="0">
            <a:noAutofit/>
          </a:bodyPr>
          <a:lstStyle/>
          <a:p>
            <a:pPr algn="ctr" defTabSz="1219170">
              <a:buClr>
                <a:srgbClr val="000000"/>
              </a:buClr>
              <a:buSzPts val="1500"/>
            </a:pPr>
            <a:r>
              <a:rPr lang="en-US" sz="2267" b="1" kern="0">
                <a:solidFill>
                  <a:srgbClr val="000000"/>
                </a:solidFill>
                <a:latin typeface="Calibri"/>
                <a:ea typeface="Calibri"/>
                <a:cs typeface="Calibri"/>
                <a:sym typeface="Calibri"/>
              </a:rPr>
              <a:t>Function</a:t>
            </a:r>
            <a:endParaRPr sz="2267" b="1" kern="0">
              <a:solidFill>
                <a:srgbClr val="000000"/>
              </a:solidFill>
              <a:latin typeface="Calibri"/>
              <a:ea typeface="Calibri"/>
              <a:cs typeface="Calibri"/>
              <a:sym typeface="Calibri"/>
            </a:endParaRPr>
          </a:p>
          <a:p>
            <a:pPr algn="ctr" defTabSz="1219170">
              <a:buClr>
                <a:srgbClr val="000000"/>
              </a:buClr>
              <a:buSzPts val="1700"/>
            </a:pPr>
            <a:r>
              <a:rPr lang="en-US" sz="2267" kern="0">
                <a:solidFill>
                  <a:srgbClr val="000000"/>
                </a:solidFill>
                <a:latin typeface="Calibri"/>
                <a:ea typeface="Calibri"/>
                <a:cs typeface="Calibri"/>
                <a:sym typeface="Calibri"/>
              </a:rPr>
              <a:t>Used to perform hierarchical queries</a:t>
            </a:r>
            <a:endParaRPr sz="2267" kern="0">
              <a:solidFill>
                <a:srgbClr val="000000"/>
              </a:solidFill>
              <a:latin typeface="Arial"/>
              <a:ea typeface="Arial"/>
              <a:cs typeface="Arial"/>
              <a:sym typeface="Arial"/>
            </a:endParaRPr>
          </a:p>
        </p:txBody>
      </p:sp>
      <p:sp>
        <p:nvSpPr>
          <p:cNvPr id="479" name="Google Shape;479;ga0d99388c2_0_487"/>
          <p:cNvSpPr/>
          <p:nvPr/>
        </p:nvSpPr>
        <p:spPr>
          <a:xfrm>
            <a:off x="9333345" y="2324316"/>
            <a:ext cx="2185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9900FF"/>
                </a:solidFill>
                <a:latin typeface="Calibri"/>
                <a:ea typeface="Calibri"/>
                <a:cs typeface="Calibri"/>
                <a:sym typeface="Calibri"/>
              </a:rPr>
              <a:t>Classification</a:t>
            </a:r>
            <a:endParaRPr sz="1467" kern="0">
              <a:solidFill>
                <a:srgbClr val="9900FF"/>
              </a:solidFill>
              <a:latin typeface="Arial"/>
              <a:ea typeface="Arial"/>
              <a:cs typeface="Arial"/>
              <a:sym typeface="Arial"/>
            </a:endParaRPr>
          </a:p>
          <a:p>
            <a:pPr algn="ctr" defTabSz="1219170">
              <a:buClr>
                <a:srgbClr val="000000"/>
              </a:buClr>
              <a:buSzPts val="2100"/>
            </a:pPr>
            <a:r>
              <a:rPr lang="en-US" sz="2800" b="1" kern="0">
                <a:solidFill>
                  <a:srgbClr val="9900FF"/>
                </a:solidFill>
                <a:latin typeface="Calibri"/>
                <a:ea typeface="Calibri"/>
                <a:cs typeface="Calibri"/>
                <a:sym typeface="Calibri"/>
              </a:rPr>
              <a:t>Concepts</a:t>
            </a:r>
            <a:endParaRPr sz="1467" kern="0">
              <a:solidFill>
                <a:srgbClr val="9900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a0d99388c2_0_507"/>
          <p:cNvSpPr txBox="1">
            <a:spLocks noGrp="1"/>
          </p:cNvSpPr>
          <p:nvPr>
            <p:ph type="title"/>
          </p:nvPr>
        </p:nvSpPr>
        <p:spPr>
          <a:xfrm>
            <a:off x="1524000" y="104931"/>
            <a:ext cx="10058400" cy="10492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Mapping non-standard  </a:t>
            </a:r>
            <a:r>
              <a:rPr lang="en-US" b="1" err="1"/>
              <a:t>concept_ids</a:t>
            </a:r>
            <a:r>
              <a:rPr lang="en-US" b="1"/>
              <a:t> to standard </a:t>
            </a:r>
            <a:r>
              <a:rPr lang="en-US" b="1" err="1"/>
              <a:t>concept_ids</a:t>
            </a:r>
            <a:endParaRPr lang="en-US" b="1"/>
          </a:p>
        </p:txBody>
      </p:sp>
      <p:sp>
        <p:nvSpPr>
          <p:cNvPr id="485" name="Google Shape;485;ga0d99388c2_0_507"/>
          <p:cNvSpPr/>
          <p:nvPr/>
        </p:nvSpPr>
        <p:spPr>
          <a:xfrm>
            <a:off x="8376553" y="2262407"/>
            <a:ext cx="2596800" cy="2534400"/>
          </a:xfrm>
          <a:prstGeom prst="ellipse">
            <a:avLst/>
          </a:prstGeom>
          <a:solidFill>
            <a:schemeClr val="lt1"/>
          </a:solidFill>
          <a:ln w="152400" cap="flat" cmpd="sng">
            <a:solidFill>
              <a:srgbClr val="00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15A"/>
              </a:solidFill>
              <a:latin typeface="Arial"/>
              <a:ea typeface="Arial"/>
              <a:cs typeface="Arial"/>
              <a:sym typeface="Arial"/>
            </a:endParaRPr>
          </a:p>
        </p:txBody>
      </p:sp>
      <p:sp>
        <p:nvSpPr>
          <p:cNvPr id="486" name="Google Shape;486;ga0d99388c2_0_507"/>
          <p:cNvSpPr/>
          <p:nvPr/>
        </p:nvSpPr>
        <p:spPr>
          <a:xfrm>
            <a:off x="8754153" y="3002343"/>
            <a:ext cx="1841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400"/>
            </a:pPr>
            <a:r>
              <a:rPr lang="en-US" sz="2800" b="1" kern="0">
                <a:solidFill>
                  <a:srgbClr val="0000FF"/>
                </a:solidFill>
                <a:latin typeface="Calibri"/>
                <a:ea typeface="Calibri"/>
                <a:cs typeface="Calibri"/>
                <a:sym typeface="Calibri"/>
              </a:rPr>
              <a:t>Standard Concepts</a:t>
            </a:r>
            <a:endParaRPr sz="2800" kern="0">
              <a:solidFill>
                <a:srgbClr val="0000FF"/>
              </a:solidFill>
              <a:latin typeface="Arial"/>
              <a:ea typeface="Arial"/>
              <a:cs typeface="Arial"/>
              <a:sym typeface="Arial"/>
            </a:endParaRPr>
          </a:p>
        </p:txBody>
      </p:sp>
      <p:sp>
        <p:nvSpPr>
          <p:cNvPr id="487" name="Google Shape;487;ga0d99388c2_0_507"/>
          <p:cNvSpPr/>
          <p:nvPr/>
        </p:nvSpPr>
        <p:spPr>
          <a:xfrm>
            <a:off x="648157" y="2262407"/>
            <a:ext cx="2596800" cy="2534400"/>
          </a:xfrm>
          <a:prstGeom prst="ellipse">
            <a:avLst/>
          </a:prstGeom>
          <a:solidFill>
            <a:schemeClr val="lt1"/>
          </a:solidFill>
          <a:ln w="152400" cap="flat" cmpd="sng">
            <a:solidFill>
              <a:srgbClr val="A61C00"/>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88" name="Google Shape;488;ga0d99388c2_0_507"/>
          <p:cNvSpPr/>
          <p:nvPr/>
        </p:nvSpPr>
        <p:spPr>
          <a:xfrm>
            <a:off x="824957" y="2976343"/>
            <a:ext cx="2243200" cy="1006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400"/>
            </a:pPr>
            <a:r>
              <a:rPr lang="en-US" sz="2800" b="1" kern="0">
                <a:solidFill>
                  <a:srgbClr val="C0504D"/>
                </a:solidFill>
                <a:latin typeface="Calibri"/>
                <a:ea typeface="Calibri"/>
                <a:cs typeface="Calibri"/>
                <a:sym typeface="Calibri"/>
              </a:rPr>
              <a:t>Non-standard Concepts</a:t>
            </a:r>
            <a:endParaRPr sz="2800" b="1" kern="0">
              <a:solidFill>
                <a:srgbClr val="C0504D"/>
              </a:solidFill>
              <a:latin typeface="Arial"/>
              <a:cs typeface="Arial"/>
              <a:sym typeface="Arial"/>
            </a:endParaRPr>
          </a:p>
        </p:txBody>
      </p:sp>
      <p:sp>
        <p:nvSpPr>
          <p:cNvPr id="489" name="Google Shape;489;ga0d99388c2_0_507"/>
          <p:cNvSpPr/>
          <p:nvPr/>
        </p:nvSpPr>
        <p:spPr>
          <a:xfrm>
            <a:off x="3997748" y="2630599"/>
            <a:ext cx="3954400" cy="1495200"/>
          </a:xfrm>
          <a:prstGeom prst="rightArrow">
            <a:avLst>
              <a:gd name="adj1" fmla="val 50000"/>
              <a:gd name="adj2" fmla="val 50000"/>
            </a:avLst>
          </a:prstGeom>
          <a:solidFill>
            <a:srgbClr val="666666"/>
          </a:solidFill>
          <a:ln>
            <a:noFill/>
          </a:ln>
        </p:spPr>
        <p:txBody>
          <a:bodyPr spcFirstLastPara="1" wrap="square" lIns="91433" tIns="45700" rIns="91433" bIns="45700" anchor="ctr" anchorCtr="0">
            <a:noAutofit/>
          </a:bodyPr>
          <a:lstStyle/>
          <a:p>
            <a:pPr algn="ctr" defTabSz="1219170">
              <a:buClr>
                <a:srgbClr val="000000"/>
              </a:buClr>
              <a:buSzPts val="2100"/>
            </a:pPr>
            <a:r>
              <a:rPr lang="en-US" sz="2800" kern="0">
                <a:solidFill>
                  <a:srgbClr val="FFFFFF"/>
                </a:solidFill>
                <a:latin typeface="Calibri"/>
                <a:ea typeface="Calibri"/>
                <a:cs typeface="Calibri"/>
                <a:sym typeface="Calibri"/>
              </a:rPr>
              <a:t>CONCEPT RELATIONSHIP </a:t>
            </a:r>
            <a:endParaRPr sz="1467" kern="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638A21-AE4B-4E4B-941F-987E4DF467B7}"/>
              </a:ext>
            </a:extLst>
          </p:cNvPr>
          <p:cNvSpPr>
            <a:spLocks noGrp="1"/>
          </p:cNvSpPr>
          <p:nvPr>
            <p:ph type="ctrTitle"/>
          </p:nvPr>
        </p:nvSpPr>
        <p:spPr/>
        <p:txBody>
          <a:bodyPr/>
          <a:lstStyle/>
          <a:p>
            <a:r>
              <a:rPr lang="en-US"/>
              <a:t>What this tutorial will provide . . . </a:t>
            </a:r>
          </a:p>
        </p:txBody>
      </p:sp>
      <p:sp>
        <p:nvSpPr>
          <p:cNvPr id="5" name="Subtitle 4">
            <a:extLst>
              <a:ext uri="{FF2B5EF4-FFF2-40B4-BE49-F238E27FC236}">
                <a16:creationId xmlns:a16="http://schemas.microsoft.com/office/drawing/2014/main" id="{ABC6DDBA-8A53-4085-9731-ED5D79F2EEB0}"/>
              </a:ext>
            </a:extLst>
          </p:cNvPr>
          <p:cNvSpPr>
            <a:spLocks noGrp="1"/>
          </p:cNvSpPr>
          <p:nvPr>
            <p:ph type="subTitle" idx="1"/>
          </p:nvPr>
        </p:nvSpPr>
        <p:spPr>
          <a:xfrm>
            <a:off x="3886199" y="4038599"/>
            <a:ext cx="6096000" cy="2265948"/>
          </a:xfrm>
        </p:spPr>
        <p:txBody>
          <a:bodyPr>
            <a:normAutofit lnSpcReduction="10000"/>
          </a:bodyPr>
          <a:lstStyle/>
          <a:p>
            <a:pPr marL="514350" indent="-282575" algn="l">
              <a:buFont typeface="Arial" panose="020B0604020202020204" pitchFamily="34" charset="0"/>
              <a:buChar char="•"/>
            </a:pPr>
            <a:r>
              <a:rPr lang="en-US" sz="2000"/>
              <a:t>Suggested process for developing a CDM ETL</a:t>
            </a:r>
          </a:p>
          <a:p>
            <a:pPr marL="514350" indent="-282575" algn="l">
              <a:buFont typeface="Arial" panose="020B0604020202020204" pitchFamily="34" charset="0"/>
              <a:buChar char="•"/>
            </a:pPr>
            <a:endParaRPr lang="en-US" sz="1200"/>
          </a:p>
          <a:p>
            <a:pPr marL="514350" indent="-282575" algn="l">
              <a:buFont typeface="Arial" panose="020B0604020202020204" pitchFamily="34" charset="0"/>
              <a:buChar char="•"/>
            </a:pPr>
            <a:r>
              <a:rPr lang="en-US" sz="2000"/>
              <a:t>OHDSI ETL tools: </a:t>
            </a:r>
            <a:br>
              <a:rPr lang="en-US" sz="2000"/>
            </a:br>
            <a:r>
              <a:rPr lang="en-US" sz="2000"/>
              <a:t>White Rabbit, Rabbit-In-A-Hat</a:t>
            </a:r>
          </a:p>
          <a:p>
            <a:pPr marL="514350" indent="-282575" algn="l">
              <a:buFont typeface="Arial" panose="020B0604020202020204" pitchFamily="34" charset="0"/>
              <a:buChar char="•"/>
            </a:pPr>
            <a:endParaRPr lang="en-US" sz="1000"/>
          </a:p>
          <a:p>
            <a:pPr marL="514350" indent="-282575" algn="l">
              <a:buFont typeface="Arial" panose="020B0604020202020204" pitchFamily="34" charset="0"/>
              <a:buChar char="•"/>
            </a:pPr>
            <a:r>
              <a:rPr lang="en-US" sz="2000"/>
              <a:t>Resources like the Book of OHDSI and THEMIS</a:t>
            </a:r>
          </a:p>
          <a:p>
            <a:pPr marL="514350" indent="-282575" algn="l">
              <a:buFont typeface="Arial" panose="020B0604020202020204" pitchFamily="34" charset="0"/>
              <a:buChar char="•"/>
            </a:pPr>
            <a:endParaRPr lang="en-US" sz="1000"/>
          </a:p>
          <a:p>
            <a:pPr marL="514350" indent="-282575" algn="l">
              <a:buFont typeface="Arial" panose="020B0604020202020204" pitchFamily="34" charset="0"/>
              <a:buChar char="•"/>
            </a:pPr>
            <a:r>
              <a:rPr lang="en-US" sz="2000"/>
              <a:t>Generation of a simple ETL </a:t>
            </a:r>
          </a:p>
          <a:p>
            <a:pPr marL="514350" indent="-514350" algn="l">
              <a:buFont typeface="Arial" panose="020B0604020202020204" pitchFamily="34" charset="0"/>
              <a:buChar char="•"/>
            </a:pPr>
            <a:endParaRPr lang="en-US" sz="2000"/>
          </a:p>
        </p:txBody>
      </p:sp>
    </p:spTree>
    <p:extLst>
      <p:ext uri="{BB962C8B-B14F-4D97-AF65-F5344CB8AC3E}">
        <p14:creationId xmlns:p14="http://schemas.microsoft.com/office/powerpoint/2010/main" val="383172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a0d99388c2_0_516"/>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a:t>Mapping Source Codes to Standard </a:t>
            </a:r>
            <a:r>
              <a:rPr lang="en-US" b="1" err="1"/>
              <a:t>Concept_IDs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a0d99388c2_0_521"/>
          <p:cNvSpPr txBox="1">
            <a:spLocks noGrp="1"/>
          </p:cNvSpPr>
          <p:nvPr>
            <p:ph type="title"/>
          </p:nvPr>
        </p:nvSpPr>
        <p:spPr>
          <a:xfrm>
            <a:off x="1143000" y="114300"/>
            <a:ext cx="102492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Source Codes Mapping – Scenario 1</a:t>
            </a:r>
          </a:p>
        </p:txBody>
      </p:sp>
      <p:sp>
        <p:nvSpPr>
          <p:cNvPr id="501" name="Google Shape;501;ga0d99388c2_0_521"/>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a:solidFill>
                  <a:srgbClr val="20425A"/>
                </a:solidFill>
                <a:latin typeface="Calibri"/>
                <a:ea typeface="Calibri"/>
                <a:cs typeface="Calibri"/>
                <a:sym typeface="Calibri"/>
              </a:rPr>
              <a:t>Source code is available in an OHDSI supported Vocabulary</a:t>
            </a:r>
            <a:endParaRPr sz="2800" kern="0">
              <a:solidFill>
                <a:srgbClr val="20425A"/>
              </a:solidFill>
              <a:latin typeface="Calibri"/>
              <a:ea typeface="Calibri"/>
              <a:cs typeface="Calibri"/>
              <a:sym typeface="Calibri"/>
            </a:endParaRPr>
          </a:p>
        </p:txBody>
      </p:sp>
      <p:sp>
        <p:nvSpPr>
          <p:cNvPr id="502" name="Google Shape;502;ga0d99388c2_0_521"/>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03" name="Google Shape;503;ga0d99388c2_0_521"/>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04" name="Google Shape;504;ga0d99388c2_0_521"/>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05" name="Google Shape;505;ga0d99388c2_0_521"/>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06" name="Google Shape;506;ga0d99388c2_0_521"/>
          <p:cNvSpPr txBox="1"/>
          <p:nvPr/>
        </p:nvSpPr>
        <p:spPr>
          <a:xfrm>
            <a:off x="5960019" y="1705821"/>
            <a:ext cx="5361200" cy="2394800"/>
          </a:xfrm>
          <a:prstGeom prst="rect">
            <a:avLst/>
          </a:prstGeom>
          <a:noFill/>
          <a:ln>
            <a:noFill/>
          </a:ln>
        </p:spPr>
        <p:txBody>
          <a:bodyPr spcFirstLastPara="1" wrap="square" lIns="91433" tIns="45700" rIns="91433" bIns="45700" anchor="t" anchorCtr="0">
            <a:noAutofit/>
          </a:bodyPr>
          <a:lstStyle/>
          <a:p>
            <a:pPr marL="287655" indent="-278765" defTabSz="1219170">
              <a:buClr>
                <a:srgbClr val="20425A"/>
              </a:buClr>
              <a:buSzPts val="2100"/>
              <a:buFont typeface="Arial"/>
              <a:buChar char="•"/>
            </a:pPr>
            <a:r>
              <a:rPr lang="en-US" sz="2800" kern="0">
                <a:solidFill>
                  <a:srgbClr val="20425A"/>
                </a:solidFill>
                <a:latin typeface="Calibri"/>
                <a:ea typeface="Calibri"/>
                <a:cs typeface="Calibri"/>
                <a:sym typeface="Calibri"/>
              </a:rPr>
              <a:t>Use using the following condition to perform the mapping:</a:t>
            </a:r>
            <a:br>
              <a:rPr lang="en-US" sz="2800" kern="0">
                <a:solidFill>
                  <a:srgbClr val="20425A"/>
                </a:solidFill>
                <a:latin typeface="Calibri"/>
                <a:ea typeface="Calibri"/>
                <a:cs typeface="Calibri"/>
                <a:sym typeface="Calibri"/>
              </a:rPr>
            </a:br>
            <a:endParaRPr lang="en-US" sz="1467" kern="0">
              <a:solidFill>
                <a:srgbClr val="000000"/>
              </a:solidFill>
              <a:latin typeface="Arial"/>
              <a:ea typeface="Arial"/>
              <a:cs typeface="Arial"/>
            </a:endParaRPr>
          </a:p>
          <a:p>
            <a:pPr marL="456565" lvl="1" defTabSz="1219170">
              <a:buClr>
                <a:srgbClr val="000000"/>
              </a:buClr>
              <a:buSzPts val="1500"/>
            </a:pPr>
            <a:r>
              <a:rPr lang="en-US" sz="2000" b="1" kern="0">
                <a:solidFill>
                  <a:srgbClr val="20425A"/>
                </a:solidFill>
                <a:latin typeface="Calibri"/>
                <a:ea typeface="Calibri"/>
                <a:cs typeface="Calibri"/>
                <a:sym typeface="Calibri"/>
              </a:rPr>
              <a:t>Where &lt;source code&gt; = </a:t>
            </a:r>
            <a:r>
              <a:rPr lang="en-US" sz="2000" b="1" kern="0" err="1">
                <a:solidFill>
                  <a:srgbClr val="20425A"/>
                </a:solidFill>
                <a:latin typeface="Calibri"/>
                <a:ea typeface="Calibri"/>
                <a:cs typeface="Calibri"/>
                <a:sym typeface="Calibri"/>
              </a:rPr>
              <a:t>CONCEPT.concept_code</a:t>
            </a:r>
            <a:r>
              <a:rPr lang="en-US" sz="2000" b="1" kern="0">
                <a:solidFill>
                  <a:srgbClr val="20425A"/>
                </a:solidFill>
                <a:latin typeface="Calibri"/>
                <a:ea typeface="Calibri"/>
                <a:cs typeface="Calibri"/>
                <a:sym typeface="Calibri"/>
              </a:rPr>
              <a:t> and &lt;source vocabulary&gt; = </a:t>
            </a:r>
            <a:r>
              <a:rPr lang="en-US" sz="2000" b="1" kern="0" err="1">
                <a:solidFill>
                  <a:srgbClr val="20425A"/>
                </a:solidFill>
                <a:latin typeface="Calibri"/>
                <a:ea typeface="Calibri"/>
                <a:cs typeface="Calibri"/>
                <a:sym typeface="Calibri"/>
              </a:rPr>
              <a:t>CONCEPT.vocabulary_id</a:t>
            </a:r>
            <a:endParaRPr lang="en-US" sz="2000" b="1" kern="0" err="1">
              <a:solidFill>
                <a:srgbClr val="20425A"/>
              </a:solidFill>
              <a:latin typeface="Calibri"/>
              <a:ea typeface="Calibri"/>
              <a:cs typeface="Calibri"/>
            </a:endParaRPr>
          </a:p>
          <a:p>
            <a:pPr marL="236855" indent="-50165" defTabSz="1219170">
              <a:spcBef>
                <a:spcPts val="533"/>
              </a:spcBef>
              <a:buClr>
                <a:srgbClr val="000000"/>
              </a:buClr>
              <a:buSzPts val="2100"/>
            </a:pPr>
            <a:endParaRPr lang="en-US" sz="2800" kern="0">
              <a:solidFill>
                <a:srgbClr val="000000"/>
              </a:solidFill>
              <a:latin typeface="Calibri"/>
              <a:ea typeface="Calibri"/>
              <a:cs typeface="Calibri"/>
            </a:endParaRPr>
          </a:p>
        </p:txBody>
      </p:sp>
      <p:graphicFrame>
        <p:nvGraphicFramePr>
          <p:cNvPr id="507" name="Google Shape;507;ga0d99388c2_0_521"/>
          <p:cNvGraphicFramePr/>
          <p:nvPr>
            <p:extLst>
              <p:ext uri="{D42A27DB-BD31-4B8C-83A1-F6EECF244321}">
                <p14:modId xmlns:p14="http://schemas.microsoft.com/office/powerpoint/2010/main" val="3190135427"/>
              </p:ext>
            </p:extLst>
          </p:nvPr>
        </p:nvGraphicFramePr>
        <p:xfrm>
          <a:off x="742106" y="4027896"/>
          <a:ext cx="10707834" cy="1709881"/>
        </p:xfrm>
        <a:graphic>
          <a:graphicData uri="http://schemas.openxmlformats.org/drawingml/2006/table">
            <a:tbl>
              <a:tblPr>
                <a:noFill/>
              </a:tblPr>
              <a:tblGrid>
                <a:gridCol w="2676967">
                  <a:extLst>
                    <a:ext uri="{9D8B030D-6E8A-4147-A177-3AD203B41FA5}">
                      <a16:colId xmlns:a16="http://schemas.microsoft.com/office/drawing/2014/main" val="20000"/>
                    </a:ext>
                  </a:extLst>
                </a:gridCol>
                <a:gridCol w="2676967">
                  <a:extLst>
                    <a:ext uri="{9D8B030D-6E8A-4147-A177-3AD203B41FA5}">
                      <a16:colId xmlns:a16="http://schemas.microsoft.com/office/drawing/2014/main" val="20001"/>
                    </a:ext>
                  </a:extLst>
                </a:gridCol>
                <a:gridCol w="2876500">
                  <a:extLst>
                    <a:ext uri="{9D8B030D-6E8A-4147-A177-3AD203B41FA5}">
                      <a16:colId xmlns:a16="http://schemas.microsoft.com/office/drawing/2014/main" val="20002"/>
                    </a:ext>
                  </a:extLst>
                </a:gridCol>
                <a:gridCol w="2477400">
                  <a:extLst>
                    <a:ext uri="{9D8B030D-6E8A-4147-A177-3AD203B41FA5}">
                      <a16:colId xmlns:a16="http://schemas.microsoft.com/office/drawing/2014/main" val="20003"/>
                    </a:ext>
                  </a:extLst>
                </a:gridCol>
              </a:tblGrid>
              <a:tr h="568067">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code</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vocabulary</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Code description</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chemeClr val="dk1"/>
                        </a:buClr>
                        <a:buSzPts val="800"/>
                        <a:buFont typeface="Arial"/>
                        <a:buNone/>
                      </a:pPr>
                      <a:r>
                        <a:rPr lang="en-US" sz="2000" b="1" u="none" strike="noStrike" cap="none">
                          <a:solidFill>
                            <a:srgbClr val="20425A"/>
                          </a:solidFill>
                          <a:latin typeface="Calibri"/>
                          <a:ea typeface="Calibri"/>
                          <a:cs typeface="Calibri"/>
                          <a:sym typeface="Calibri"/>
                        </a:rPr>
                        <a:t>CONCEPT.concept_id</a:t>
                      </a:r>
                      <a:endParaRPr sz="2000" b="1" u="none" strike="noStrike" cap="none">
                        <a:solidFill>
                          <a:srgbClr val="20425A"/>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0"/>
                  </a:ext>
                </a:extLst>
              </a:tr>
              <a:tr h="573747">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61462000</a:t>
                      </a:r>
                      <a:endParaRPr sz="1500" u="none" strike="noStrike" cap="none">
                        <a:solidFill>
                          <a:srgbClr val="F39B19"/>
                        </a:solidFill>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SNOMED</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Malaria</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chemeClr val="dk1"/>
                        </a:buClr>
                        <a:buSzPts val="800"/>
                        <a:buFont typeface="Arial"/>
                        <a:buNone/>
                      </a:pPr>
                      <a:r>
                        <a:rPr lang="en-US" sz="2000" u="none" strike="noStrike" cap="none">
                          <a:solidFill>
                            <a:srgbClr val="F39B19"/>
                          </a:solidFill>
                          <a:latin typeface="Calibri"/>
                          <a:ea typeface="Calibri"/>
                          <a:cs typeface="Calibri"/>
                          <a:sym typeface="Calibri"/>
                        </a:rPr>
                        <a:t>438067</a:t>
                      </a:r>
                      <a:endParaRPr sz="2000" u="none" strike="noStrike" cap="none">
                        <a:solidFill>
                          <a:srgbClr val="F39B19"/>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1"/>
                  </a:ext>
                </a:extLst>
              </a:tr>
              <a:tr h="568067">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A663D00</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Read</a:t>
                      </a:r>
                      <a:endParaRPr sz="2000" u="none" strike="noStrike" cap="none">
                        <a:solidFill>
                          <a:srgbClr val="151D21"/>
                        </a:solidFill>
                        <a:latin typeface="Calibri"/>
                        <a:ea typeface="Calibri"/>
                        <a:cs typeface="Calibri"/>
                        <a:sym typeface="Calibri"/>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Zika Fever</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45489770</a:t>
                      </a:r>
                      <a:endParaRPr sz="1500" u="none" strike="noStrike" cap="none"/>
                    </a:p>
                  </a:txBody>
                  <a:tcPr marL="121900" marR="121900" marT="121900" marB="12190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ga0d99388c2_0_532"/>
          <p:cNvPicPr preferRelativeResize="0"/>
          <p:nvPr/>
        </p:nvPicPr>
        <p:blipFill rotWithShape="1">
          <a:blip r:embed="rId3">
            <a:alphaModFix/>
          </a:blip>
          <a:srcRect/>
          <a:stretch/>
        </p:blipFill>
        <p:spPr>
          <a:xfrm>
            <a:off x="0" y="1"/>
            <a:ext cx="12192000" cy="6858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7B31D-E7C0-3072-60AF-A9A382C08531}"/>
              </a:ext>
            </a:extLst>
          </p:cNvPr>
          <p:cNvPicPr>
            <a:picLocks noChangeAspect="1"/>
          </p:cNvPicPr>
          <p:nvPr/>
        </p:nvPicPr>
        <p:blipFill>
          <a:blip r:embed="rId2"/>
          <a:stretch>
            <a:fillRect/>
          </a:stretch>
        </p:blipFill>
        <p:spPr>
          <a:xfrm>
            <a:off x="0" y="637774"/>
            <a:ext cx="12192000" cy="5582452"/>
          </a:xfrm>
          <a:prstGeom prst="rect">
            <a:avLst/>
          </a:prstGeom>
        </p:spPr>
      </p:pic>
    </p:spTree>
    <p:extLst>
      <p:ext uri="{BB962C8B-B14F-4D97-AF65-F5344CB8AC3E}">
        <p14:creationId xmlns:p14="http://schemas.microsoft.com/office/powerpoint/2010/main" val="25103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a0d99388c2_0_566"/>
          <p:cNvSpPr txBox="1">
            <a:spLocks noGrp="1"/>
          </p:cNvSpPr>
          <p:nvPr>
            <p:ph type="title"/>
          </p:nvPr>
        </p:nvSpPr>
        <p:spPr>
          <a:xfrm>
            <a:off x="1143000" y="114300"/>
            <a:ext cx="105540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Source Codes Mapping – Scenario 2</a:t>
            </a:r>
          </a:p>
        </p:txBody>
      </p:sp>
      <p:sp>
        <p:nvSpPr>
          <p:cNvPr id="535" name="Google Shape;535;ga0d99388c2_0_566"/>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a:solidFill>
                  <a:srgbClr val="20425A"/>
                </a:solidFill>
                <a:latin typeface="Calibri"/>
                <a:ea typeface="Calibri"/>
                <a:cs typeface="Calibri"/>
                <a:sym typeface="Calibri"/>
              </a:rPr>
              <a:t>Source code is a text string</a:t>
            </a:r>
            <a:endParaRPr sz="2400" kern="0">
              <a:solidFill>
                <a:srgbClr val="20425A"/>
              </a:solidFill>
              <a:latin typeface="Calibri"/>
              <a:ea typeface="Calibri"/>
              <a:cs typeface="Calibri"/>
              <a:sym typeface="Calibri"/>
            </a:endParaRPr>
          </a:p>
        </p:txBody>
      </p:sp>
      <p:sp>
        <p:nvSpPr>
          <p:cNvPr id="536" name="Google Shape;536;ga0d99388c2_0_566"/>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37" name="Google Shape;537;ga0d99388c2_0_566"/>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38" name="Google Shape;538;ga0d99388c2_0_566"/>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39" name="Google Shape;539;ga0d99388c2_0_566"/>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40" name="Google Shape;540;ga0d99388c2_0_566"/>
          <p:cNvSpPr txBox="1"/>
          <p:nvPr/>
        </p:nvSpPr>
        <p:spPr>
          <a:xfrm>
            <a:off x="5960019" y="1705821"/>
            <a:ext cx="5361200" cy="2394800"/>
          </a:xfrm>
          <a:prstGeom prst="rect">
            <a:avLst/>
          </a:prstGeom>
          <a:noFill/>
          <a:ln>
            <a:noFill/>
          </a:ln>
        </p:spPr>
        <p:txBody>
          <a:bodyPr spcFirstLastPara="1" wrap="square" lIns="91433" tIns="45700" rIns="91433" bIns="45700" anchor="t" anchorCtr="0">
            <a:noAutofit/>
          </a:bodyPr>
          <a:lstStyle/>
          <a:p>
            <a:pPr marL="287655" indent="-278765" defTabSz="1219170">
              <a:buClr>
                <a:srgbClr val="20425A"/>
              </a:buClr>
              <a:buSzPts val="2100"/>
              <a:buFont typeface="Arial"/>
              <a:buChar char="•"/>
            </a:pPr>
            <a:r>
              <a:rPr lang="en-US" sz="2800" kern="0">
                <a:solidFill>
                  <a:srgbClr val="20425A"/>
                </a:solidFill>
                <a:latin typeface="Calibri"/>
                <a:ea typeface="Calibri"/>
                <a:cs typeface="Calibri"/>
                <a:sym typeface="Calibri"/>
              </a:rPr>
              <a:t>Use using the following condition to perform the mapping:</a:t>
            </a:r>
            <a:br>
              <a:rPr lang="en-US" sz="2800" kern="0">
                <a:solidFill>
                  <a:srgbClr val="20425A"/>
                </a:solidFill>
                <a:latin typeface="Calibri"/>
                <a:ea typeface="Calibri"/>
                <a:cs typeface="Calibri"/>
                <a:sym typeface="Calibri"/>
              </a:rPr>
            </a:br>
            <a:endParaRPr lang="en-US" sz="1467" kern="0">
              <a:solidFill>
                <a:srgbClr val="000000"/>
              </a:solidFill>
              <a:latin typeface="Arial"/>
              <a:ea typeface="Arial"/>
              <a:cs typeface="Arial"/>
            </a:endParaRPr>
          </a:p>
          <a:p>
            <a:pPr marL="456565" lvl="1" defTabSz="1219170">
              <a:buClr>
                <a:srgbClr val="000000"/>
              </a:buClr>
              <a:buSzPts val="1500"/>
            </a:pPr>
            <a:r>
              <a:rPr lang="en-US" sz="2000" b="1" kern="0">
                <a:solidFill>
                  <a:srgbClr val="20425A"/>
                </a:solidFill>
                <a:latin typeface="Calibri"/>
                <a:ea typeface="Calibri"/>
                <a:cs typeface="Calibri"/>
                <a:sym typeface="Calibri"/>
              </a:rPr>
              <a:t>Where &lt;source string&gt; = </a:t>
            </a:r>
            <a:r>
              <a:rPr lang="en-US" sz="2000" b="1" kern="0" err="1">
                <a:solidFill>
                  <a:srgbClr val="20425A"/>
                </a:solidFill>
                <a:latin typeface="Calibri"/>
                <a:ea typeface="Calibri"/>
                <a:cs typeface="Calibri"/>
                <a:sym typeface="Calibri"/>
              </a:rPr>
              <a:t>CONCEPT.concept_name</a:t>
            </a:r>
            <a:r>
              <a:rPr lang="en-US" sz="2000" b="1" kern="0">
                <a:solidFill>
                  <a:srgbClr val="20425A"/>
                </a:solidFill>
                <a:latin typeface="Calibri"/>
                <a:ea typeface="Calibri"/>
                <a:cs typeface="Calibri"/>
                <a:sym typeface="Calibri"/>
              </a:rPr>
              <a:t> and &lt;source domain&gt; = </a:t>
            </a:r>
            <a:r>
              <a:rPr lang="en-US" sz="2000" b="1" kern="0" err="1">
                <a:solidFill>
                  <a:srgbClr val="20425A"/>
                </a:solidFill>
                <a:latin typeface="Calibri"/>
                <a:ea typeface="Calibri"/>
                <a:cs typeface="Calibri"/>
                <a:sym typeface="Calibri"/>
              </a:rPr>
              <a:t>CONCEPT.domain_id</a:t>
            </a:r>
            <a:endParaRPr lang="en-US" sz="2000" b="1" kern="0" err="1">
              <a:solidFill>
                <a:srgbClr val="20425A"/>
              </a:solidFill>
              <a:latin typeface="Calibri"/>
              <a:ea typeface="Calibri"/>
              <a:cs typeface="Calibri"/>
            </a:endParaRPr>
          </a:p>
          <a:p>
            <a:pPr marL="236855" indent="-50165" defTabSz="1219170">
              <a:spcBef>
                <a:spcPts val="533"/>
              </a:spcBef>
              <a:buClr>
                <a:srgbClr val="000000"/>
              </a:buClr>
              <a:buSzPts val="2100"/>
            </a:pPr>
            <a:endParaRPr lang="en-US" sz="2800" kern="0">
              <a:solidFill>
                <a:srgbClr val="20425A"/>
              </a:solidFill>
              <a:latin typeface="Calibri"/>
              <a:ea typeface="Calibri"/>
              <a:cs typeface="Calibri"/>
            </a:endParaRPr>
          </a:p>
        </p:txBody>
      </p:sp>
      <p:graphicFrame>
        <p:nvGraphicFramePr>
          <p:cNvPr id="541" name="Google Shape;541;ga0d99388c2_0_566"/>
          <p:cNvGraphicFramePr/>
          <p:nvPr>
            <p:extLst>
              <p:ext uri="{D42A27DB-BD31-4B8C-83A1-F6EECF244321}">
                <p14:modId xmlns:p14="http://schemas.microsoft.com/office/powerpoint/2010/main" val="1035143862"/>
              </p:ext>
            </p:extLst>
          </p:nvPr>
        </p:nvGraphicFramePr>
        <p:xfrm>
          <a:off x="724898" y="3986358"/>
          <a:ext cx="10742234" cy="2219546"/>
        </p:xfrm>
        <a:graphic>
          <a:graphicData uri="http://schemas.openxmlformats.org/drawingml/2006/table">
            <a:tbl>
              <a:tblPr>
                <a:noFill/>
              </a:tblPr>
              <a:tblGrid>
                <a:gridCol w="1704500">
                  <a:extLst>
                    <a:ext uri="{9D8B030D-6E8A-4147-A177-3AD203B41FA5}">
                      <a16:colId xmlns:a16="http://schemas.microsoft.com/office/drawing/2014/main" val="20000"/>
                    </a:ext>
                  </a:extLst>
                </a:gridCol>
                <a:gridCol w="1861667">
                  <a:extLst>
                    <a:ext uri="{9D8B030D-6E8A-4147-A177-3AD203B41FA5}">
                      <a16:colId xmlns:a16="http://schemas.microsoft.com/office/drawing/2014/main" val="20001"/>
                    </a:ext>
                  </a:extLst>
                </a:gridCol>
                <a:gridCol w="4490500">
                  <a:extLst>
                    <a:ext uri="{9D8B030D-6E8A-4147-A177-3AD203B41FA5}">
                      <a16:colId xmlns:a16="http://schemas.microsoft.com/office/drawing/2014/main" val="20002"/>
                    </a:ext>
                  </a:extLst>
                </a:gridCol>
                <a:gridCol w="2685567">
                  <a:extLst>
                    <a:ext uri="{9D8B030D-6E8A-4147-A177-3AD203B41FA5}">
                      <a16:colId xmlns:a16="http://schemas.microsoft.com/office/drawing/2014/main" val="20003"/>
                    </a:ext>
                  </a:extLst>
                </a:gridCol>
              </a:tblGrid>
              <a:tr h="467674">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string</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domain</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table/field</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chemeClr val="dk1"/>
                        </a:buClr>
                        <a:buSzPts val="800"/>
                        <a:buFont typeface="Arial"/>
                        <a:buNone/>
                      </a:pPr>
                      <a:r>
                        <a:rPr lang="en-US" sz="2000" b="1" u="none" strike="noStrike" cap="none">
                          <a:solidFill>
                            <a:srgbClr val="20425A"/>
                          </a:solidFill>
                          <a:latin typeface="Calibri"/>
                          <a:ea typeface="Calibri"/>
                          <a:cs typeface="Calibri"/>
                          <a:sym typeface="Calibri"/>
                        </a:rPr>
                        <a:t>CONCEPT.concept_id</a:t>
                      </a:r>
                      <a:endParaRPr sz="2000" b="1" u="none" strike="noStrike" cap="none">
                        <a:solidFill>
                          <a:srgbClr val="20425A"/>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0"/>
                  </a:ext>
                </a:extLst>
              </a:tr>
              <a:tr h="467674">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Centimeter</a:t>
                      </a:r>
                      <a:endParaRPr sz="2000" u="none" strike="noStrike" cap="none">
                        <a:solidFill>
                          <a:srgbClr val="F39B19"/>
                        </a:solidFill>
                        <a:latin typeface="Calibri"/>
                        <a:ea typeface="Calibri"/>
                        <a:cs typeface="Calibri"/>
                        <a:sym typeface="Calibri"/>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Unit</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Unit for height measurement field</a:t>
                      </a:r>
                      <a:endParaRPr lang="en-US"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chemeClr val="dk1"/>
                        </a:buClr>
                        <a:buSzPts val="800"/>
                        <a:buFont typeface="Arial"/>
                        <a:buNone/>
                      </a:pPr>
                      <a:r>
                        <a:rPr lang="en-US" sz="2000" u="none" strike="noStrike" cap="none">
                          <a:solidFill>
                            <a:srgbClr val="F39B19"/>
                          </a:solidFill>
                          <a:latin typeface="Calibri"/>
                          <a:ea typeface="Calibri"/>
                          <a:cs typeface="Calibri"/>
                          <a:sym typeface="Calibri"/>
                        </a:rPr>
                        <a:t>8582</a:t>
                      </a:r>
                      <a:endParaRPr sz="1500" u="none" strike="noStrike" cap="none">
                        <a:solidFill>
                          <a:srgbClr val="F39B19"/>
                        </a:solidFill>
                      </a:endParaRPr>
                    </a:p>
                  </a:txBody>
                  <a:tcPr marL="121900" marR="121900" marT="121900" marB="121900" anchor="ctr"/>
                </a:tc>
                <a:extLst>
                  <a:ext uri="{0D108BD9-81ED-4DB2-BD59-A6C34878D82A}">
                    <a16:rowId xmlns:a16="http://schemas.microsoft.com/office/drawing/2014/main" val="10001"/>
                  </a:ext>
                </a:extLst>
              </a:tr>
              <a:tr h="467674">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Intravenous</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Route</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Route for drug administration field</a:t>
                      </a:r>
                      <a:endParaRPr lang="en-US"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4171047</a:t>
                      </a:r>
                      <a:endParaRPr sz="1500" u="none" strike="noStrike" cap="none"/>
                    </a:p>
                  </a:txBody>
                  <a:tcPr marL="121900" marR="121900" marT="121900" marB="121900" anchor="ctr"/>
                </a:tc>
                <a:extLst>
                  <a:ext uri="{0D108BD9-81ED-4DB2-BD59-A6C34878D82A}">
                    <a16:rowId xmlns:a16="http://schemas.microsoft.com/office/drawing/2014/main" val="10002"/>
                  </a:ext>
                </a:extLst>
              </a:tr>
              <a:tr h="467674">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EDD</a:t>
                      </a:r>
                      <a:endParaRPr sz="2000" u="none" strike="noStrike" cap="none">
                        <a:latin typeface="Calibri" panose="020F0502020204030204" pitchFamily="34" charset="0"/>
                        <a:cs typeface="Calibri" panose="020F0502020204030204" pitchFamily="34" charset="0"/>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Observation</a:t>
                      </a:r>
                      <a:endParaRPr sz="2000" u="none" strike="noStrike" cap="none">
                        <a:latin typeface="Calibri" panose="020F0502020204030204" pitchFamily="34" charset="0"/>
                        <a:cs typeface="Calibri" panose="020F0502020204030204" pitchFamily="34" charset="0"/>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Pregnancy data table</a:t>
                      </a: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3011536</a:t>
                      </a:r>
                      <a:endParaRPr sz="2000" u="none" strike="noStrike" cap="none">
                        <a:latin typeface="Calibri" panose="020F0502020204030204" pitchFamily="34" charset="0"/>
                        <a:cs typeface="Calibri" panose="020F0502020204030204" pitchFamily="34" charset="0"/>
                      </a:endParaRPr>
                    </a:p>
                  </a:txBody>
                  <a:tcPr marL="121900" marR="121900" marT="121900" marB="12190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ga0d99388c2_0_577"/>
          <p:cNvPicPr preferRelativeResize="0"/>
          <p:nvPr/>
        </p:nvPicPr>
        <p:blipFill rotWithShape="1">
          <a:blip r:embed="rId3">
            <a:alphaModFix/>
          </a:blip>
          <a:srcRect/>
          <a:stretch/>
        </p:blipFill>
        <p:spPr>
          <a:xfrm>
            <a:off x="0" y="1"/>
            <a:ext cx="12192000" cy="6857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a0d99388c2_0_611"/>
          <p:cNvSpPr txBox="1">
            <a:spLocks noGrp="1"/>
          </p:cNvSpPr>
          <p:nvPr>
            <p:ph type="title"/>
          </p:nvPr>
        </p:nvSpPr>
        <p:spPr>
          <a:xfrm>
            <a:off x="1143000" y="114300"/>
            <a:ext cx="103636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Source Codes Mapping – Scenario 3</a:t>
            </a:r>
          </a:p>
        </p:txBody>
      </p:sp>
      <p:sp>
        <p:nvSpPr>
          <p:cNvPr id="552" name="Google Shape;552;ga0d99388c2_0_611"/>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a:solidFill>
                  <a:srgbClr val="20425A"/>
                </a:solidFill>
                <a:latin typeface="Calibri"/>
                <a:ea typeface="Calibri"/>
                <a:cs typeface="Calibri"/>
                <a:sym typeface="Calibri"/>
              </a:rPr>
              <a:t>Source data does not map to standard vocabulary</a:t>
            </a:r>
            <a:endParaRPr sz="1467" kern="0">
              <a:solidFill>
                <a:srgbClr val="000000"/>
              </a:solidFill>
              <a:latin typeface="Arial"/>
              <a:ea typeface="Arial"/>
              <a:cs typeface="Arial"/>
              <a:sym typeface="Arial"/>
            </a:endParaRPr>
          </a:p>
        </p:txBody>
      </p:sp>
      <p:sp>
        <p:nvSpPr>
          <p:cNvPr id="553" name="Google Shape;553;ga0d99388c2_0_611"/>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54" name="Google Shape;554;ga0d99388c2_0_611"/>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55" name="Google Shape;555;ga0d99388c2_0_611"/>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56" name="Google Shape;556;ga0d99388c2_0_611"/>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57" name="Google Shape;557;ga0d99388c2_0_611"/>
          <p:cNvSpPr txBox="1"/>
          <p:nvPr/>
        </p:nvSpPr>
        <p:spPr>
          <a:xfrm>
            <a:off x="5980429" y="1712624"/>
            <a:ext cx="6191236" cy="5182783"/>
          </a:xfrm>
          <a:prstGeom prst="rect">
            <a:avLst/>
          </a:prstGeom>
          <a:noFill/>
          <a:ln>
            <a:noFill/>
          </a:ln>
        </p:spPr>
        <p:txBody>
          <a:bodyPr spcFirstLastPara="1" wrap="square" lIns="91433" tIns="45700" rIns="91433" bIns="45700" anchor="t" anchorCtr="0">
            <a:noAutofit/>
          </a:bodyPr>
          <a:lstStyle/>
          <a:p>
            <a:pPr marL="287655" indent="-278765" defTabSz="1219170">
              <a:buClr>
                <a:srgbClr val="20425A"/>
              </a:buClr>
              <a:buSzPts val="2100"/>
              <a:buFont typeface="Arial"/>
              <a:buChar char="•"/>
            </a:pPr>
            <a:r>
              <a:rPr lang="en-US" sz="2800" kern="0">
                <a:solidFill>
                  <a:srgbClr val="20425A"/>
                </a:solidFill>
                <a:latin typeface="Calibri"/>
                <a:ea typeface="Calibri"/>
                <a:cs typeface="Calibri"/>
                <a:sym typeface="Calibri"/>
              </a:rPr>
              <a:t>Ask OHDSI to add the vocabulary</a:t>
            </a:r>
            <a:endParaRPr lang="en-US" sz="1467" kern="0">
              <a:solidFill>
                <a:srgbClr val="000000"/>
              </a:solidFill>
              <a:latin typeface="Arial"/>
              <a:ea typeface="Arial"/>
              <a:cs typeface="Arial"/>
            </a:endParaRPr>
          </a:p>
          <a:p>
            <a:pPr marL="287655" indent="-278765" defTabSz="1219170">
              <a:buClr>
                <a:srgbClr val="20425A"/>
              </a:buClr>
              <a:buSzPts val="2100"/>
              <a:buFont typeface="Arial"/>
              <a:buChar char="•"/>
            </a:pPr>
            <a:r>
              <a:rPr lang="en-US" sz="2800" kern="0">
                <a:solidFill>
                  <a:srgbClr val="20425A"/>
                </a:solidFill>
                <a:latin typeface="Calibri"/>
                <a:ea typeface="Calibri"/>
                <a:cs typeface="Calibri"/>
                <a:sym typeface="Calibri"/>
              </a:rPr>
              <a:t>Utilize the community contribution process</a:t>
            </a:r>
            <a:endParaRPr lang="en-US" sz="2400" kern="0">
              <a:solidFill>
                <a:srgbClr val="000000"/>
              </a:solidFill>
              <a:latin typeface="Calibri"/>
              <a:ea typeface="Calibri"/>
              <a:cs typeface="Calibri"/>
            </a:endParaRPr>
          </a:p>
          <a:p>
            <a:pPr marL="236855" indent="-50165" defTabSz="1219170">
              <a:spcBef>
                <a:spcPts val="533"/>
              </a:spcBef>
              <a:buClr>
                <a:srgbClr val="000000"/>
              </a:buClr>
              <a:buSzPts val="2100"/>
            </a:pPr>
            <a:endParaRPr lang="en-US" sz="2800" kern="0">
              <a:solidFill>
                <a:srgbClr val="20425A"/>
              </a:solidFill>
              <a:latin typeface="Calibri"/>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1AA9C1F1-C14A-89C9-0AA4-14915055A2E2}"/>
              </a:ext>
            </a:extLst>
          </p:cNvPr>
          <p:cNvPicPr>
            <a:picLocks noChangeAspect="1"/>
          </p:cNvPicPr>
          <p:nvPr/>
        </p:nvPicPr>
        <p:blipFill>
          <a:blip r:embed="rId3"/>
          <a:stretch>
            <a:fillRect/>
          </a:stretch>
        </p:blipFill>
        <p:spPr>
          <a:xfrm>
            <a:off x="1939017" y="3189113"/>
            <a:ext cx="8082643" cy="36706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a0d99388c2_0_1135"/>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a:t>OMOP CDM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a0d99388c2_0_1146"/>
          <p:cNvSpPr txBox="1">
            <a:spLocks noGrp="1"/>
          </p:cNvSpPr>
          <p:nvPr>
            <p:ph type="title"/>
          </p:nvPr>
        </p:nvSpPr>
        <p:spPr>
          <a:xfrm>
            <a:off x="1524000" y="152400"/>
            <a:ext cx="10058400" cy="8380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a:t>OMOP CDM Principles</a:t>
            </a:r>
          </a:p>
        </p:txBody>
      </p:sp>
      <p:sp>
        <p:nvSpPr>
          <p:cNvPr id="1020" name="Google Shape;1020;ga0d99388c2_0_1146"/>
          <p:cNvSpPr txBox="1">
            <a:spLocks noGrp="1"/>
          </p:cNvSpPr>
          <p:nvPr>
            <p:ph type="body" idx="1"/>
          </p:nvPr>
        </p:nvSpPr>
        <p:spPr>
          <a:xfrm>
            <a:off x="609600" y="1219200"/>
            <a:ext cx="10972800" cy="4906800"/>
          </a:xfrm>
          <a:prstGeom prst="rect">
            <a:avLst/>
          </a:prstGeom>
          <a:noFill/>
          <a:ln>
            <a:noFill/>
          </a:ln>
        </p:spPr>
        <p:txBody>
          <a:bodyPr spcFirstLastPara="1" wrap="square" lIns="91433" tIns="91433" rIns="91433" bIns="91433" anchor="t" anchorCtr="0">
            <a:noAutofit/>
          </a:bodyPr>
          <a:lstStyle/>
          <a:p>
            <a:pPr marL="338658" indent="-330192">
              <a:lnSpc>
                <a:spcPct val="90000"/>
              </a:lnSpc>
              <a:spcBef>
                <a:spcPts val="0"/>
              </a:spcBef>
              <a:buSzPts val="2100"/>
            </a:pPr>
            <a:r>
              <a:rPr lang="en-US" sz="2800"/>
              <a:t>Patient centric</a:t>
            </a:r>
            <a:endParaRPr/>
          </a:p>
          <a:p>
            <a:pPr marL="338658" indent="-330192">
              <a:lnSpc>
                <a:spcPct val="90000"/>
              </a:lnSpc>
              <a:spcBef>
                <a:spcPts val="1200"/>
              </a:spcBef>
              <a:buSzPts val="2100"/>
            </a:pPr>
            <a:r>
              <a:rPr lang="en-US" sz="2800"/>
              <a:t>Vocabulary and Data Model are standardized</a:t>
            </a:r>
            <a:endParaRPr/>
          </a:p>
          <a:p>
            <a:pPr marL="338658" indent="-330192">
              <a:lnSpc>
                <a:spcPct val="90000"/>
              </a:lnSpc>
              <a:spcBef>
                <a:spcPts val="1200"/>
              </a:spcBef>
              <a:buSzPts val="2100"/>
            </a:pPr>
            <a:r>
              <a:rPr lang="en-US" sz="2800"/>
              <a:t>Domain-oriented concepts</a:t>
            </a:r>
            <a:endParaRPr/>
          </a:p>
          <a:p>
            <a:pPr marL="338658" indent="-330192">
              <a:lnSpc>
                <a:spcPct val="90000"/>
              </a:lnSpc>
              <a:spcBef>
                <a:spcPts val="1200"/>
              </a:spcBef>
              <a:buSzPts val="2100"/>
            </a:pPr>
            <a:r>
              <a:rPr lang="en-US" sz="2800"/>
              <a:t>Accommodates data from various sources</a:t>
            </a:r>
            <a:endParaRPr/>
          </a:p>
          <a:p>
            <a:pPr marL="338658" indent="-330192">
              <a:lnSpc>
                <a:spcPct val="90000"/>
              </a:lnSpc>
              <a:spcBef>
                <a:spcPts val="1200"/>
              </a:spcBef>
              <a:buSzPts val="2100"/>
            </a:pPr>
            <a:r>
              <a:rPr lang="en-US" sz="2800"/>
              <a:t>Preserves data provenance &amp; source data</a:t>
            </a:r>
            <a:endParaRPr/>
          </a:p>
          <a:p>
            <a:pPr marL="338658" indent="-330192">
              <a:lnSpc>
                <a:spcPct val="90000"/>
              </a:lnSpc>
              <a:spcBef>
                <a:spcPts val="1200"/>
              </a:spcBef>
              <a:buSzPts val="2100"/>
            </a:pPr>
            <a:r>
              <a:rPr lang="en-US" sz="2800"/>
              <a:t>Extendable &amp; Evolving</a:t>
            </a:r>
            <a:endParaRPr/>
          </a:p>
          <a:p>
            <a:pPr marL="338658" indent="-330192">
              <a:lnSpc>
                <a:spcPct val="90000"/>
              </a:lnSpc>
              <a:spcBef>
                <a:spcPts val="1200"/>
              </a:spcBef>
              <a:buSzPts val="2100"/>
            </a:pPr>
            <a:r>
              <a:rPr lang="en-US" sz="2800"/>
              <a:t>Database Platform Independent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2642017" y="-59961"/>
            <a:ext cx="7543800" cy="838200"/>
          </a:xfrm>
          <a:prstGeom prst="rect">
            <a:avLst/>
          </a:prstGeom>
          <a:noFill/>
          <a:ln>
            <a:noFill/>
          </a:ln>
        </p:spPr>
        <p:txBody>
          <a:bodyPr spcFirstLastPara="1" wrap="square" lIns="91425" tIns="45700" rIns="91425" bIns="45700" anchor="ctr" anchorCtr="0">
            <a:noAutofit/>
          </a:bodyPr>
          <a:lstStyle/>
          <a:p>
            <a:pPr lvl="0">
              <a:buSzPct val="25000"/>
            </a:pPr>
            <a:r>
              <a:rPr lang="en-US" b="1"/>
              <a:t>CDM Version 5.4 Key Domains</a:t>
            </a:r>
          </a:p>
        </p:txBody>
      </p:sp>
      <p:pic>
        <p:nvPicPr>
          <p:cNvPr id="6" name="Picture 5">
            <a:extLst>
              <a:ext uri="{FF2B5EF4-FFF2-40B4-BE49-F238E27FC236}">
                <a16:creationId xmlns:a16="http://schemas.microsoft.com/office/drawing/2014/main" id="{BD8100C1-540C-9B90-E298-93F8E0EDAC8A}"/>
              </a:ext>
            </a:extLst>
          </p:cNvPr>
          <p:cNvPicPr>
            <a:picLocks noChangeAspect="1"/>
          </p:cNvPicPr>
          <p:nvPr/>
        </p:nvPicPr>
        <p:blipFill>
          <a:blip r:embed="rId3"/>
          <a:stretch>
            <a:fillRect/>
          </a:stretch>
        </p:blipFill>
        <p:spPr>
          <a:xfrm>
            <a:off x="1739223" y="426722"/>
            <a:ext cx="8994426" cy="6004555"/>
          </a:xfrm>
          <a:prstGeom prst="rect">
            <a:avLst/>
          </a:prstGeom>
        </p:spPr>
      </p:pic>
    </p:spTree>
    <p:extLst>
      <p:ext uri="{BB962C8B-B14F-4D97-AF65-F5344CB8AC3E}">
        <p14:creationId xmlns:p14="http://schemas.microsoft.com/office/powerpoint/2010/main" val="1363558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06653C6C-527F-4ECD-9092-249E5AF1686D}"/>
              </a:ext>
            </a:extLst>
          </p:cNvPr>
          <p:cNvGraphicFramePr>
            <a:graphicFrameLocks noGrp="1"/>
          </p:cNvGraphicFramePr>
          <p:nvPr>
            <p:extLst>
              <p:ext uri="{D42A27DB-BD31-4B8C-83A1-F6EECF244321}">
                <p14:modId xmlns:p14="http://schemas.microsoft.com/office/powerpoint/2010/main" val="847897398"/>
              </p:ext>
            </p:extLst>
          </p:nvPr>
        </p:nvGraphicFramePr>
        <p:xfrm>
          <a:off x="2967382" y="1243079"/>
          <a:ext cx="7543800" cy="5303520"/>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626062138"/>
                    </a:ext>
                  </a:extLst>
                </a:gridCol>
                <a:gridCol w="2514600">
                  <a:extLst>
                    <a:ext uri="{9D8B030D-6E8A-4147-A177-3AD203B41FA5}">
                      <a16:colId xmlns:a16="http://schemas.microsoft.com/office/drawing/2014/main" val="984872660"/>
                    </a:ext>
                  </a:extLst>
                </a:gridCol>
                <a:gridCol w="2514600">
                  <a:extLst>
                    <a:ext uri="{9D8B030D-6E8A-4147-A177-3AD203B41FA5}">
                      <a16:colId xmlns:a16="http://schemas.microsoft.com/office/drawing/2014/main" val="810115533"/>
                    </a:ext>
                  </a:extLst>
                </a:gridCol>
              </a:tblGrid>
              <a:tr h="371981">
                <a:tc>
                  <a:txBody>
                    <a:bodyPr/>
                    <a:lstStyle/>
                    <a:p>
                      <a:pPr algn="ctr"/>
                      <a:r>
                        <a:rPr lang="en-US" b="1"/>
                        <a:t>Clair Blacketer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a:t>Maxim </a:t>
                      </a:r>
                      <a:r>
                        <a:rPr lang="en-US" b="1" err="1"/>
                        <a:t>Moinat</a:t>
                      </a:r>
                      <a:endParaRPr 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a:t>Max Natthawut Adulyanukosol</a:t>
                      </a:r>
                      <a:endParaRPr lang="en-US" b="1"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4039180"/>
                  </a:ext>
                </a:extLst>
              </a:tr>
              <a:tr h="1137718">
                <a:tc>
                  <a:txBody>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499494"/>
                  </a:ext>
                </a:extLst>
              </a:tr>
              <a:tr h="336209">
                <a:tc>
                  <a:txBody>
                    <a:bodyPr/>
                    <a:lstStyle/>
                    <a:p>
                      <a:pPr algn="ctr"/>
                      <a:r>
                        <a:rPr lang="en-US" b="1"/>
                        <a:t>Evanette K. Burrows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a:t>Karthik Natarajan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a:t>Pusheen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00917090"/>
                  </a:ext>
                </a:extLst>
              </a:tr>
              <a:tr h="1137718">
                <a:tc>
                  <a:txBody>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98107"/>
                  </a:ext>
                </a:extLst>
              </a:tr>
            </a:tbl>
          </a:graphicData>
        </a:graphic>
      </p:graphicFrame>
      <p:sp>
        <p:nvSpPr>
          <p:cNvPr id="2" name="Title 1">
            <a:extLst>
              <a:ext uri="{FF2B5EF4-FFF2-40B4-BE49-F238E27FC236}">
                <a16:creationId xmlns:a16="http://schemas.microsoft.com/office/drawing/2014/main" id="{C3D74287-8AE6-4807-8689-B341B45A4F65}"/>
              </a:ext>
            </a:extLst>
          </p:cNvPr>
          <p:cNvSpPr>
            <a:spLocks noGrp="1"/>
          </p:cNvSpPr>
          <p:nvPr>
            <p:ph type="title"/>
          </p:nvPr>
        </p:nvSpPr>
        <p:spPr/>
        <p:txBody>
          <a:bodyPr/>
          <a:lstStyle/>
          <a:p>
            <a:r>
              <a:rPr lang="en-US"/>
              <a:t>Instructors</a:t>
            </a:r>
          </a:p>
        </p:txBody>
      </p:sp>
      <p:sp>
        <p:nvSpPr>
          <p:cNvPr id="4" name="Slide Number Placeholder 3">
            <a:extLst>
              <a:ext uri="{FF2B5EF4-FFF2-40B4-BE49-F238E27FC236}">
                <a16:creationId xmlns:a16="http://schemas.microsoft.com/office/drawing/2014/main" id="{2E45DA47-D527-46B2-AA3C-865F6C55E70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2050" name="Picture 2" descr="https://render.bitstrips.com/v2/cpanel/6ce76d26-9c7a-4fd2-8675-f5d4225363d6-5b85e107-c31c-4972-b7d9-78117bc3d40b-v1.png?transparent=1&amp;palette=1">
            <a:extLst>
              <a:ext uri="{FF2B5EF4-FFF2-40B4-BE49-F238E27FC236}">
                <a16:creationId xmlns:a16="http://schemas.microsoft.com/office/drawing/2014/main" id="{2DA23DE3-A2DA-43C7-985D-48CBD96E6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476" y="4349104"/>
            <a:ext cx="2024393" cy="20243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i">
            <a:extLst>
              <a:ext uri="{FF2B5EF4-FFF2-40B4-BE49-F238E27FC236}">
                <a16:creationId xmlns:a16="http://schemas.microsoft.com/office/drawing/2014/main" id="{EA45CC96-CD50-4078-6BD3-70B4FEF16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476" y="1986507"/>
            <a:ext cx="1686752" cy="16867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child waving&#10;&#10;AI-generated content may be incorrect.">
            <a:extLst>
              <a:ext uri="{FF2B5EF4-FFF2-40B4-BE49-F238E27FC236}">
                <a16:creationId xmlns:a16="http://schemas.microsoft.com/office/drawing/2014/main" id="{F05E34A7-1FEF-0CCA-6206-06B4A1685844}"/>
              </a:ext>
            </a:extLst>
          </p:cNvPr>
          <p:cNvPicPr>
            <a:picLocks noChangeAspect="1"/>
          </p:cNvPicPr>
          <p:nvPr/>
        </p:nvPicPr>
        <p:blipFill>
          <a:blip r:embed="rId4"/>
          <a:stretch>
            <a:fillRect/>
          </a:stretch>
        </p:blipFill>
        <p:spPr>
          <a:xfrm>
            <a:off x="8557870" y="2082511"/>
            <a:ext cx="1579238" cy="1679863"/>
          </a:xfrm>
          <a:prstGeom prst="rect">
            <a:avLst/>
          </a:prstGeom>
        </p:spPr>
      </p:pic>
      <p:pic>
        <p:nvPicPr>
          <p:cNvPr id="6" name="Picture 2" descr="http://data.whicdn.com/images/137419430/superthumb.jpg">
            <a:extLst>
              <a:ext uri="{FF2B5EF4-FFF2-40B4-BE49-F238E27FC236}">
                <a16:creationId xmlns:a16="http://schemas.microsoft.com/office/drawing/2014/main" id="{CD09B742-3B95-FC1F-6AE4-78A4CB9D6F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7870" y="4811807"/>
            <a:ext cx="1318783" cy="10989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artoon of a person holding up a peace sign&#10;&#10;AI-generated content may be incorrect.">
            <a:extLst>
              <a:ext uri="{FF2B5EF4-FFF2-40B4-BE49-F238E27FC236}">
                <a16:creationId xmlns:a16="http://schemas.microsoft.com/office/drawing/2014/main" id="{7D0627CD-0D2B-E90A-5D9E-474949221A94}"/>
              </a:ext>
            </a:extLst>
          </p:cNvPr>
          <p:cNvPicPr>
            <a:picLocks noChangeAspect="1"/>
          </p:cNvPicPr>
          <p:nvPr/>
        </p:nvPicPr>
        <p:blipFill>
          <a:blip r:embed="rId6"/>
          <a:stretch>
            <a:fillRect/>
          </a:stretch>
        </p:blipFill>
        <p:spPr>
          <a:xfrm>
            <a:off x="5734589" y="1894577"/>
            <a:ext cx="1880199" cy="1868337"/>
          </a:xfrm>
          <a:prstGeom prst="rect">
            <a:avLst/>
          </a:prstGeom>
        </p:spPr>
      </p:pic>
      <p:pic>
        <p:nvPicPr>
          <p:cNvPr id="9" name="Picture 8" descr="A cartoon of a person waving&#10;&#10;AI-generated content may be incorrect.">
            <a:extLst>
              <a:ext uri="{FF2B5EF4-FFF2-40B4-BE49-F238E27FC236}">
                <a16:creationId xmlns:a16="http://schemas.microsoft.com/office/drawing/2014/main" id="{CA20A94D-7DAB-E3A4-91B1-72BA320E5606}"/>
              </a:ext>
            </a:extLst>
          </p:cNvPr>
          <p:cNvPicPr>
            <a:picLocks noChangeAspect="1"/>
          </p:cNvPicPr>
          <p:nvPr/>
        </p:nvPicPr>
        <p:blipFill>
          <a:blip r:embed="rId7"/>
          <a:stretch>
            <a:fillRect/>
          </a:stretch>
        </p:blipFill>
        <p:spPr>
          <a:xfrm>
            <a:off x="5861050" y="4203700"/>
            <a:ext cx="2139950" cy="2171700"/>
          </a:xfrm>
          <a:prstGeom prst="rect">
            <a:avLst/>
          </a:prstGeom>
        </p:spPr>
      </p:pic>
    </p:spTree>
    <p:extLst>
      <p:ext uri="{BB962C8B-B14F-4D97-AF65-F5344CB8AC3E}">
        <p14:creationId xmlns:p14="http://schemas.microsoft.com/office/powerpoint/2010/main" val="2066643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345-4C2E-44CA-B2BA-FE0E227CDD2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C8ADFB-F69B-48A5-A28F-0F6FF42618B4}"/>
              </a:ext>
            </a:extLst>
          </p:cNvPr>
          <p:cNvPicPr>
            <a:picLocks noChangeAspect="1"/>
          </p:cNvPicPr>
          <p:nvPr/>
        </p:nvPicPr>
        <p:blipFill>
          <a:blip r:embed="rId2"/>
          <a:stretch>
            <a:fillRect/>
          </a:stretch>
        </p:blipFill>
        <p:spPr>
          <a:xfrm>
            <a:off x="0" y="37563"/>
            <a:ext cx="12192000" cy="6782873"/>
          </a:xfrm>
          <a:prstGeom prst="rect">
            <a:avLst/>
          </a:prstGeom>
        </p:spPr>
      </p:pic>
    </p:spTree>
    <p:extLst>
      <p:ext uri="{BB962C8B-B14F-4D97-AF65-F5344CB8AC3E}">
        <p14:creationId xmlns:p14="http://schemas.microsoft.com/office/powerpoint/2010/main" val="1505088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2667000" y="152400"/>
            <a:ext cx="7543800" cy="838200"/>
          </a:xfrm>
          <a:prstGeom prst="rect">
            <a:avLst/>
          </a:prstGeom>
          <a:noFill/>
          <a:ln>
            <a:noFill/>
          </a:ln>
        </p:spPr>
        <p:txBody>
          <a:bodyPr lIns="91425" tIns="45700" rIns="91425" bIns="45700" anchor="ctr" anchorCtr="0">
            <a:noAutofit/>
          </a:bodyPr>
          <a:lstStyle/>
          <a:p>
            <a:pPr marL="0" marR="0" lvl="0" indent="0" algn="ctr" rtl="0">
              <a:spcBef>
                <a:spcPts val="0"/>
              </a:spcBef>
              <a:buClr>
                <a:srgbClr val="20425A"/>
              </a:buClr>
              <a:buSzPct val="25000"/>
              <a:buFont typeface="Calibri"/>
              <a:buNone/>
            </a:pPr>
            <a:r>
              <a:rPr lang="en-US" sz="3600" b="0" i="0" u="none" strike="noStrike" cap="none">
                <a:solidFill>
                  <a:srgbClr val="20425A"/>
                </a:solidFill>
                <a:latin typeface="Calibri"/>
                <a:ea typeface="Calibri"/>
                <a:cs typeface="Calibri"/>
                <a:sym typeface="Calibri"/>
              </a:rPr>
              <a:t>OMOP CDM Standard Domain Features</a:t>
            </a:r>
          </a:p>
        </p:txBody>
      </p:sp>
      <p:pic>
        <p:nvPicPr>
          <p:cNvPr id="1026" name="Picture 2"/>
          <p:cNvPicPr>
            <a:picLocks noChangeAspect="1" noChangeArrowheads="1"/>
          </p:cNvPicPr>
          <p:nvPr/>
        </p:nvPicPr>
        <p:blipFill>
          <a:blip r:embed="rId3"/>
          <a:srcRect/>
          <a:stretch>
            <a:fillRect/>
          </a:stretch>
        </p:blipFill>
        <p:spPr bwMode="auto">
          <a:xfrm>
            <a:off x="850901" y="1447800"/>
            <a:ext cx="10406301" cy="4800600"/>
          </a:xfrm>
          <a:prstGeom prst="rect">
            <a:avLst/>
          </a:prstGeom>
          <a:noFill/>
          <a:ln w="9525">
            <a:noFill/>
            <a:miter lim="800000"/>
            <a:headEnd/>
            <a:tailEnd/>
          </a:ln>
        </p:spPr>
      </p:pic>
    </p:spTree>
    <p:extLst>
      <p:ext uri="{BB962C8B-B14F-4D97-AF65-F5344CB8AC3E}">
        <p14:creationId xmlns:p14="http://schemas.microsoft.com/office/powerpoint/2010/main" val="4060220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2B3FE-6280-29D9-3295-5DE846050D69}"/>
              </a:ext>
            </a:extLst>
          </p:cNvPr>
          <p:cNvSpPr>
            <a:spLocks noGrp="1"/>
          </p:cNvSpPr>
          <p:nvPr>
            <p:ph type="title"/>
          </p:nvPr>
        </p:nvSpPr>
        <p:spPr/>
        <p:txBody>
          <a:bodyPr/>
          <a:lstStyle/>
          <a:p>
            <a:r>
              <a:rPr lang="en-US">
                <a:ea typeface="Calibri"/>
                <a:cs typeface="Calibri"/>
              </a:rPr>
              <a:t>Clinical Case Example</a:t>
            </a:r>
            <a:endParaRPr lang="en-US"/>
          </a:p>
        </p:txBody>
      </p:sp>
      <p:sp>
        <p:nvSpPr>
          <p:cNvPr id="3" name="Slide Number Placeholder 2">
            <a:extLst>
              <a:ext uri="{FF2B5EF4-FFF2-40B4-BE49-F238E27FC236}">
                <a16:creationId xmlns:a16="http://schemas.microsoft.com/office/drawing/2014/main" id="{216A94CB-D93A-65D0-ECF9-D57D6DB499F1}"/>
              </a:ext>
            </a:extLst>
          </p:cNvPr>
          <p:cNvSpPr>
            <a:spLocks noGrp="1"/>
          </p:cNvSpPr>
          <p:nvPr>
            <p:ph type="sldNum" sz="quarter" idx="4"/>
          </p:nvPr>
        </p:nvSpPr>
        <p:spPr/>
        <p:txBody>
          <a:bodyPr/>
          <a:lstStyle/>
          <a:p>
            <a:fld id="{444583ED-F364-40B3-B25B-483B5033DFA3}" type="slidenum">
              <a:rPr lang="en-US" smtClean="0"/>
              <a:pPr/>
              <a:t>32</a:t>
            </a:fld>
            <a:endParaRPr lang="en-US"/>
          </a:p>
        </p:txBody>
      </p:sp>
      <p:sp>
        <p:nvSpPr>
          <p:cNvPr id="11" name="Google Shape;1020;ga0d99388c2_0_1146">
            <a:extLst>
              <a:ext uri="{FF2B5EF4-FFF2-40B4-BE49-F238E27FC236}">
                <a16:creationId xmlns:a16="http://schemas.microsoft.com/office/drawing/2014/main" id="{96EE441E-40A3-6C61-45A9-E65F96953DDC}"/>
              </a:ext>
            </a:extLst>
          </p:cNvPr>
          <p:cNvSpPr txBox="1">
            <a:spLocks/>
          </p:cNvSpPr>
          <p:nvPr/>
        </p:nvSpPr>
        <p:spPr>
          <a:xfrm>
            <a:off x="120650" y="1219200"/>
            <a:ext cx="11868150" cy="4906800"/>
          </a:xfrm>
          <a:prstGeom prst="rect">
            <a:avLst/>
          </a:prstGeom>
          <a:noFill/>
          <a:ln>
            <a:noFill/>
          </a:ln>
        </p:spPr>
        <p:txBody>
          <a:bodyPr spcFirstLastPara="1" wrap="square" lIns="91433" tIns="91433" rIns="91433" bIns="91433"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6090" indent="-457200">
              <a:lnSpc>
                <a:spcPct val="90000"/>
              </a:lnSpc>
              <a:spcBef>
                <a:spcPts val="0"/>
              </a:spcBef>
              <a:buSzPts val="2100"/>
            </a:pPr>
            <a:r>
              <a:rPr lang="en-US" sz="2800">
                <a:ea typeface="+mn-lt"/>
                <a:cs typeface="+mn-lt"/>
              </a:rPr>
              <a:t>A 51-year-old (DOB: 1/2/1965), African American, non-Hispanic, male patient named John Doe visited the ED on 3/1/2024 at 3:12 a.m. with groin and abdominal pain. </a:t>
            </a:r>
            <a:br>
              <a:rPr lang="en-US" sz="2800">
                <a:ea typeface="+mn-lt"/>
                <a:cs typeface="+mn-lt"/>
              </a:rPr>
            </a:br>
            <a:endParaRPr lang="en-US" sz="2800">
              <a:ea typeface="+mn-lt"/>
              <a:cs typeface="+mn-lt"/>
            </a:endParaRPr>
          </a:p>
          <a:p>
            <a:pPr marL="466090" indent="-457200">
              <a:lnSpc>
                <a:spcPct val="90000"/>
              </a:lnSpc>
              <a:spcBef>
                <a:spcPts val="0"/>
              </a:spcBef>
              <a:buSzPts val="2100"/>
            </a:pPr>
            <a:r>
              <a:rPr lang="en-US" sz="2800">
                <a:ea typeface="+mn-lt"/>
                <a:cs typeface="+mn-lt"/>
              </a:rPr>
              <a:t>During the ED visit, it was determined that the patient had a kidney stone. Patient received metoclopramide 10 mg IV and morphine 6 mg IV at the ED. </a:t>
            </a:r>
            <a:br>
              <a:rPr lang="en-US" sz="2800">
                <a:ea typeface="+mn-lt"/>
                <a:cs typeface="+mn-lt"/>
              </a:rPr>
            </a:br>
            <a:endParaRPr lang="en-US">
              <a:ea typeface="+mn-lt"/>
              <a:cs typeface="+mn-lt"/>
            </a:endParaRPr>
          </a:p>
          <a:p>
            <a:pPr marL="466090" indent="-457200">
              <a:lnSpc>
                <a:spcPct val="90000"/>
              </a:lnSpc>
              <a:spcBef>
                <a:spcPts val="0"/>
              </a:spcBef>
              <a:buSzPts val="2100"/>
            </a:pPr>
            <a:r>
              <a:rPr lang="en-US" sz="2800">
                <a:ea typeface="+mn-lt"/>
                <a:cs typeface="+mn-lt"/>
              </a:rPr>
              <a:t>Subsequently, the patient had an outpatient office visit with a urologist on 3/31/2024with a primary diagnosis of calculus of ureter (ICD9:592.1). </a:t>
            </a:r>
            <a:br>
              <a:rPr lang="en-US" sz="2800">
                <a:ea typeface="+mn-lt"/>
                <a:cs typeface="+mn-lt"/>
              </a:rPr>
            </a:br>
            <a:endParaRPr lang="en-US" sz="2800">
              <a:ea typeface="+mn-lt"/>
              <a:cs typeface="+mn-lt"/>
            </a:endParaRPr>
          </a:p>
          <a:p>
            <a:pPr marL="466090" indent="-457200">
              <a:lnSpc>
                <a:spcPct val="90000"/>
              </a:lnSpc>
              <a:spcBef>
                <a:spcPts val="0"/>
              </a:spcBef>
              <a:buSzPts val="2100"/>
            </a:pPr>
            <a:r>
              <a:rPr lang="en-US" sz="2800">
                <a:ea typeface="+mn-lt"/>
                <a:cs typeface="+mn-lt"/>
              </a:rPr>
              <a:t>Following this visit, the patient had a lithotripsy preformed on 4/5/2024 with an ICD9 diagnosis code of 592.1 and procedure code of 98.51.</a:t>
            </a:r>
            <a:endParaRPr lang="en-US">
              <a:ea typeface="Calibri"/>
              <a:cs typeface="Calibri"/>
            </a:endParaRPr>
          </a:p>
          <a:p>
            <a:pPr marL="338455" indent="-329565">
              <a:lnSpc>
                <a:spcPct val="90000"/>
              </a:lnSpc>
              <a:spcBef>
                <a:spcPts val="0"/>
              </a:spcBef>
              <a:buSzPts val="2100"/>
            </a:pPr>
            <a:endParaRPr lang="en-US" sz="2800">
              <a:ea typeface="Calibri"/>
              <a:cs typeface="Calibri"/>
            </a:endParaRPr>
          </a:p>
        </p:txBody>
      </p:sp>
    </p:spTree>
    <p:extLst>
      <p:ext uri="{BB962C8B-B14F-4D97-AF65-F5344CB8AC3E}">
        <p14:creationId xmlns:p14="http://schemas.microsoft.com/office/powerpoint/2010/main" val="305063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079" y="139246"/>
            <a:ext cx="10058400" cy="838200"/>
          </a:xfrm>
        </p:spPr>
        <p:txBody>
          <a:bodyPr/>
          <a:lstStyle/>
          <a:p>
            <a:r>
              <a:rPr lang="en-US">
                <a:ea typeface="Calibri"/>
                <a:cs typeface="Calibri"/>
              </a:rPr>
              <a:t>Examples</a:t>
            </a:r>
            <a:endParaRPr/>
          </a:p>
        </p:txBody>
      </p:sp>
      <p:graphicFrame>
        <p:nvGraphicFramePr>
          <p:cNvPr id="6" name="Table 5">
            <a:extLst>
              <a:ext uri="{FF2B5EF4-FFF2-40B4-BE49-F238E27FC236}">
                <a16:creationId xmlns:a16="http://schemas.microsoft.com/office/drawing/2014/main" id="{B7F7A996-B3A9-8071-7C19-F5C83C8AC111}"/>
              </a:ext>
            </a:extLst>
          </p:cNvPr>
          <p:cNvGraphicFramePr>
            <a:graphicFrameLocks noGrp="1"/>
          </p:cNvGraphicFramePr>
          <p:nvPr>
            <p:extLst>
              <p:ext uri="{D42A27DB-BD31-4B8C-83A1-F6EECF244321}">
                <p14:modId xmlns:p14="http://schemas.microsoft.com/office/powerpoint/2010/main" val="655365292"/>
              </p:ext>
            </p:extLst>
          </p:nvPr>
        </p:nvGraphicFramePr>
        <p:xfrm>
          <a:off x="149679" y="984250"/>
          <a:ext cx="5046304" cy="5795380"/>
        </p:xfrm>
        <a:graphic>
          <a:graphicData uri="http://schemas.openxmlformats.org/drawingml/2006/table">
            <a:tbl>
              <a:tblPr firstRow="1" bandRow="1">
                <a:tableStyleId>{5C22544A-7EE6-4342-B048-85BDC9FD1C3A}</a:tableStyleId>
              </a:tblPr>
              <a:tblGrid>
                <a:gridCol w="2523152">
                  <a:extLst>
                    <a:ext uri="{9D8B030D-6E8A-4147-A177-3AD203B41FA5}">
                      <a16:colId xmlns:a16="http://schemas.microsoft.com/office/drawing/2014/main" val="20000"/>
                    </a:ext>
                  </a:extLst>
                </a:gridCol>
                <a:gridCol w="2523152">
                  <a:extLst>
                    <a:ext uri="{9D8B030D-6E8A-4147-A177-3AD203B41FA5}">
                      <a16:colId xmlns:a16="http://schemas.microsoft.com/office/drawing/2014/main" val="20001"/>
                    </a:ext>
                  </a:extLst>
                </a:gridCol>
              </a:tblGrid>
              <a:tr h="305020">
                <a:tc gridSpan="2">
                  <a:txBody>
                    <a:bodyPr/>
                    <a:lstStyle/>
                    <a:p>
                      <a:pPr lvl="0" algn="ctr">
                        <a:buNone/>
                        <a:defRPr b="1"/>
                      </a:pPr>
                      <a:r>
                        <a:rPr lang="en-US" sz="1400"/>
                        <a:t>Person</a:t>
                      </a:r>
                      <a:endParaRPr sz="1400"/>
                    </a:p>
                  </a:txBody>
                  <a:tcPr/>
                </a:tc>
                <a:tc hMerge="1">
                  <a:txBody>
                    <a:bodyPr/>
                    <a:lstStyle/>
                    <a:p>
                      <a:pPr>
                        <a:defRPr b="1"/>
                      </a:pPr>
                      <a:endParaRPr/>
                    </a:p>
                  </a:txBody>
                  <a:tcPr/>
                </a:tc>
                <a:extLst>
                  <a:ext uri="{0D108BD9-81ED-4DB2-BD59-A6C34878D82A}">
                    <a16:rowId xmlns:a16="http://schemas.microsoft.com/office/drawing/2014/main" val="2037024696"/>
                  </a:ext>
                </a:extLst>
              </a:tr>
              <a:tr h="305020">
                <a:tc>
                  <a:txBody>
                    <a:bodyPr/>
                    <a:lstStyle/>
                    <a:p>
                      <a:pPr algn="ctr"/>
                      <a:r>
                        <a:rPr sz="1400" err="1"/>
                        <a:t>person_id</a:t>
                      </a:r>
                      <a:endParaRPr sz="1400"/>
                    </a:p>
                  </a:txBody>
                  <a:tcPr/>
                </a:tc>
                <a:tc>
                  <a:txBody>
                    <a:bodyPr/>
                    <a:lstStyle/>
                    <a:p>
                      <a:pPr algn="ctr"/>
                      <a:r>
                        <a:rPr sz="1400"/>
                        <a:t>1</a:t>
                      </a:r>
                    </a:p>
                  </a:txBody>
                  <a:tcPr/>
                </a:tc>
                <a:extLst>
                  <a:ext uri="{0D108BD9-81ED-4DB2-BD59-A6C34878D82A}">
                    <a16:rowId xmlns:a16="http://schemas.microsoft.com/office/drawing/2014/main" val="10001"/>
                  </a:ext>
                </a:extLst>
              </a:tr>
              <a:tr h="305020">
                <a:tc>
                  <a:txBody>
                    <a:bodyPr/>
                    <a:lstStyle/>
                    <a:p>
                      <a:pPr algn="ctr"/>
                      <a:r>
                        <a:rPr sz="1400" err="1"/>
                        <a:t>gender_concept_id</a:t>
                      </a:r>
                      <a:endParaRPr sz="1400"/>
                    </a:p>
                  </a:txBody>
                  <a:tcPr/>
                </a:tc>
                <a:tc>
                  <a:txBody>
                    <a:bodyPr/>
                    <a:lstStyle/>
                    <a:p>
                      <a:pPr algn="ctr"/>
                      <a:r>
                        <a:rPr sz="1400"/>
                        <a:t>8507</a:t>
                      </a:r>
                    </a:p>
                  </a:txBody>
                  <a:tcPr/>
                </a:tc>
                <a:extLst>
                  <a:ext uri="{0D108BD9-81ED-4DB2-BD59-A6C34878D82A}">
                    <a16:rowId xmlns:a16="http://schemas.microsoft.com/office/drawing/2014/main" val="10002"/>
                  </a:ext>
                </a:extLst>
              </a:tr>
              <a:tr h="305020">
                <a:tc>
                  <a:txBody>
                    <a:bodyPr/>
                    <a:lstStyle/>
                    <a:p>
                      <a:pPr algn="ctr"/>
                      <a:r>
                        <a:rPr sz="1400" err="1"/>
                        <a:t>year_of_birth</a:t>
                      </a:r>
                      <a:endParaRPr sz="1400"/>
                    </a:p>
                  </a:txBody>
                  <a:tcPr/>
                </a:tc>
                <a:tc>
                  <a:txBody>
                    <a:bodyPr/>
                    <a:lstStyle/>
                    <a:p>
                      <a:pPr algn="ctr"/>
                      <a:r>
                        <a:rPr sz="1400"/>
                        <a:t>1965</a:t>
                      </a:r>
                    </a:p>
                  </a:txBody>
                  <a:tcPr/>
                </a:tc>
                <a:extLst>
                  <a:ext uri="{0D108BD9-81ED-4DB2-BD59-A6C34878D82A}">
                    <a16:rowId xmlns:a16="http://schemas.microsoft.com/office/drawing/2014/main" val="10003"/>
                  </a:ext>
                </a:extLst>
              </a:tr>
              <a:tr h="305020">
                <a:tc>
                  <a:txBody>
                    <a:bodyPr/>
                    <a:lstStyle/>
                    <a:p>
                      <a:pPr algn="ctr"/>
                      <a:r>
                        <a:rPr sz="1400" err="1"/>
                        <a:t>month_of_birth</a:t>
                      </a:r>
                      <a:endParaRPr sz="1400"/>
                    </a:p>
                  </a:txBody>
                  <a:tcPr/>
                </a:tc>
                <a:tc>
                  <a:txBody>
                    <a:bodyPr/>
                    <a:lstStyle/>
                    <a:p>
                      <a:pPr algn="ctr"/>
                      <a:r>
                        <a:rPr sz="1400"/>
                        <a:t>1</a:t>
                      </a:r>
                    </a:p>
                  </a:txBody>
                  <a:tcPr/>
                </a:tc>
                <a:extLst>
                  <a:ext uri="{0D108BD9-81ED-4DB2-BD59-A6C34878D82A}">
                    <a16:rowId xmlns:a16="http://schemas.microsoft.com/office/drawing/2014/main" val="10004"/>
                  </a:ext>
                </a:extLst>
              </a:tr>
              <a:tr h="305020">
                <a:tc>
                  <a:txBody>
                    <a:bodyPr/>
                    <a:lstStyle/>
                    <a:p>
                      <a:pPr algn="ctr"/>
                      <a:r>
                        <a:rPr sz="1400" err="1"/>
                        <a:t>day_of_birth</a:t>
                      </a:r>
                      <a:endParaRPr sz="1400"/>
                    </a:p>
                  </a:txBody>
                  <a:tcPr/>
                </a:tc>
                <a:tc>
                  <a:txBody>
                    <a:bodyPr/>
                    <a:lstStyle/>
                    <a:p>
                      <a:pPr algn="ctr"/>
                      <a:r>
                        <a:rPr sz="1400"/>
                        <a:t>1</a:t>
                      </a:r>
                    </a:p>
                  </a:txBody>
                  <a:tcPr/>
                </a:tc>
                <a:extLst>
                  <a:ext uri="{0D108BD9-81ED-4DB2-BD59-A6C34878D82A}">
                    <a16:rowId xmlns:a16="http://schemas.microsoft.com/office/drawing/2014/main" val="10005"/>
                  </a:ext>
                </a:extLst>
              </a:tr>
              <a:tr h="305020">
                <a:tc>
                  <a:txBody>
                    <a:bodyPr/>
                    <a:lstStyle/>
                    <a:p>
                      <a:pPr algn="ctr"/>
                      <a:r>
                        <a:rPr sz="1400" err="1"/>
                        <a:t>birth_datetime</a:t>
                      </a:r>
                      <a:endParaRPr sz="1400"/>
                    </a:p>
                  </a:txBody>
                  <a:tcPr/>
                </a:tc>
                <a:tc>
                  <a:txBody>
                    <a:bodyPr/>
                    <a:lstStyle/>
                    <a:p>
                      <a:pPr algn="ctr"/>
                      <a:r>
                        <a:rPr sz="1400"/>
                        <a:t>1965-01-02T00:00:00-05:00</a:t>
                      </a:r>
                    </a:p>
                  </a:txBody>
                  <a:tcPr/>
                </a:tc>
                <a:extLst>
                  <a:ext uri="{0D108BD9-81ED-4DB2-BD59-A6C34878D82A}">
                    <a16:rowId xmlns:a16="http://schemas.microsoft.com/office/drawing/2014/main" val="10006"/>
                  </a:ext>
                </a:extLst>
              </a:tr>
              <a:tr h="305020">
                <a:tc>
                  <a:txBody>
                    <a:bodyPr/>
                    <a:lstStyle/>
                    <a:p>
                      <a:pPr algn="ctr"/>
                      <a:r>
                        <a:rPr sz="1400" err="1"/>
                        <a:t>race_concept_id</a:t>
                      </a:r>
                      <a:endParaRPr sz="1400"/>
                    </a:p>
                  </a:txBody>
                  <a:tcPr/>
                </a:tc>
                <a:tc>
                  <a:txBody>
                    <a:bodyPr/>
                    <a:lstStyle/>
                    <a:p>
                      <a:pPr algn="ctr"/>
                      <a:r>
                        <a:rPr sz="1400"/>
                        <a:t>38003599</a:t>
                      </a:r>
                    </a:p>
                  </a:txBody>
                  <a:tcPr/>
                </a:tc>
                <a:extLst>
                  <a:ext uri="{0D108BD9-81ED-4DB2-BD59-A6C34878D82A}">
                    <a16:rowId xmlns:a16="http://schemas.microsoft.com/office/drawing/2014/main" val="10007"/>
                  </a:ext>
                </a:extLst>
              </a:tr>
              <a:tr h="305020">
                <a:tc>
                  <a:txBody>
                    <a:bodyPr/>
                    <a:lstStyle/>
                    <a:p>
                      <a:pPr algn="ctr"/>
                      <a:r>
                        <a:rPr sz="1400" err="1"/>
                        <a:t>ethnicity_concept_id</a:t>
                      </a:r>
                      <a:endParaRPr sz="1400"/>
                    </a:p>
                  </a:txBody>
                  <a:tcPr/>
                </a:tc>
                <a:tc>
                  <a:txBody>
                    <a:bodyPr/>
                    <a:lstStyle/>
                    <a:p>
                      <a:pPr algn="ctr"/>
                      <a:r>
                        <a:rPr sz="1400"/>
                        <a:t>38003564</a:t>
                      </a:r>
                    </a:p>
                  </a:txBody>
                  <a:tcPr/>
                </a:tc>
                <a:extLst>
                  <a:ext uri="{0D108BD9-81ED-4DB2-BD59-A6C34878D82A}">
                    <a16:rowId xmlns:a16="http://schemas.microsoft.com/office/drawing/2014/main" val="10008"/>
                  </a:ext>
                </a:extLst>
              </a:tr>
              <a:tr h="305020">
                <a:tc>
                  <a:txBody>
                    <a:bodyPr/>
                    <a:lstStyle/>
                    <a:p>
                      <a:pPr algn="ctr"/>
                      <a:r>
                        <a:rPr sz="1400" err="1"/>
                        <a:t>location_id</a:t>
                      </a:r>
                      <a:endParaRPr sz="1400"/>
                    </a:p>
                  </a:txBody>
                  <a:tcPr/>
                </a:tc>
                <a:tc>
                  <a:txBody>
                    <a:bodyPr/>
                    <a:lstStyle/>
                    <a:p>
                      <a:pPr algn="ctr"/>
                      <a:r>
                        <a:rPr sz="1400"/>
                        <a:t>NULL</a:t>
                      </a:r>
                    </a:p>
                  </a:txBody>
                  <a:tcPr/>
                </a:tc>
                <a:extLst>
                  <a:ext uri="{0D108BD9-81ED-4DB2-BD59-A6C34878D82A}">
                    <a16:rowId xmlns:a16="http://schemas.microsoft.com/office/drawing/2014/main" val="10009"/>
                  </a:ext>
                </a:extLst>
              </a:tr>
              <a:tr h="305020">
                <a:tc>
                  <a:txBody>
                    <a:bodyPr/>
                    <a:lstStyle/>
                    <a:p>
                      <a:pPr algn="ctr"/>
                      <a:r>
                        <a:rPr sz="1400" err="1"/>
                        <a:t>provider_id</a:t>
                      </a:r>
                      <a:endParaRPr sz="1400"/>
                    </a:p>
                  </a:txBody>
                  <a:tcPr/>
                </a:tc>
                <a:tc>
                  <a:txBody>
                    <a:bodyPr/>
                    <a:lstStyle/>
                    <a:p>
                      <a:pPr algn="ctr"/>
                      <a:r>
                        <a:rPr sz="1400"/>
                        <a:t>NULL</a:t>
                      </a:r>
                    </a:p>
                  </a:txBody>
                  <a:tcPr/>
                </a:tc>
                <a:extLst>
                  <a:ext uri="{0D108BD9-81ED-4DB2-BD59-A6C34878D82A}">
                    <a16:rowId xmlns:a16="http://schemas.microsoft.com/office/drawing/2014/main" val="10010"/>
                  </a:ext>
                </a:extLst>
              </a:tr>
              <a:tr h="305020">
                <a:tc>
                  <a:txBody>
                    <a:bodyPr/>
                    <a:lstStyle/>
                    <a:p>
                      <a:pPr algn="ctr"/>
                      <a:r>
                        <a:rPr sz="1400" err="1"/>
                        <a:t>care_site_id</a:t>
                      </a:r>
                      <a:endParaRPr sz="1400"/>
                    </a:p>
                  </a:txBody>
                  <a:tcPr/>
                </a:tc>
                <a:tc>
                  <a:txBody>
                    <a:bodyPr/>
                    <a:lstStyle/>
                    <a:p>
                      <a:pPr algn="ctr"/>
                      <a:r>
                        <a:rPr sz="1400"/>
                        <a:t>NULL</a:t>
                      </a:r>
                    </a:p>
                  </a:txBody>
                  <a:tcPr/>
                </a:tc>
                <a:extLst>
                  <a:ext uri="{0D108BD9-81ED-4DB2-BD59-A6C34878D82A}">
                    <a16:rowId xmlns:a16="http://schemas.microsoft.com/office/drawing/2014/main" val="10011"/>
                  </a:ext>
                </a:extLst>
              </a:tr>
              <a:tr h="305020">
                <a:tc>
                  <a:txBody>
                    <a:bodyPr/>
                    <a:lstStyle/>
                    <a:p>
                      <a:pPr algn="ctr"/>
                      <a:r>
                        <a:rPr sz="1400" err="1"/>
                        <a:t>person_source_value</a:t>
                      </a:r>
                      <a:endParaRPr sz="1400"/>
                    </a:p>
                  </a:txBody>
                  <a:tcPr/>
                </a:tc>
                <a:tc>
                  <a:txBody>
                    <a:bodyPr/>
                    <a:lstStyle/>
                    <a:p>
                      <a:pPr algn="ctr"/>
                      <a:r>
                        <a:rPr sz="1400"/>
                        <a:t>NULL</a:t>
                      </a:r>
                    </a:p>
                  </a:txBody>
                  <a:tcPr/>
                </a:tc>
                <a:extLst>
                  <a:ext uri="{0D108BD9-81ED-4DB2-BD59-A6C34878D82A}">
                    <a16:rowId xmlns:a16="http://schemas.microsoft.com/office/drawing/2014/main" val="10012"/>
                  </a:ext>
                </a:extLst>
              </a:tr>
              <a:tr h="305020">
                <a:tc>
                  <a:txBody>
                    <a:bodyPr/>
                    <a:lstStyle/>
                    <a:p>
                      <a:pPr algn="ctr"/>
                      <a:r>
                        <a:rPr sz="1400" err="1"/>
                        <a:t>gender_source_value</a:t>
                      </a:r>
                      <a:endParaRPr sz="1400"/>
                    </a:p>
                  </a:txBody>
                  <a:tcPr/>
                </a:tc>
                <a:tc>
                  <a:txBody>
                    <a:bodyPr/>
                    <a:lstStyle/>
                    <a:p>
                      <a:pPr algn="ctr"/>
                      <a:r>
                        <a:rPr sz="1400" err="1"/>
                        <a:t>M:Male</a:t>
                      </a:r>
                      <a:endParaRPr sz="1400"/>
                    </a:p>
                  </a:txBody>
                  <a:tcPr/>
                </a:tc>
                <a:extLst>
                  <a:ext uri="{0D108BD9-81ED-4DB2-BD59-A6C34878D82A}">
                    <a16:rowId xmlns:a16="http://schemas.microsoft.com/office/drawing/2014/main" val="10013"/>
                  </a:ext>
                </a:extLst>
              </a:tr>
              <a:tr h="305020">
                <a:tc>
                  <a:txBody>
                    <a:bodyPr/>
                    <a:lstStyle/>
                    <a:p>
                      <a:pPr algn="ctr"/>
                      <a:r>
                        <a:rPr sz="1400" err="1"/>
                        <a:t>gender_source_concept_id</a:t>
                      </a:r>
                      <a:endParaRPr sz="1400"/>
                    </a:p>
                  </a:txBody>
                  <a:tcPr/>
                </a:tc>
                <a:tc>
                  <a:txBody>
                    <a:bodyPr/>
                    <a:lstStyle/>
                    <a:p>
                      <a:pPr algn="ctr"/>
                      <a:r>
                        <a:rPr sz="1400"/>
                        <a:t>NULL</a:t>
                      </a:r>
                    </a:p>
                  </a:txBody>
                  <a:tcPr/>
                </a:tc>
                <a:extLst>
                  <a:ext uri="{0D108BD9-81ED-4DB2-BD59-A6C34878D82A}">
                    <a16:rowId xmlns:a16="http://schemas.microsoft.com/office/drawing/2014/main" val="10014"/>
                  </a:ext>
                </a:extLst>
              </a:tr>
              <a:tr h="305020">
                <a:tc>
                  <a:txBody>
                    <a:bodyPr/>
                    <a:lstStyle/>
                    <a:p>
                      <a:pPr algn="ctr"/>
                      <a:r>
                        <a:rPr sz="1400" err="1"/>
                        <a:t>race_source_value</a:t>
                      </a:r>
                      <a:endParaRPr sz="1400"/>
                    </a:p>
                  </a:txBody>
                  <a:tcPr/>
                </a:tc>
                <a:tc>
                  <a:txBody>
                    <a:bodyPr/>
                    <a:lstStyle/>
                    <a:p>
                      <a:pPr algn="ctr"/>
                      <a:r>
                        <a:rPr sz="1400" err="1"/>
                        <a:t>A:African</a:t>
                      </a:r>
                      <a:r>
                        <a:rPr sz="1400"/>
                        <a:t> American</a:t>
                      </a:r>
                    </a:p>
                  </a:txBody>
                  <a:tcPr/>
                </a:tc>
                <a:extLst>
                  <a:ext uri="{0D108BD9-81ED-4DB2-BD59-A6C34878D82A}">
                    <a16:rowId xmlns:a16="http://schemas.microsoft.com/office/drawing/2014/main" val="10015"/>
                  </a:ext>
                </a:extLst>
              </a:tr>
              <a:tr h="305020">
                <a:tc>
                  <a:txBody>
                    <a:bodyPr/>
                    <a:lstStyle/>
                    <a:p>
                      <a:pPr algn="ctr"/>
                      <a:r>
                        <a:rPr sz="1400" err="1"/>
                        <a:t>race_source_concept_id</a:t>
                      </a:r>
                      <a:endParaRPr sz="1400"/>
                    </a:p>
                  </a:txBody>
                  <a:tcPr/>
                </a:tc>
                <a:tc>
                  <a:txBody>
                    <a:bodyPr/>
                    <a:lstStyle/>
                    <a:p>
                      <a:pPr algn="ctr"/>
                      <a:r>
                        <a:rPr sz="1400"/>
                        <a:t>NULL</a:t>
                      </a:r>
                    </a:p>
                  </a:txBody>
                  <a:tcPr/>
                </a:tc>
                <a:extLst>
                  <a:ext uri="{0D108BD9-81ED-4DB2-BD59-A6C34878D82A}">
                    <a16:rowId xmlns:a16="http://schemas.microsoft.com/office/drawing/2014/main" val="10016"/>
                  </a:ext>
                </a:extLst>
              </a:tr>
              <a:tr h="305020">
                <a:tc>
                  <a:txBody>
                    <a:bodyPr/>
                    <a:lstStyle/>
                    <a:p>
                      <a:pPr algn="ctr"/>
                      <a:r>
                        <a:rPr sz="1400" err="1"/>
                        <a:t>ethnicity_source_value</a:t>
                      </a:r>
                      <a:endParaRPr sz="1400"/>
                    </a:p>
                  </a:txBody>
                  <a:tcPr/>
                </a:tc>
                <a:tc>
                  <a:txBody>
                    <a:bodyPr/>
                    <a:lstStyle/>
                    <a:p>
                      <a:pPr algn="ctr"/>
                      <a:r>
                        <a:rPr sz="1400" err="1"/>
                        <a:t>NH:Non-Hispanic</a:t>
                      </a:r>
                      <a:endParaRPr sz="1400"/>
                    </a:p>
                  </a:txBody>
                  <a:tcPr/>
                </a:tc>
                <a:extLst>
                  <a:ext uri="{0D108BD9-81ED-4DB2-BD59-A6C34878D82A}">
                    <a16:rowId xmlns:a16="http://schemas.microsoft.com/office/drawing/2014/main" val="10017"/>
                  </a:ext>
                </a:extLst>
              </a:tr>
              <a:tr h="305020">
                <a:tc>
                  <a:txBody>
                    <a:bodyPr/>
                    <a:lstStyle/>
                    <a:p>
                      <a:pPr algn="ctr"/>
                      <a:r>
                        <a:rPr sz="1400" err="1"/>
                        <a:t>ethnicity_source_concept_id</a:t>
                      </a:r>
                      <a:endParaRPr sz="1400"/>
                    </a:p>
                  </a:txBody>
                  <a:tcPr/>
                </a:tc>
                <a:tc>
                  <a:txBody>
                    <a:bodyPr/>
                    <a:lstStyle/>
                    <a:p>
                      <a:pPr algn="ctr"/>
                      <a:r>
                        <a:rPr sz="1400"/>
                        <a:t>NULL</a:t>
                      </a:r>
                    </a:p>
                  </a:txBody>
                  <a:tcPr/>
                </a:tc>
                <a:extLst>
                  <a:ext uri="{0D108BD9-81ED-4DB2-BD59-A6C34878D82A}">
                    <a16:rowId xmlns:a16="http://schemas.microsoft.com/office/drawing/2014/main" val="10018"/>
                  </a:ext>
                </a:extLst>
              </a:tr>
            </a:tbl>
          </a:graphicData>
        </a:graphic>
      </p:graphicFrame>
      <p:graphicFrame>
        <p:nvGraphicFramePr>
          <p:cNvPr id="5" name="Table 4">
            <a:extLst>
              <a:ext uri="{FF2B5EF4-FFF2-40B4-BE49-F238E27FC236}">
                <a16:creationId xmlns:a16="http://schemas.microsoft.com/office/drawing/2014/main" id="{5605A4A4-FD4C-EA13-3BEC-4019403C61CC}"/>
              </a:ext>
            </a:extLst>
          </p:cNvPr>
          <p:cNvGraphicFramePr>
            <a:graphicFrameLocks noGrp="1"/>
          </p:cNvGraphicFramePr>
          <p:nvPr>
            <p:extLst>
              <p:ext uri="{D42A27DB-BD31-4B8C-83A1-F6EECF244321}">
                <p14:modId xmlns:p14="http://schemas.microsoft.com/office/powerpoint/2010/main" val="3729807523"/>
              </p:ext>
            </p:extLst>
          </p:nvPr>
        </p:nvGraphicFramePr>
        <p:xfrm>
          <a:off x="6264729" y="1135743"/>
          <a:ext cx="5791202" cy="5486400"/>
        </p:xfrm>
        <a:graphic>
          <a:graphicData uri="http://schemas.openxmlformats.org/drawingml/2006/table">
            <a:tbl>
              <a:tblPr firstRow="1" bandRow="1">
                <a:tableStyleId>{5C22544A-7EE6-4342-B048-85BDC9FD1C3A}</a:tableStyleId>
              </a:tblPr>
              <a:tblGrid>
                <a:gridCol w="2895601">
                  <a:extLst>
                    <a:ext uri="{9D8B030D-6E8A-4147-A177-3AD203B41FA5}">
                      <a16:colId xmlns:a16="http://schemas.microsoft.com/office/drawing/2014/main" val="20000"/>
                    </a:ext>
                  </a:extLst>
                </a:gridCol>
                <a:gridCol w="2895601">
                  <a:extLst>
                    <a:ext uri="{9D8B030D-6E8A-4147-A177-3AD203B41FA5}">
                      <a16:colId xmlns:a16="http://schemas.microsoft.com/office/drawing/2014/main" val="20001"/>
                    </a:ext>
                  </a:extLst>
                </a:gridCol>
              </a:tblGrid>
              <a:tr h="265438">
                <a:tc gridSpan="2">
                  <a:txBody>
                    <a:bodyPr/>
                    <a:lstStyle/>
                    <a:p>
                      <a:pPr lvl="0" algn="ctr">
                        <a:buNone/>
                      </a:pPr>
                      <a:r>
                        <a:rPr lang="en-US" sz="1400"/>
                        <a:t>Visit Occurrence</a:t>
                      </a:r>
                    </a:p>
                  </a:txBody>
                  <a:tcPr/>
                </a:tc>
                <a:tc hMerge="1">
                  <a:txBody>
                    <a:bodyPr/>
                    <a:lstStyle/>
                    <a:p>
                      <a:pPr>
                        <a:defRPr sz="1100" b="1"/>
                      </a:pPr>
                      <a:endParaRPr/>
                    </a:p>
                  </a:txBody>
                  <a:tcPr/>
                </a:tc>
                <a:extLst>
                  <a:ext uri="{0D108BD9-81ED-4DB2-BD59-A6C34878D82A}">
                    <a16:rowId xmlns:a16="http://schemas.microsoft.com/office/drawing/2014/main" val="10000"/>
                  </a:ext>
                </a:extLst>
              </a:tr>
              <a:tr h="265438">
                <a:tc>
                  <a:txBody>
                    <a:bodyPr/>
                    <a:lstStyle/>
                    <a:p>
                      <a:pPr algn="l">
                        <a:defRPr sz="1100"/>
                      </a:pPr>
                      <a:r>
                        <a:rPr sz="1400" err="1"/>
                        <a:t>visit_occurrence_id</a:t>
                      </a:r>
                      <a:endParaRPr sz="1400"/>
                    </a:p>
                  </a:txBody>
                  <a:tcPr/>
                </a:tc>
                <a:tc>
                  <a:txBody>
                    <a:bodyPr/>
                    <a:lstStyle/>
                    <a:p>
                      <a:pPr algn="l">
                        <a:defRPr sz="1100"/>
                      </a:pPr>
                      <a:r>
                        <a:rPr sz="1400"/>
                        <a:t>10</a:t>
                      </a:r>
                    </a:p>
                  </a:txBody>
                  <a:tcPr/>
                </a:tc>
                <a:extLst>
                  <a:ext uri="{0D108BD9-81ED-4DB2-BD59-A6C34878D82A}">
                    <a16:rowId xmlns:a16="http://schemas.microsoft.com/office/drawing/2014/main" val="10001"/>
                  </a:ext>
                </a:extLst>
              </a:tr>
              <a:tr h="265438">
                <a:tc>
                  <a:txBody>
                    <a:bodyPr/>
                    <a:lstStyle/>
                    <a:p>
                      <a:pPr algn="l">
                        <a:defRPr sz="1100"/>
                      </a:pPr>
                      <a:r>
                        <a:rPr sz="1400" err="1"/>
                        <a:t>person_id</a:t>
                      </a:r>
                      <a:endParaRPr sz="1400"/>
                    </a:p>
                  </a:txBody>
                  <a:tcPr/>
                </a:tc>
                <a:tc>
                  <a:txBody>
                    <a:bodyPr/>
                    <a:lstStyle/>
                    <a:p>
                      <a:pPr algn="l">
                        <a:defRPr sz="1100"/>
                      </a:pPr>
                      <a:r>
                        <a:rPr sz="1400"/>
                        <a:t>1</a:t>
                      </a:r>
                    </a:p>
                  </a:txBody>
                  <a:tcPr/>
                </a:tc>
                <a:extLst>
                  <a:ext uri="{0D108BD9-81ED-4DB2-BD59-A6C34878D82A}">
                    <a16:rowId xmlns:a16="http://schemas.microsoft.com/office/drawing/2014/main" val="10002"/>
                  </a:ext>
                </a:extLst>
              </a:tr>
              <a:tr h="265438">
                <a:tc>
                  <a:txBody>
                    <a:bodyPr/>
                    <a:lstStyle/>
                    <a:p>
                      <a:pPr algn="l">
                        <a:defRPr sz="1100"/>
                      </a:pPr>
                      <a:r>
                        <a:rPr sz="1400" err="1"/>
                        <a:t>visit_concept_id</a:t>
                      </a:r>
                      <a:endParaRPr sz="1400"/>
                    </a:p>
                  </a:txBody>
                  <a:tcPr/>
                </a:tc>
                <a:tc>
                  <a:txBody>
                    <a:bodyPr/>
                    <a:lstStyle/>
                    <a:p>
                      <a:pPr algn="l">
                        <a:defRPr sz="1100"/>
                      </a:pPr>
                      <a:r>
                        <a:rPr sz="1400"/>
                        <a:t>9203 (Emergency Room Visit)</a:t>
                      </a:r>
                    </a:p>
                  </a:txBody>
                  <a:tcPr/>
                </a:tc>
                <a:extLst>
                  <a:ext uri="{0D108BD9-81ED-4DB2-BD59-A6C34878D82A}">
                    <a16:rowId xmlns:a16="http://schemas.microsoft.com/office/drawing/2014/main" val="10003"/>
                  </a:ext>
                </a:extLst>
              </a:tr>
              <a:tr h="265438">
                <a:tc>
                  <a:txBody>
                    <a:bodyPr/>
                    <a:lstStyle/>
                    <a:p>
                      <a:pPr algn="l">
                        <a:defRPr sz="1100"/>
                      </a:pPr>
                      <a:r>
                        <a:rPr sz="1400" err="1"/>
                        <a:t>visit_start_date</a:t>
                      </a:r>
                      <a:endParaRPr sz="1400"/>
                    </a:p>
                  </a:txBody>
                  <a:tcPr/>
                </a:tc>
                <a:tc>
                  <a:txBody>
                    <a:bodyPr/>
                    <a:lstStyle/>
                    <a:p>
                      <a:pPr algn="l">
                        <a:defRPr sz="1100"/>
                      </a:pPr>
                      <a:r>
                        <a:rPr sz="1400"/>
                        <a:t>2016-03-01</a:t>
                      </a:r>
                    </a:p>
                  </a:txBody>
                  <a:tcPr/>
                </a:tc>
                <a:extLst>
                  <a:ext uri="{0D108BD9-81ED-4DB2-BD59-A6C34878D82A}">
                    <a16:rowId xmlns:a16="http://schemas.microsoft.com/office/drawing/2014/main" val="10004"/>
                  </a:ext>
                </a:extLst>
              </a:tr>
              <a:tr h="265438">
                <a:tc>
                  <a:txBody>
                    <a:bodyPr/>
                    <a:lstStyle/>
                    <a:p>
                      <a:pPr algn="l">
                        <a:defRPr sz="1100"/>
                      </a:pPr>
                      <a:r>
                        <a:rPr sz="1400" err="1"/>
                        <a:t>visit_start_datetime</a:t>
                      </a:r>
                      <a:endParaRPr sz="1400"/>
                    </a:p>
                  </a:txBody>
                  <a:tcPr/>
                </a:tc>
                <a:tc>
                  <a:txBody>
                    <a:bodyPr/>
                    <a:lstStyle/>
                    <a:p>
                      <a:pPr algn="l">
                        <a:defRPr sz="1100"/>
                      </a:pPr>
                      <a:r>
                        <a:rPr lang="en-US" sz="1400"/>
                        <a:t>2024-03-01T03:12:00</a:t>
                      </a:r>
                      <a:endParaRPr sz="1400"/>
                    </a:p>
                  </a:txBody>
                  <a:tcPr/>
                </a:tc>
                <a:extLst>
                  <a:ext uri="{0D108BD9-81ED-4DB2-BD59-A6C34878D82A}">
                    <a16:rowId xmlns:a16="http://schemas.microsoft.com/office/drawing/2014/main" val="10005"/>
                  </a:ext>
                </a:extLst>
              </a:tr>
              <a:tr h="265438">
                <a:tc>
                  <a:txBody>
                    <a:bodyPr/>
                    <a:lstStyle/>
                    <a:p>
                      <a:pPr algn="l">
                        <a:defRPr sz="1100"/>
                      </a:pPr>
                      <a:r>
                        <a:rPr sz="1400" err="1"/>
                        <a:t>visit_end_date</a:t>
                      </a:r>
                      <a:endParaRPr sz="1400"/>
                    </a:p>
                  </a:txBody>
                  <a:tcPr/>
                </a:tc>
                <a:tc>
                  <a:txBody>
                    <a:bodyPr/>
                    <a:lstStyle/>
                    <a:p>
                      <a:pPr algn="l">
                        <a:defRPr sz="1100"/>
                      </a:pPr>
                      <a:r>
                        <a:rPr lang="en-US" sz="1400"/>
                        <a:t>2024-03-01</a:t>
                      </a:r>
                      <a:endParaRPr sz="1400"/>
                    </a:p>
                  </a:txBody>
                  <a:tcPr/>
                </a:tc>
                <a:extLst>
                  <a:ext uri="{0D108BD9-81ED-4DB2-BD59-A6C34878D82A}">
                    <a16:rowId xmlns:a16="http://schemas.microsoft.com/office/drawing/2014/main" val="10006"/>
                  </a:ext>
                </a:extLst>
              </a:tr>
              <a:tr h="265438">
                <a:tc>
                  <a:txBody>
                    <a:bodyPr/>
                    <a:lstStyle/>
                    <a:p>
                      <a:pPr algn="l">
                        <a:defRPr sz="1100"/>
                      </a:pPr>
                      <a:r>
                        <a:rPr sz="1400" err="1"/>
                        <a:t>visit_end_datetime</a:t>
                      </a:r>
                      <a:endParaRPr sz="1400"/>
                    </a:p>
                  </a:txBody>
                  <a:tcPr/>
                </a:tc>
                <a:tc>
                  <a:txBody>
                    <a:bodyPr/>
                    <a:lstStyle/>
                    <a:p>
                      <a:pPr algn="l">
                        <a:defRPr sz="1100"/>
                      </a:pPr>
                      <a:r>
                        <a:rPr lang="en-US" sz="1400"/>
                        <a:t>2024-03-01T10:00:00</a:t>
                      </a:r>
                      <a:endParaRPr sz="1400"/>
                    </a:p>
                  </a:txBody>
                  <a:tcPr/>
                </a:tc>
                <a:extLst>
                  <a:ext uri="{0D108BD9-81ED-4DB2-BD59-A6C34878D82A}">
                    <a16:rowId xmlns:a16="http://schemas.microsoft.com/office/drawing/2014/main" val="10007"/>
                  </a:ext>
                </a:extLst>
              </a:tr>
              <a:tr h="265438">
                <a:tc>
                  <a:txBody>
                    <a:bodyPr/>
                    <a:lstStyle/>
                    <a:p>
                      <a:pPr algn="l">
                        <a:defRPr sz="1100"/>
                      </a:pPr>
                      <a:r>
                        <a:rPr sz="1400" err="1"/>
                        <a:t>visit_type_concept_id</a:t>
                      </a:r>
                      <a:endParaRPr sz="1400"/>
                    </a:p>
                  </a:txBody>
                  <a:tcPr/>
                </a:tc>
                <a:tc>
                  <a:txBody>
                    <a:bodyPr/>
                    <a:lstStyle/>
                    <a:p>
                      <a:pPr lvl="0" algn="l">
                        <a:buNone/>
                      </a:pPr>
                      <a:r>
                        <a:rPr lang="en-US" sz="1400" b="0" i="0" u="none" strike="noStrike" noProof="0">
                          <a:latin typeface="Calibri"/>
                        </a:rPr>
                        <a:t>32817</a:t>
                      </a:r>
                      <a:r>
                        <a:rPr lang="en-US" sz="1400"/>
                        <a:t> </a:t>
                      </a:r>
                      <a:r>
                        <a:rPr sz="1400"/>
                        <a:t>(EHR record)</a:t>
                      </a:r>
                    </a:p>
                  </a:txBody>
                  <a:tcPr/>
                </a:tc>
                <a:extLst>
                  <a:ext uri="{0D108BD9-81ED-4DB2-BD59-A6C34878D82A}">
                    <a16:rowId xmlns:a16="http://schemas.microsoft.com/office/drawing/2014/main" val="10008"/>
                  </a:ext>
                </a:extLst>
              </a:tr>
              <a:tr h="265438">
                <a:tc>
                  <a:txBody>
                    <a:bodyPr/>
                    <a:lstStyle/>
                    <a:p>
                      <a:pPr algn="l">
                        <a:defRPr sz="1100"/>
                      </a:pPr>
                      <a:r>
                        <a:rPr sz="1400" err="1"/>
                        <a:t>provider_id</a:t>
                      </a:r>
                      <a:endParaRPr sz="1400"/>
                    </a:p>
                  </a:txBody>
                  <a:tcPr/>
                </a:tc>
                <a:tc>
                  <a:txBody>
                    <a:bodyPr/>
                    <a:lstStyle/>
                    <a:p>
                      <a:pPr algn="l">
                        <a:defRPr sz="1100"/>
                      </a:pPr>
                      <a:r>
                        <a:rPr sz="1400"/>
                        <a:t>NULL</a:t>
                      </a:r>
                    </a:p>
                  </a:txBody>
                  <a:tcPr/>
                </a:tc>
                <a:extLst>
                  <a:ext uri="{0D108BD9-81ED-4DB2-BD59-A6C34878D82A}">
                    <a16:rowId xmlns:a16="http://schemas.microsoft.com/office/drawing/2014/main" val="10009"/>
                  </a:ext>
                </a:extLst>
              </a:tr>
              <a:tr h="265438">
                <a:tc>
                  <a:txBody>
                    <a:bodyPr/>
                    <a:lstStyle/>
                    <a:p>
                      <a:pPr algn="l">
                        <a:defRPr sz="1100"/>
                      </a:pPr>
                      <a:r>
                        <a:rPr sz="1400" err="1"/>
                        <a:t>care_site_id</a:t>
                      </a:r>
                      <a:endParaRPr sz="1400"/>
                    </a:p>
                  </a:txBody>
                  <a:tcPr/>
                </a:tc>
                <a:tc>
                  <a:txBody>
                    <a:bodyPr/>
                    <a:lstStyle/>
                    <a:p>
                      <a:pPr algn="l">
                        <a:defRPr sz="1100"/>
                      </a:pPr>
                      <a:r>
                        <a:rPr lang="en-US" sz="1400"/>
                        <a:t>1</a:t>
                      </a:r>
                      <a:endParaRPr sz="1400"/>
                    </a:p>
                  </a:txBody>
                  <a:tcPr/>
                </a:tc>
                <a:extLst>
                  <a:ext uri="{0D108BD9-81ED-4DB2-BD59-A6C34878D82A}">
                    <a16:rowId xmlns:a16="http://schemas.microsoft.com/office/drawing/2014/main" val="10010"/>
                  </a:ext>
                </a:extLst>
              </a:tr>
              <a:tr h="265438">
                <a:tc>
                  <a:txBody>
                    <a:bodyPr/>
                    <a:lstStyle/>
                    <a:p>
                      <a:pPr algn="l">
                        <a:defRPr sz="1100"/>
                      </a:pPr>
                      <a:r>
                        <a:rPr sz="1400" err="1"/>
                        <a:t>visit_source_value</a:t>
                      </a:r>
                      <a:endParaRPr sz="1400"/>
                    </a:p>
                  </a:txBody>
                  <a:tcPr/>
                </a:tc>
                <a:tc>
                  <a:txBody>
                    <a:bodyPr/>
                    <a:lstStyle/>
                    <a:p>
                      <a:pPr algn="l">
                        <a:defRPr sz="1100"/>
                      </a:pPr>
                      <a:r>
                        <a:rPr lang="en-US" sz="1400"/>
                        <a:t>E</a:t>
                      </a:r>
                      <a:endParaRPr sz="1400"/>
                    </a:p>
                  </a:txBody>
                  <a:tcPr/>
                </a:tc>
                <a:extLst>
                  <a:ext uri="{0D108BD9-81ED-4DB2-BD59-A6C34878D82A}">
                    <a16:rowId xmlns:a16="http://schemas.microsoft.com/office/drawing/2014/main" val="10011"/>
                  </a:ext>
                </a:extLst>
              </a:tr>
              <a:tr h="265438">
                <a:tc>
                  <a:txBody>
                    <a:bodyPr/>
                    <a:lstStyle/>
                    <a:p>
                      <a:pPr algn="l">
                        <a:defRPr sz="1100"/>
                      </a:pPr>
                      <a:r>
                        <a:rPr sz="1400" err="1"/>
                        <a:t>visit_source_concept_id</a:t>
                      </a:r>
                      <a:endParaRPr sz="1400"/>
                    </a:p>
                  </a:txBody>
                  <a:tcPr/>
                </a:tc>
                <a:tc>
                  <a:txBody>
                    <a:bodyPr/>
                    <a:lstStyle/>
                    <a:p>
                      <a:pPr algn="l">
                        <a:defRPr sz="1100"/>
                      </a:pPr>
                      <a:r>
                        <a:rPr sz="1400"/>
                        <a:t>NULL</a:t>
                      </a:r>
                    </a:p>
                  </a:txBody>
                  <a:tcPr/>
                </a:tc>
                <a:extLst>
                  <a:ext uri="{0D108BD9-81ED-4DB2-BD59-A6C34878D82A}">
                    <a16:rowId xmlns:a16="http://schemas.microsoft.com/office/drawing/2014/main" val="10012"/>
                  </a:ext>
                </a:extLst>
              </a:tr>
              <a:tr h="265438">
                <a:tc>
                  <a:txBody>
                    <a:bodyPr/>
                    <a:lstStyle/>
                    <a:p>
                      <a:pPr algn="l">
                        <a:defRPr sz="1100"/>
                      </a:pPr>
                      <a:r>
                        <a:rPr sz="1400" err="1"/>
                        <a:t>admitted_from_concept_id</a:t>
                      </a:r>
                      <a:endParaRPr sz="1400"/>
                    </a:p>
                  </a:txBody>
                  <a:tcPr/>
                </a:tc>
                <a:tc>
                  <a:txBody>
                    <a:bodyPr/>
                    <a:lstStyle/>
                    <a:p>
                      <a:pPr algn="l">
                        <a:defRPr sz="1100"/>
                      </a:pPr>
                      <a:r>
                        <a:rPr sz="1400"/>
                        <a:t>NULL</a:t>
                      </a:r>
                    </a:p>
                  </a:txBody>
                  <a:tcPr/>
                </a:tc>
                <a:extLst>
                  <a:ext uri="{0D108BD9-81ED-4DB2-BD59-A6C34878D82A}">
                    <a16:rowId xmlns:a16="http://schemas.microsoft.com/office/drawing/2014/main" val="10013"/>
                  </a:ext>
                </a:extLst>
              </a:tr>
              <a:tr h="265438">
                <a:tc>
                  <a:txBody>
                    <a:bodyPr/>
                    <a:lstStyle/>
                    <a:p>
                      <a:pPr algn="l">
                        <a:defRPr sz="1100"/>
                      </a:pPr>
                      <a:r>
                        <a:rPr sz="1400" err="1"/>
                        <a:t>admitted_from_source_value</a:t>
                      </a:r>
                      <a:endParaRPr sz="1400"/>
                    </a:p>
                  </a:txBody>
                  <a:tcPr/>
                </a:tc>
                <a:tc>
                  <a:txBody>
                    <a:bodyPr/>
                    <a:lstStyle/>
                    <a:p>
                      <a:pPr algn="l">
                        <a:defRPr sz="1100"/>
                      </a:pPr>
                      <a:r>
                        <a:rPr sz="1400"/>
                        <a:t>NULL</a:t>
                      </a:r>
                    </a:p>
                  </a:txBody>
                  <a:tcPr/>
                </a:tc>
                <a:extLst>
                  <a:ext uri="{0D108BD9-81ED-4DB2-BD59-A6C34878D82A}">
                    <a16:rowId xmlns:a16="http://schemas.microsoft.com/office/drawing/2014/main" val="10014"/>
                  </a:ext>
                </a:extLst>
              </a:tr>
              <a:tr h="265438">
                <a:tc>
                  <a:txBody>
                    <a:bodyPr/>
                    <a:lstStyle/>
                    <a:p>
                      <a:pPr algn="l">
                        <a:defRPr sz="1100"/>
                      </a:pPr>
                      <a:r>
                        <a:rPr sz="1400" err="1"/>
                        <a:t>discharge_to_concept_id</a:t>
                      </a:r>
                      <a:endParaRPr sz="1400"/>
                    </a:p>
                  </a:txBody>
                  <a:tcPr/>
                </a:tc>
                <a:tc>
                  <a:txBody>
                    <a:bodyPr/>
                    <a:lstStyle/>
                    <a:p>
                      <a:pPr algn="l">
                        <a:defRPr sz="1100"/>
                      </a:pPr>
                      <a:r>
                        <a:rPr sz="1400"/>
                        <a:t>NULL</a:t>
                      </a:r>
                    </a:p>
                  </a:txBody>
                  <a:tcPr/>
                </a:tc>
                <a:extLst>
                  <a:ext uri="{0D108BD9-81ED-4DB2-BD59-A6C34878D82A}">
                    <a16:rowId xmlns:a16="http://schemas.microsoft.com/office/drawing/2014/main" val="10015"/>
                  </a:ext>
                </a:extLst>
              </a:tr>
              <a:tr h="265438">
                <a:tc>
                  <a:txBody>
                    <a:bodyPr/>
                    <a:lstStyle/>
                    <a:p>
                      <a:pPr algn="l">
                        <a:defRPr sz="1100"/>
                      </a:pPr>
                      <a:r>
                        <a:rPr sz="1400" err="1"/>
                        <a:t>discharge_to_source_value</a:t>
                      </a:r>
                      <a:endParaRPr sz="1400"/>
                    </a:p>
                  </a:txBody>
                  <a:tcPr/>
                </a:tc>
                <a:tc>
                  <a:txBody>
                    <a:bodyPr/>
                    <a:lstStyle/>
                    <a:p>
                      <a:pPr algn="l">
                        <a:defRPr sz="1100"/>
                      </a:pPr>
                      <a:r>
                        <a:rPr sz="1400"/>
                        <a:t>NULL</a:t>
                      </a:r>
                    </a:p>
                  </a:txBody>
                  <a:tcPr/>
                </a:tc>
                <a:extLst>
                  <a:ext uri="{0D108BD9-81ED-4DB2-BD59-A6C34878D82A}">
                    <a16:rowId xmlns:a16="http://schemas.microsoft.com/office/drawing/2014/main" val="10016"/>
                  </a:ext>
                </a:extLst>
              </a:tr>
              <a:tr h="265438">
                <a:tc>
                  <a:txBody>
                    <a:bodyPr/>
                    <a:lstStyle/>
                    <a:p>
                      <a:pPr algn="l">
                        <a:defRPr sz="1100"/>
                      </a:pPr>
                      <a:r>
                        <a:rPr sz="1400" err="1"/>
                        <a:t>preceding_visit_occurrence_id</a:t>
                      </a:r>
                      <a:endParaRPr sz="1400"/>
                    </a:p>
                  </a:txBody>
                  <a:tcPr/>
                </a:tc>
                <a:tc>
                  <a:txBody>
                    <a:bodyPr/>
                    <a:lstStyle/>
                    <a:p>
                      <a:pPr algn="l">
                        <a:defRPr sz="1100"/>
                      </a:pPr>
                      <a:r>
                        <a:rPr sz="1400"/>
                        <a:t>NULL</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5072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98245718"/>
              </p:ext>
            </p:extLst>
          </p:nvPr>
        </p:nvGraphicFramePr>
        <p:xfrm>
          <a:off x="523875" y="1149803"/>
          <a:ext cx="5056384" cy="5181600"/>
        </p:xfrm>
        <a:graphic>
          <a:graphicData uri="http://schemas.openxmlformats.org/drawingml/2006/table">
            <a:tbl>
              <a:tblPr firstRow="1" bandRow="1">
                <a:tableStyleId>{5C22544A-7EE6-4342-B048-85BDC9FD1C3A}</a:tableStyleId>
              </a:tblPr>
              <a:tblGrid>
                <a:gridCol w="2528192">
                  <a:extLst>
                    <a:ext uri="{9D8B030D-6E8A-4147-A177-3AD203B41FA5}">
                      <a16:colId xmlns:a16="http://schemas.microsoft.com/office/drawing/2014/main" val="20000"/>
                    </a:ext>
                  </a:extLst>
                </a:gridCol>
                <a:gridCol w="2528192">
                  <a:extLst>
                    <a:ext uri="{9D8B030D-6E8A-4147-A177-3AD203B41FA5}">
                      <a16:colId xmlns:a16="http://schemas.microsoft.com/office/drawing/2014/main" val="20001"/>
                    </a:ext>
                  </a:extLst>
                </a:gridCol>
              </a:tblGrid>
              <a:tr h="254000">
                <a:tc gridSpan="2">
                  <a:txBody>
                    <a:bodyPr/>
                    <a:lstStyle/>
                    <a:p>
                      <a:pPr lvl="0" algn="ctr">
                        <a:buNone/>
                      </a:pPr>
                      <a:r>
                        <a:rPr lang="en-US" sz="1400"/>
                        <a:t>Condition Occurrence</a:t>
                      </a:r>
                    </a:p>
                  </a:txBody>
                  <a:tcPr/>
                </a:tc>
                <a:tc hMerge="1">
                  <a:txBody>
                    <a:bodyPr/>
                    <a:lstStyle/>
                    <a:p>
                      <a:pPr>
                        <a:defRPr sz="1100" b="1"/>
                      </a:pPr>
                      <a:endParaRPr/>
                    </a:p>
                  </a:txBody>
                  <a:tcPr/>
                </a:tc>
                <a:extLst>
                  <a:ext uri="{0D108BD9-81ED-4DB2-BD59-A6C34878D82A}">
                    <a16:rowId xmlns:a16="http://schemas.microsoft.com/office/drawing/2014/main" val="10000"/>
                  </a:ext>
                </a:extLst>
              </a:tr>
              <a:tr h="254000">
                <a:tc>
                  <a:txBody>
                    <a:bodyPr/>
                    <a:lstStyle/>
                    <a:p>
                      <a:pPr algn="l">
                        <a:defRPr sz="1100"/>
                      </a:pPr>
                      <a:r>
                        <a:rPr sz="1400" err="1"/>
                        <a:t>condition_occurrence_id</a:t>
                      </a:r>
                    </a:p>
                  </a:txBody>
                  <a:tcPr/>
                </a:tc>
                <a:tc>
                  <a:txBody>
                    <a:bodyPr/>
                    <a:lstStyle/>
                    <a:p>
                      <a:pPr algn="l">
                        <a:defRPr sz="1100"/>
                      </a:pPr>
                      <a:r>
                        <a:rPr sz="1400"/>
                        <a:t>100</a:t>
                      </a:r>
                    </a:p>
                  </a:txBody>
                  <a:tcPr/>
                </a:tc>
                <a:extLst>
                  <a:ext uri="{0D108BD9-81ED-4DB2-BD59-A6C34878D82A}">
                    <a16:rowId xmlns:a16="http://schemas.microsoft.com/office/drawing/2014/main" val="10001"/>
                  </a:ext>
                </a:extLst>
              </a:tr>
              <a:tr h="254000">
                <a:tc>
                  <a:txBody>
                    <a:bodyPr/>
                    <a:lstStyle/>
                    <a:p>
                      <a:pPr algn="l">
                        <a:defRPr sz="1100"/>
                      </a:pPr>
                      <a:r>
                        <a:rPr sz="1400" err="1"/>
                        <a:t>person_id</a:t>
                      </a:r>
                    </a:p>
                  </a:txBody>
                  <a:tcPr/>
                </a:tc>
                <a:tc>
                  <a:txBody>
                    <a:bodyPr/>
                    <a:lstStyle/>
                    <a:p>
                      <a:pPr algn="l">
                        <a:defRPr sz="1100"/>
                      </a:pPr>
                      <a:r>
                        <a:rPr sz="1400"/>
                        <a:t>1</a:t>
                      </a:r>
                    </a:p>
                  </a:txBody>
                  <a:tcPr/>
                </a:tc>
                <a:extLst>
                  <a:ext uri="{0D108BD9-81ED-4DB2-BD59-A6C34878D82A}">
                    <a16:rowId xmlns:a16="http://schemas.microsoft.com/office/drawing/2014/main" val="10002"/>
                  </a:ext>
                </a:extLst>
              </a:tr>
              <a:tr h="254000">
                <a:tc>
                  <a:txBody>
                    <a:bodyPr/>
                    <a:lstStyle/>
                    <a:p>
                      <a:pPr algn="l">
                        <a:defRPr sz="1100"/>
                      </a:pPr>
                      <a:r>
                        <a:rPr sz="1400" err="1"/>
                        <a:t>condition_concept_id</a:t>
                      </a:r>
                    </a:p>
                  </a:txBody>
                  <a:tcPr/>
                </a:tc>
                <a:tc>
                  <a:txBody>
                    <a:bodyPr/>
                    <a:lstStyle/>
                    <a:p>
                      <a:pPr lvl="0" algn="l">
                        <a:buNone/>
                      </a:pPr>
                      <a:r>
                        <a:rPr lang="en-US" sz="1400" b="0" i="0" u="none" strike="noStrike" noProof="0">
                          <a:latin typeface="Calibri"/>
                        </a:rPr>
                        <a:t>201916 </a:t>
                      </a:r>
                      <a:r>
                        <a:rPr sz="1400"/>
                        <a:t>(Kidney Stone)</a:t>
                      </a:r>
                    </a:p>
                  </a:txBody>
                  <a:tcPr/>
                </a:tc>
                <a:extLst>
                  <a:ext uri="{0D108BD9-81ED-4DB2-BD59-A6C34878D82A}">
                    <a16:rowId xmlns:a16="http://schemas.microsoft.com/office/drawing/2014/main" val="10003"/>
                  </a:ext>
                </a:extLst>
              </a:tr>
              <a:tr h="254000">
                <a:tc>
                  <a:txBody>
                    <a:bodyPr/>
                    <a:lstStyle/>
                    <a:p>
                      <a:pPr algn="l">
                        <a:defRPr sz="1100"/>
                      </a:pPr>
                      <a:r>
                        <a:rPr sz="1400" err="1"/>
                        <a:t>condition_start_date</a:t>
                      </a:r>
                    </a:p>
                  </a:txBody>
                  <a:tcPr/>
                </a:tc>
                <a:tc>
                  <a:txBody>
                    <a:bodyPr/>
                    <a:lstStyle/>
                    <a:p>
                      <a:pPr algn="l">
                        <a:defRPr sz="1100"/>
                      </a:pPr>
                      <a:r>
                        <a:rPr lang="en-US" sz="1400"/>
                        <a:t>2024-03-01</a:t>
                      </a:r>
                      <a:endParaRPr sz="1400"/>
                    </a:p>
                  </a:txBody>
                  <a:tcPr/>
                </a:tc>
                <a:extLst>
                  <a:ext uri="{0D108BD9-81ED-4DB2-BD59-A6C34878D82A}">
                    <a16:rowId xmlns:a16="http://schemas.microsoft.com/office/drawing/2014/main" val="10004"/>
                  </a:ext>
                </a:extLst>
              </a:tr>
              <a:tr h="254000">
                <a:tc>
                  <a:txBody>
                    <a:bodyPr/>
                    <a:lstStyle/>
                    <a:p>
                      <a:pPr algn="l">
                        <a:defRPr sz="1100"/>
                      </a:pPr>
                      <a:r>
                        <a:rPr sz="1400" err="1"/>
                        <a:t>condition_start_datetime</a:t>
                      </a:r>
                    </a:p>
                  </a:txBody>
                  <a:tcPr/>
                </a:tc>
                <a:tc>
                  <a:txBody>
                    <a:bodyPr/>
                    <a:lstStyle/>
                    <a:p>
                      <a:pPr algn="l">
                        <a:defRPr sz="1100"/>
                      </a:pPr>
                      <a:r>
                        <a:rPr lang="en-US" sz="1400"/>
                        <a:t>2024-03-01T03:12:00</a:t>
                      </a:r>
                      <a:endParaRPr sz="1400"/>
                    </a:p>
                  </a:txBody>
                  <a:tcPr/>
                </a:tc>
                <a:extLst>
                  <a:ext uri="{0D108BD9-81ED-4DB2-BD59-A6C34878D82A}">
                    <a16:rowId xmlns:a16="http://schemas.microsoft.com/office/drawing/2014/main" val="10005"/>
                  </a:ext>
                </a:extLst>
              </a:tr>
              <a:tr h="254000">
                <a:tc>
                  <a:txBody>
                    <a:bodyPr/>
                    <a:lstStyle/>
                    <a:p>
                      <a:pPr algn="l">
                        <a:defRPr sz="1100"/>
                      </a:pPr>
                      <a:r>
                        <a:rPr sz="1400" err="1"/>
                        <a:t>condition_end_date</a:t>
                      </a:r>
                    </a:p>
                  </a:txBody>
                  <a:tcPr/>
                </a:tc>
                <a:tc>
                  <a:txBody>
                    <a:bodyPr/>
                    <a:lstStyle/>
                    <a:p>
                      <a:pPr algn="l">
                        <a:defRPr sz="1100"/>
                      </a:pPr>
                      <a:r>
                        <a:rPr sz="1400"/>
                        <a:t>NULL</a:t>
                      </a:r>
                    </a:p>
                  </a:txBody>
                  <a:tcPr/>
                </a:tc>
                <a:extLst>
                  <a:ext uri="{0D108BD9-81ED-4DB2-BD59-A6C34878D82A}">
                    <a16:rowId xmlns:a16="http://schemas.microsoft.com/office/drawing/2014/main" val="10006"/>
                  </a:ext>
                </a:extLst>
              </a:tr>
              <a:tr h="254000">
                <a:tc>
                  <a:txBody>
                    <a:bodyPr/>
                    <a:lstStyle/>
                    <a:p>
                      <a:pPr algn="l">
                        <a:defRPr sz="1100"/>
                      </a:pPr>
                      <a:r>
                        <a:rPr sz="1400" err="1"/>
                        <a:t>condition_end_datetime</a:t>
                      </a:r>
                    </a:p>
                  </a:txBody>
                  <a:tcPr/>
                </a:tc>
                <a:tc>
                  <a:txBody>
                    <a:bodyPr/>
                    <a:lstStyle/>
                    <a:p>
                      <a:pPr algn="l">
                        <a:defRPr sz="1100"/>
                      </a:pPr>
                      <a:r>
                        <a:rPr sz="1400"/>
                        <a:t>NULL</a:t>
                      </a:r>
                    </a:p>
                  </a:txBody>
                  <a:tcPr/>
                </a:tc>
                <a:extLst>
                  <a:ext uri="{0D108BD9-81ED-4DB2-BD59-A6C34878D82A}">
                    <a16:rowId xmlns:a16="http://schemas.microsoft.com/office/drawing/2014/main" val="10007"/>
                  </a:ext>
                </a:extLst>
              </a:tr>
              <a:tr h="254000">
                <a:tc>
                  <a:txBody>
                    <a:bodyPr/>
                    <a:lstStyle/>
                    <a:p>
                      <a:pPr algn="l">
                        <a:defRPr sz="1100"/>
                      </a:pPr>
                      <a:r>
                        <a:rPr sz="1400" err="1"/>
                        <a:t>condition_type_concept_id</a:t>
                      </a:r>
                    </a:p>
                  </a:txBody>
                  <a:tcPr/>
                </a:tc>
                <a:tc>
                  <a:txBody>
                    <a:bodyPr/>
                    <a:lstStyle/>
                    <a:p>
                      <a:pPr lvl="0" algn="l">
                        <a:buNone/>
                      </a:pPr>
                      <a:r>
                        <a:rPr lang="en-US" sz="1400" b="0" i="0" u="none" strike="noStrike" noProof="0">
                          <a:latin typeface="Calibri"/>
                        </a:rPr>
                        <a:t>32817 </a:t>
                      </a:r>
                      <a:r>
                        <a:rPr sz="1400"/>
                        <a:t>(EHR)</a:t>
                      </a:r>
                    </a:p>
                  </a:txBody>
                  <a:tcPr/>
                </a:tc>
                <a:extLst>
                  <a:ext uri="{0D108BD9-81ED-4DB2-BD59-A6C34878D82A}">
                    <a16:rowId xmlns:a16="http://schemas.microsoft.com/office/drawing/2014/main" val="10008"/>
                  </a:ext>
                </a:extLst>
              </a:tr>
              <a:tr h="254000">
                <a:tc>
                  <a:txBody>
                    <a:bodyPr/>
                    <a:lstStyle/>
                    <a:p>
                      <a:pPr algn="l">
                        <a:defRPr sz="1100"/>
                      </a:pPr>
                      <a:r>
                        <a:rPr sz="1400" err="1"/>
                        <a:t>stop_reason</a:t>
                      </a:r>
                    </a:p>
                  </a:txBody>
                  <a:tcPr/>
                </a:tc>
                <a:tc>
                  <a:txBody>
                    <a:bodyPr/>
                    <a:lstStyle/>
                    <a:p>
                      <a:pPr algn="l">
                        <a:defRPr sz="1100"/>
                      </a:pPr>
                      <a:r>
                        <a:rPr sz="1400"/>
                        <a:t>NULL</a:t>
                      </a:r>
                    </a:p>
                  </a:txBody>
                  <a:tcPr/>
                </a:tc>
                <a:extLst>
                  <a:ext uri="{0D108BD9-81ED-4DB2-BD59-A6C34878D82A}">
                    <a16:rowId xmlns:a16="http://schemas.microsoft.com/office/drawing/2014/main" val="10009"/>
                  </a:ext>
                </a:extLst>
              </a:tr>
              <a:tr h="254000">
                <a:tc>
                  <a:txBody>
                    <a:bodyPr/>
                    <a:lstStyle/>
                    <a:p>
                      <a:pPr algn="l">
                        <a:defRPr sz="1100"/>
                      </a:pPr>
                      <a:r>
                        <a:rPr sz="1400" err="1"/>
                        <a:t>provider_id</a:t>
                      </a:r>
                    </a:p>
                  </a:txBody>
                  <a:tcPr/>
                </a:tc>
                <a:tc>
                  <a:txBody>
                    <a:bodyPr/>
                    <a:lstStyle/>
                    <a:p>
                      <a:pPr algn="l">
                        <a:defRPr sz="1100"/>
                      </a:pPr>
                      <a:r>
                        <a:rPr sz="1400"/>
                        <a:t>NULL</a:t>
                      </a:r>
                    </a:p>
                  </a:txBody>
                  <a:tcPr/>
                </a:tc>
                <a:extLst>
                  <a:ext uri="{0D108BD9-81ED-4DB2-BD59-A6C34878D82A}">
                    <a16:rowId xmlns:a16="http://schemas.microsoft.com/office/drawing/2014/main" val="10010"/>
                  </a:ext>
                </a:extLst>
              </a:tr>
              <a:tr h="254000">
                <a:tc>
                  <a:txBody>
                    <a:bodyPr/>
                    <a:lstStyle/>
                    <a:p>
                      <a:pPr algn="l">
                        <a:defRPr sz="1100"/>
                      </a:pPr>
                      <a:r>
                        <a:rPr sz="1400" err="1"/>
                        <a:t>visit_occurrence_id</a:t>
                      </a:r>
                    </a:p>
                  </a:txBody>
                  <a:tcPr/>
                </a:tc>
                <a:tc>
                  <a:txBody>
                    <a:bodyPr/>
                    <a:lstStyle/>
                    <a:p>
                      <a:pPr algn="l">
                        <a:defRPr sz="1100"/>
                      </a:pPr>
                      <a:r>
                        <a:rPr sz="1400"/>
                        <a:t>10</a:t>
                      </a:r>
                    </a:p>
                  </a:txBody>
                  <a:tcPr/>
                </a:tc>
                <a:extLst>
                  <a:ext uri="{0D108BD9-81ED-4DB2-BD59-A6C34878D82A}">
                    <a16:rowId xmlns:a16="http://schemas.microsoft.com/office/drawing/2014/main" val="10011"/>
                  </a:ext>
                </a:extLst>
              </a:tr>
              <a:tr h="254000">
                <a:tc>
                  <a:txBody>
                    <a:bodyPr/>
                    <a:lstStyle/>
                    <a:p>
                      <a:pPr algn="l">
                        <a:defRPr sz="1100"/>
                      </a:pPr>
                      <a:r>
                        <a:rPr sz="1400" err="1"/>
                        <a:t>visit_detail_id</a:t>
                      </a:r>
                    </a:p>
                  </a:txBody>
                  <a:tcPr/>
                </a:tc>
                <a:tc>
                  <a:txBody>
                    <a:bodyPr/>
                    <a:lstStyle/>
                    <a:p>
                      <a:pPr algn="l">
                        <a:defRPr sz="1100"/>
                      </a:pPr>
                      <a:r>
                        <a:rPr sz="1400"/>
                        <a:t>NULL</a:t>
                      </a:r>
                    </a:p>
                  </a:txBody>
                  <a:tcPr/>
                </a:tc>
                <a:extLst>
                  <a:ext uri="{0D108BD9-81ED-4DB2-BD59-A6C34878D82A}">
                    <a16:rowId xmlns:a16="http://schemas.microsoft.com/office/drawing/2014/main" val="10012"/>
                  </a:ext>
                </a:extLst>
              </a:tr>
              <a:tr h="254000">
                <a:tc>
                  <a:txBody>
                    <a:bodyPr/>
                    <a:lstStyle/>
                    <a:p>
                      <a:pPr algn="l">
                        <a:defRPr sz="1100"/>
                      </a:pPr>
                      <a:r>
                        <a:rPr sz="1400" err="1"/>
                        <a:t>condition_source_value</a:t>
                      </a:r>
                    </a:p>
                  </a:txBody>
                  <a:tcPr/>
                </a:tc>
                <a:tc>
                  <a:txBody>
                    <a:bodyPr/>
                    <a:lstStyle/>
                    <a:p>
                      <a:pPr lvl="0" algn="l">
                        <a:lnSpc>
                          <a:spcPct val="100000"/>
                        </a:lnSpc>
                        <a:spcBef>
                          <a:spcPts val="0"/>
                        </a:spcBef>
                        <a:spcAft>
                          <a:spcPts val="0"/>
                        </a:spcAft>
                        <a:buNone/>
                      </a:pPr>
                      <a:r>
                        <a:rPr lang="en-US" sz="1400" b="0" i="0" u="none" strike="noStrike" noProof="0">
                          <a:latin typeface="Calibri"/>
                        </a:rPr>
                        <a:t>592.1 (</a:t>
                      </a:r>
                      <a:r>
                        <a:rPr sz="1400"/>
                        <a:t>Kidney Stone</a:t>
                      </a:r>
                      <a:r>
                        <a:rPr lang="en-US" sz="1400"/>
                        <a:t>)</a:t>
                      </a:r>
                      <a:endParaRPr lang="en-US"/>
                    </a:p>
                  </a:txBody>
                  <a:tcPr/>
                </a:tc>
                <a:extLst>
                  <a:ext uri="{0D108BD9-81ED-4DB2-BD59-A6C34878D82A}">
                    <a16:rowId xmlns:a16="http://schemas.microsoft.com/office/drawing/2014/main" val="10013"/>
                  </a:ext>
                </a:extLst>
              </a:tr>
              <a:tr h="254000">
                <a:tc>
                  <a:txBody>
                    <a:bodyPr/>
                    <a:lstStyle/>
                    <a:p>
                      <a:pPr algn="l">
                        <a:defRPr sz="1100"/>
                      </a:pPr>
                      <a:r>
                        <a:rPr sz="1400" err="1"/>
                        <a:t>condition_source_concept_id</a:t>
                      </a:r>
                    </a:p>
                  </a:txBody>
                  <a:tcPr/>
                </a:tc>
                <a:tc>
                  <a:txBody>
                    <a:bodyPr/>
                    <a:lstStyle/>
                    <a:p>
                      <a:pPr lvl="0" algn="l">
                        <a:buNone/>
                      </a:pPr>
                      <a:r>
                        <a:rPr lang="en-US" sz="1400" b="0" i="0" u="none" strike="noStrike" noProof="0">
                          <a:latin typeface="Calibri"/>
                        </a:rPr>
                        <a:t>44825543 (ICD OMOP)</a:t>
                      </a:r>
                      <a:endParaRPr sz="1400"/>
                    </a:p>
                  </a:txBody>
                  <a:tcPr/>
                </a:tc>
                <a:extLst>
                  <a:ext uri="{0D108BD9-81ED-4DB2-BD59-A6C34878D82A}">
                    <a16:rowId xmlns:a16="http://schemas.microsoft.com/office/drawing/2014/main" val="10014"/>
                  </a:ext>
                </a:extLst>
              </a:tr>
              <a:tr h="254000">
                <a:tc>
                  <a:txBody>
                    <a:bodyPr/>
                    <a:lstStyle/>
                    <a:p>
                      <a:pPr algn="l">
                        <a:defRPr sz="1100"/>
                      </a:pPr>
                      <a:r>
                        <a:rPr sz="1400" err="1"/>
                        <a:t>condition_status_source_value</a:t>
                      </a:r>
                    </a:p>
                  </a:txBody>
                  <a:tcPr/>
                </a:tc>
                <a:tc>
                  <a:txBody>
                    <a:bodyPr/>
                    <a:lstStyle/>
                    <a:p>
                      <a:pPr algn="l">
                        <a:defRPr sz="1100"/>
                      </a:pPr>
                      <a:r>
                        <a:rPr sz="1400"/>
                        <a:t>NULL</a:t>
                      </a:r>
                    </a:p>
                  </a:txBody>
                  <a:tcPr/>
                </a:tc>
                <a:extLst>
                  <a:ext uri="{0D108BD9-81ED-4DB2-BD59-A6C34878D82A}">
                    <a16:rowId xmlns:a16="http://schemas.microsoft.com/office/drawing/2014/main" val="10015"/>
                  </a:ext>
                </a:extLst>
              </a:tr>
              <a:tr h="254000">
                <a:tc>
                  <a:txBody>
                    <a:bodyPr/>
                    <a:lstStyle/>
                    <a:p>
                      <a:pPr algn="l">
                        <a:defRPr sz="1100"/>
                      </a:pPr>
                      <a:r>
                        <a:rPr sz="1400" err="1"/>
                        <a:t>condition_status_concept_id</a:t>
                      </a:r>
                    </a:p>
                  </a:txBody>
                  <a:tcPr/>
                </a:tc>
                <a:tc>
                  <a:txBody>
                    <a:bodyPr/>
                    <a:lstStyle/>
                    <a:p>
                      <a:pPr algn="l">
                        <a:defRPr sz="1100"/>
                      </a:pPr>
                      <a:r>
                        <a:rPr sz="1400"/>
                        <a:t>NULL</a:t>
                      </a:r>
                    </a:p>
                  </a:txBody>
                  <a:tcPr/>
                </a:tc>
                <a:extLst>
                  <a:ext uri="{0D108BD9-81ED-4DB2-BD59-A6C34878D82A}">
                    <a16:rowId xmlns:a16="http://schemas.microsoft.com/office/drawing/2014/main" val="10016"/>
                  </a:ext>
                </a:extLst>
              </a:tr>
            </a:tbl>
          </a:graphicData>
        </a:graphic>
      </p:graphicFrame>
      <p:sp>
        <p:nvSpPr>
          <p:cNvPr id="5" name="Shape 575">
            <a:extLst>
              <a:ext uri="{FF2B5EF4-FFF2-40B4-BE49-F238E27FC236}">
                <a16:creationId xmlns:a16="http://schemas.microsoft.com/office/drawing/2014/main" id="{DAB8FFF2-A071-038F-0FF0-649156D8F9FB}"/>
              </a:ext>
            </a:extLst>
          </p:cNvPr>
          <p:cNvSpPr txBox="1">
            <a:spLocks/>
          </p:cNvSpPr>
          <p:nvPr/>
        </p:nvSpPr>
        <p:spPr>
          <a:xfrm>
            <a:off x="5867400" y="1149350"/>
            <a:ext cx="5765800" cy="4976950"/>
          </a:xfrm>
          <a:prstGeom prst="rect">
            <a:avLst/>
          </a:prstGeom>
          <a:noFill/>
          <a:ln>
            <a:noFill/>
          </a:ln>
        </p:spPr>
        <p:txBody>
          <a:bodyPr lIns="91425" tIns="45700" rIns="91425" bIns="4570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80000"/>
              </a:lnSpc>
              <a:spcBef>
                <a:spcPts val="0"/>
              </a:spcBef>
              <a:buClr>
                <a:srgbClr val="20425A"/>
              </a:buClr>
              <a:buSzPct val="101486"/>
              <a:buFont typeface="Arial"/>
              <a:buChar char="•"/>
            </a:pPr>
            <a:r>
              <a:rPr lang="en-US" sz="2720">
                <a:latin typeface="Calibri"/>
                <a:ea typeface="Calibri"/>
                <a:cs typeface="Calibri"/>
                <a:sym typeface="Calibri"/>
              </a:rPr>
              <a:t>Vocabulary: SNOMED -&gt; classification</a:t>
            </a:r>
            <a:br>
              <a:rPr lang="en-US" sz="2720">
                <a:latin typeface="Calibri"/>
                <a:ea typeface="Calibri"/>
                <a:cs typeface="Calibri"/>
                <a:sym typeface="Calibri"/>
              </a:rPr>
            </a:br>
            <a:endParaRPr lang="en-US" sz="2720">
              <a:latin typeface="Calibri"/>
              <a:ea typeface="Calibri"/>
              <a:cs typeface="Calibri"/>
              <a:sym typeface="Calibri"/>
            </a:endParaRPr>
          </a:p>
          <a:p>
            <a:pPr>
              <a:lnSpc>
                <a:spcPct val="80000"/>
              </a:lnSpc>
              <a:spcBef>
                <a:spcPts val="544"/>
              </a:spcBef>
              <a:buClr>
                <a:srgbClr val="20425A"/>
              </a:buClr>
              <a:buSzPct val="101486"/>
              <a:buFont typeface="Arial"/>
              <a:buChar char="•"/>
            </a:pPr>
            <a:r>
              <a:rPr lang="en-US" sz="2720">
                <a:latin typeface="Calibri"/>
                <a:ea typeface="Calibri"/>
                <a:cs typeface="Calibri"/>
                <a:sym typeface="Calibri"/>
              </a:rPr>
              <a:t>Data sources:</a:t>
            </a:r>
          </a:p>
          <a:p>
            <a:pPr lvl="1" indent="-285115">
              <a:lnSpc>
                <a:spcPct val="80000"/>
              </a:lnSpc>
              <a:spcBef>
                <a:spcPts val="476"/>
              </a:spcBef>
              <a:buClr>
                <a:srgbClr val="20425A"/>
              </a:buClr>
              <a:buSzPct val="98339"/>
              <a:buFont typeface="Arial"/>
              <a:buChar char="–"/>
            </a:pPr>
            <a:r>
              <a:rPr lang="en-US" sz="2380">
                <a:latin typeface="Calibri"/>
                <a:ea typeface="Calibri"/>
                <a:cs typeface="Calibri"/>
                <a:sym typeface="Calibri"/>
              </a:rPr>
              <a:t>Billing diagnosis (inpatient, outpatient)</a:t>
            </a:r>
            <a:endParaRPr lang="en-US" sz="2380">
              <a:latin typeface="Calibri"/>
              <a:ea typeface="Calibri"/>
              <a:cs typeface="Calibri"/>
            </a:endParaRPr>
          </a:p>
          <a:p>
            <a:pPr lvl="1" indent="-285749">
              <a:lnSpc>
                <a:spcPct val="80000"/>
              </a:lnSpc>
              <a:spcBef>
                <a:spcPts val="476"/>
              </a:spcBef>
              <a:buClr>
                <a:srgbClr val="20425A"/>
              </a:buClr>
              <a:buSzPct val="98339"/>
              <a:buFont typeface="Arial"/>
              <a:buChar char="–"/>
            </a:pPr>
            <a:r>
              <a:rPr lang="en-US" sz="2380">
                <a:latin typeface="Calibri"/>
                <a:ea typeface="Calibri"/>
                <a:cs typeface="Calibri"/>
                <a:sym typeface="Calibri"/>
              </a:rPr>
              <a:t>Problem list</a:t>
            </a:r>
            <a:br>
              <a:rPr lang="en-US" sz="2380">
                <a:latin typeface="Calibri"/>
                <a:ea typeface="Calibri"/>
                <a:cs typeface="Calibri"/>
                <a:sym typeface="Calibri"/>
              </a:rPr>
            </a:br>
            <a:endParaRPr lang="en-US" sz="2380">
              <a:latin typeface="Calibri"/>
              <a:ea typeface="Calibri"/>
              <a:cs typeface="Calibri"/>
              <a:sym typeface="Calibri"/>
            </a:endParaRPr>
          </a:p>
          <a:p>
            <a:pPr>
              <a:lnSpc>
                <a:spcPct val="80000"/>
              </a:lnSpc>
              <a:spcBef>
                <a:spcPts val="544"/>
              </a:spcBef>
              <a:buClr>
                <a:srgbClr val="20425A"/>
              </a:buClr>
              <a:buSzPct val="101486"/>
              <a:buFont typeface="Arial"/>
              <a:buChar char="•"/>
            </a:pPr>
            <a:r>
              <a:rPr lang="en-US" sz="2720">
                <a:latin typeface="Calibri"/>
                <a:ea typeface="Calibri"/>
                <a:cs typeface="Calibri"/>
                <a:sym typeface="Calibri"/>
              </a:rPr>
              <a:t>Individual records &lt;&gt; distinct episodes</a:t>
            </a:r>
          </a:p>
          <a:p>
            <a:pPr>
              <a:lnSpc>
                <a:spcPct val="80000"/>
              </a:lnSpc>
              <a:spcBef>
                <a:spcPts val="544"/>
              </a:spcBef>
              <a:buClr>
                <a:srgbClr val="20425A"/>
              </a:buClr>
              <a:buSzPct val="25000"/>
              <a:buFont typeface="Arial"/>
              <a:buNone/>
            </a:pPr>
            <a:endParaRPr lang="en-US" sz="2720">
              <a:latin typeface="Calibri"/>
              <a:ea typeface="Calibri"/>
              <a:cs typeface="Calibri"/>
              <a:sym typeface="Calibri"/>
            </a:endParaRPr>
          </a:p>
        </p:txBody>
      </p:sp>
      <p:sp>
        <p:nvSpPr>
          <p:cNvPr id="8" name="Shape 565">
            <a:extLst>
              <a:ext uri="{FF2B5EF4-FFF2-40B4-BE49-F238E27FC236}">
                <a16:creationId xmlns:a16="http://schemas.microsoft.com/office/drawing/2014/main" id="{6940E658-8C58-8561-80F0-A863729B1BFF}"/>
              </a:ext>
            </a:extLst>
          </p:cNvPr>
          <p:cNvSpPr txBox="1">
            <a:spLocks noGrp="1"/>
          </p:cNvSpPr>
          <p:nvPr>
            <p:ph type="title"/>
          </p:nvPr>
        </p:nvSpPr>
        <p:spPr>
          <a:xfrm>
            <a:off x="2667000" y="152400"/>
            <a:ext cx="7543800" cy="8382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0425A"/>
              </a:buClr>
              <a:buSzPct val="25000"/>
              <a:buFont typeface="Calibri"/>
              <a:buNone/>
            </a:pPr>
            <a:r>
              <a:rPr lang="en-US">
                <a:latin typeface="Calibri"/>
                <a:ea typeface="Calibri"/>
                <a:cs typeface="Calibri"/>
                <a:sym typeface="Calibri"/>
              </a:rPr>
              <a:t>CONDITION</a:t>
            </a:r>
            <a:r>
              <a:rPr lang="en-US" sz="4000" b="0" i="0" u="none" strike="noStrike" cap="none">
                <a:solidFill>
                  <a:srgbClr val="20425A"/>
                </a:solidFill>
                <a:latin typeface="Calibri"/>
                <a:ea typeface="Calibri"/>
                <a:cs typeface="Calibri"/>
                <a:sym typeface="Calibri"/>
              </a:rPr>
              <a:t>_OCCURRENCE</a:t>
            </a:r>
          </a:p>
        </p:txBody>
      </p:sp>
    </p:spTree>
    <p:extLst>
      <p:ext uri="{BB962C8B-B14F-4D97-AF65-F5344CB8AC3E}">
        <p14:creationId xmlns:p14="http://schemas.microsoft.com/office/powerpoint/2010/main" val="3646510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73996193"/>
              </p:ext>
            </p:extLst>
          </p:nvPr>
        </p:nvGraphicFramePr>
        <p:xfrm>
          <a:off x="223520" y="1084580"/>
          <a:ext cx="5652644" cy="5486400"/>
        </p:xfrm>
        <a:graphic>
          <a:graphicData uri="http://schemas.openxmlformats.org/drawingml/2006/table">
            <a:tbl>
              <a:tblPr firstRow="1" bandRow="1">
                <a:tableStyleId>{5C22544A-7EE6-4342-B048-85BDC9FD1C3A}</a:tableStyleId>
              </a:tblPr>
              <a:tblGrid>
                <a:gridCol w="2826322">
                  <a:extLst>
                    <a:ext uri="{9D8B030D-6E8A-4147-A177-3AD203B41FA5}">
                      <a16:colId xmlns:a16="http://schemas.microsoft.com/office/drawing/2014/main" val="20000"/>
                    </a:ext>
                  </a:extLst>
                </a:gridCol>
                <a:gridCol w="2826322">
                  <a:extLst>
                    <a:ext uri="{9D8B030D-6E8A-4147-A177-3AD203B41FA5}">
                      <a16:colId xmlns:a16="http://schemas.microsoft.com/office/drawing/2014/main" val="20001"/>
                    </a:ext>
                  </a:extLst>
                </a:gridCol>
              </a:tblGrid>
              <a:tr h="293286">
                <a:tc gridSpan="2">
                  <a:txBody>
                    <a:bodyPr/>
                    <a:lstStyle/>
                    <a:p>
                      <a:pPr lvl="0" algn="ctr">
                        <a:buNone/>
                      </a:pPr>
                      <a:r>
                        <a:rPr lang="en-US" sz="1400"/>
                        <a:t>Procedure Occurrence</a:t>
                      </a:r>
                      <a:endParaRPr lang="en-US"/>
                    </a:p>
                  </a:txBody>
                  <a:tcPr/>
                </a:tc>
                <a:tc hMerge="1">
                  <a:txBody>
                    <a:bodyPr/>
                    <a:lstStyle/>
                    <a:p>
                      <a:pPr>
                        <a:defRPr sz="1100" b="1"/>
                      </a:pPr>
                      <a:endParaRPr sz="1400"/>
                    </a:p>
                  </a:txBody>
                  <a:tcPr/>
                </a:tc>
                <a:extLst>
                  <a:ext uri="{0D108BD9-81ED-4DB2-BD59-A6C34878D82A}">
                    <a16:rowId xmlns:a16="http://schemas.microsoft.com/office/drawing/2014/main" val="10000"/>
                  </a:ext>
                </a:extLst>
              </a:tr>
              <a:tr h="293286">
                <a:tc>
                  <a:txBody>
                    <a:bodyPr/>
                    <a:lstStyle/>
                    <a:p>
                      <a:pPr algn="l">
                        <a:defRPr sz="1100"/>
                      </a:pPr>
                      <a:r>
                        <a:rPr sz="1400" err="1"/>
                        <a:t>procedure_occurrence_id</a:t>
                      </a:r>
                    </a:p>
                  </a:txBody>
                  <a:tcPr/>
                </a:tc>
                <a:tc>
                  <a:txBody>
                    <a:bodyPr/>
                    <a:lstStyle/>
                    <a:p>
                      <a:pPr algn="l">
                        <a:defRPr sz="1100"/>
                      </a:pPr>
                      <a:r>
                        <a:rPr sz="1400"/>
                        <a:t>300</a:t>
                      </a:r>
                    </a:p>
                  </a:txBody>
                  <a:tcPr/>
                </a:tc>
                <a:extLst>
                  <a:ext uri="{0D108BD9-81ED-4DB2-BD59-A6C34878D82A}">
                    <a16:rowId xmlns:a16="http://schemas.microsoft.com/office/drawing/2014/main" val="10001"/>
                  </a:ext>
                </a:extLst>
              </a:tr>
              <a:tr h="293286">
                <a:tc>
                  <a:txBody>
                    <a:bodyPr/>
                    <a:lstStyle/>
                    <a:p>
                      <a:pPr algn="l">
                        <a:defRPr sz="1100"/>
                      </a:pPr>
                      <a:r>
                        <a:rPr sz="1400" err="1"/>
                        <a:t>person_id</a:t>
                      </a:r>
                    </a:p>
                  </a:txBody>
                  <a:tcPr/>
                </a:tc>
                <a:tc>
                  <a:txBody>
                    <a:bodyPr/>
                    <a:lstStyle/>
                    <a:p>
                      <a:pPr algn="l">
                        <a:defRPr sz="1100"/>
                      </a:pPr>
                      <a:r>
                        <a:rPr sz="1400"/>
                        <a:t>1</a:t>
                      </a:r>
                    </a:p>
                  </a:txBody>
                  <a:tcPr/>
                </a:tc>
                <a:extLst>
                  <a:ext uri="{0D108BD9-81ED-4DB2-BD59-A6C34878D82A}">
                    <a16:rowId xmlns:a16="http://schemas.microsoft.com/office/drawing/2014/main" val="10002"/>
                  </a:ext>
                </a:extLst>
              </a:tr>
              <a:tr h="293286">
                <a:tc>
                  <a:txBody>
                    <a:bodyPr/>
                    <a:lstStyle/>
                    <a:p>
                      <a:pPr algn="l">
                        <a:defRPr sz="1100"/>
                      </a:pPr>
                      <a:r>
                        <a:rPr sz="1400" err="1"/>
                        <a:t>procedure_concept_id</a:t>
                      </a:r>
                    </a:p>
                  </a:txBody>
                  <a:tcPr/>
                </a:tc>
                <a:tc>
                  <a:txBody>
                    <a:bodyPr/>
                    <a:lstStyle/>
                    <a:p>
                      <a:pPr algn="l">
                        <a:defRPr sz="1100"/>
                      </a:pPr>
                      <a:r>
                        <a:rPr sz="1400"/>
                        <a:t>2001503 (Lithotripsy)</a:t>
                      </a:r>
                    </a:p>
                  </a:txBody>
                  <a:tcPr/>
                </a:tc>
                <a:extLst>
                  <a:ext uri="{0D108BD9-81ED-4DB2-BD59-A6C34878D82A}">
                    <a16:rowId xmlns:a16="http://schemas.microsoft.com/office/drawing/2014/main" val="10003"/>
                  </a:ext>
                </a:extLst>
              </a:tr>
              <a:tr h="293286">
                <a:tc>
                  <a:txBody>
                    <a:bodyPr/>
                    <a:lstStyle/>
                    <a:p>
                      <a:pPr algn="l">
                        <a:defRPr sz="1100"/>
                      </a:pPr>
                      <a:r>
                        <a:rPr sz="1400" err="1"/>
                        <a:t>procedure_date</a:t>
                      </a:r>
                    </a:p>
                  </a:txBody>
                  <a:tcPr/>
                </a:tc>
                <a:tc>
                  <a:txBody>
                    <a:bodyPr/>
                    <a:lstStyle/>
                    <a:p>
                      <a:pPr algn="l">
                        <a:defRPr sz="1100"/>
                      </a:pPr>
                      <a:r>
                        <a:rPr sz="1400"/>
                        <a:t>2016-04-05</a:t>
                      </a:r>
                    </a:p>
                  </a:txBody>
                  <a:tcPr/>
                </a:tc>
                <a:extLst>
                  <a:ext uri="{0D108BD9-81ED-4DB2-BD59-A6C34878D82A}">
                    <a16:rowId xmlns:a16="http://schemas.microsoft.com/office/drawing/2014/main" val="10004"/>
                  </a:ext>
                </a:extLst>
              </a:tr>
              <a:tr h="293286">
                <a:tc>
                  <a:txBody>
                    <a:bodyPr/>
                    <a:lstStyle/>
                    <a:p>
                      <a:pPr algn="l">
                        <a:defRPr sz="1100"/>
                      </a:pPr>
                      <a:r>
                        <a:rPr sz="1400" err="1"/>
                        <a:t>procedure_datetime</a:t>
                      </a:r>
                    </a:p>
                  </a:txBody>
                  <a:tcPr/>
                </a:tc>
                <a:tc>
                  <a:txBody>
                    <a:bodyPr/>
                    <a:lstStyle/>
                    <a:p>
                      <a:pPr algn="l">
                        <a:defRPr sz="1100"/>
                      </a:pPr>
                      <a:r>
                        <a:rPr sz="1400"/>
                        <a:t>2016-04-05T09:00:00</a:t>
                      </a:r>
                    </a:p>
                  </a:txBody>
                  <a:tcPr/>
                </a:tc>
                <a:extLst>
                  <a:ext uri="{0D108BD9-81ED-4DB2-BD59-A6C34878D82A}">
                    <a16:rowId xmlns:a16="http://schemas.microsoft.com/office/drawing/2014/main" val="10005"/>
                  </a:ext>
                </a:extLst>
              </a:tr>
              <a:tr h="293286">
                <a:tc>
                  <a:txBody>
                    <a:bodyPr/>
                    <a:lstStyle/>
                    <a:p>
                      <a:pPr algn="l">
                        <a:defRPr sz="1100"/>
                      </a:pPr>
                      <a:r>
                        <a:rPr sz="1400" err="1"/>
                        <a:t>procedure_end_date</a:t>
                      </a:r>
                    </a:p>
                  </a:txBody>
                  <a:tcPr/>
                </a:tc>
                <a:tc>
                  <a:txBody>
                    <a:bodyPr/>
                    <a:lstStyle/>
                    <a:p>
                      <a:pPr algn="l">
                        <a:defRPr sz="1100"/>
                      </a:pPr>
                      <a:r>
                        <a:rPr sz="1400"/>
                        <a:t>NULL</a:t>
                      </a:r>
                    </a:p>
                  </a:txBody>
                  <a:tcPr/>
                </a:tc>
                <a:extLst>
                  <a:ext uri="{0D108BD9-81ED-4DB2-BD59-A6C34878D82A}">
                    <a16:rowId xmlns:a16="http://schemas.microsoft.com/office/drawing/2014/main" val="10006"/>
                  </a:ext>
                </a:extLst>
              </a:tr>
              <a:tr h="293286">
                <a:tc>
                  <a:txBody>
                    <a:bodyPr/>
                    <a:lstStyle/>
                    <a:p>
                      <a:pPr algn="l">
                        <a:defRPr sz="1100"/>
                      </a:pPr>
                      <a:r>
                        <a:rPr sz="1400" err="1"/>
                        <a:t>procedure_end_datetime</a:t>
                      </a:r>
                    </a:p>
                  </a:txBody>
                  <a:tcPr/>
                </a:tc>
                <a:tc>
                  <a:txBody>
                    <a:bodyPr/>
                    <a:lstStyle/>
                    <a:p>
                      <a:pPr algn="l">
                        <a:defRPr sz="1100"/>
                      </a:pPr>
                      <a:r>
                        <a:rPr sz="1400"/>
                        <a:t>NULL</a:t>
                      </a:r>
                    </a:p>
                  </a:txBody>
                  <a:tcPr/>
                </a:tc>
                <a:extLst>
                  <a:ext uri="{0D108BD9-81ED-4DB2-BD59-A6C34878D82A}">
                    <a16:rowId xmlns:a16="http://schemas.microsoft.com/office/drawing/2014/main" val="10007"/>
                  </a:ext>
                </a:extLst>
              </a:tr>
              <a:tr h="293286">
                <a:tc>
                  <a:txBody>
                    <a:bodyPr/>
                    <a:lstStyle/>
                    <a:p>
                      <a:pPr algn="l">
                        <a:defRPr sz="1100"/>
                      </a:pPr>
                      <a:r>
                        <a:rPr sz="1400" err="1"/>
                        <a:t>procedure_type_concept_id</a:t>
                      </a:r>
                    </a:p>
                  </a:txBody>
                  <a:tcPr/>
                </a:tc>
                <a:tc>
                  <a:txBody>
                    <a:bodyPr/>
                    <a:lstStyle/>
                    <a:p>
                      <a:pPr algn="l">
                        <a:defRPr sz="1100"/>
                      </a:pPr>
                      <a:r>
                        <a:rPr sz="1400"/>
                        <a:t>38000275 (EHR procedure record)</a:t>
                      </a:r>
                    </a:p>
                  </a:txBody>
                  <a:tcPr/>
                </a:tc>
                <a:extLst>
                  <a:ext uri="{0D108BD9-81ED-4DB2-BD59-A6C34878D82A}">
                    <a16:rowId xmlns:a16="http://schemas.microsoft.com/office/drawing/2014/main" val="10008"/>
                  </a:ext>
                </a:extLst>
              </a:tr>
              <a:tr h="293286">
                <a:tc>
                  <a:txBody>
                    <a:bodyPr/>
                    <a:lstStyle/>
                    <a:p>
                      <a:pPr algn="l">
                        <a:defRPr sz="1100"/>
                      </a:pPr>
                      <a:r>
                        <a:rPr sz="1400" err="1"/>
                        <a:t>modifier_concept_id</a:t>
                      </a:r>
                    </a:p>
                  </a:txBody>
                  <a:tcPr/>
                </a:tc>
                <a:tc>
                  <a:txBody>
                    <a:bodyPr/>
                    <a:lstStyle/>
                    <a:p>
                      <a:pPr algn="l">
                        <a:defRPr sz="1100"/>
                      </a:pPr>
                      <a:r>
                        <a:rPr sz="1400"/>
                        <a:t>NULL</a:t>
                      </a:r>
                    </a:p>
                  </a:txBody>
                  <a:tcPr/>
                </a:tc>
                <a:extLst>
                  <a:ext uri="{0D108BD9-81ED-4DB2-BD59-A6C34878D82A}">
                    <a16:rowId xmlns:a16="http://schemas.microsoft.com/office/drawing/2014/main" val="10009"/>
                  </a:ext>
                </a:extLst>
              </a:tr>
              <a:tr h="293286">
                <a:tc>
                  <a:txBody>
                    <a:bodyPr/>
                    <a:lstStyle/>
                    <a:p>
                      <a:pPr algn="l">
                        <a:defRPr sz="1100"/>
                      </a:pPr>
                      <a:r>
                        <a:rPr sz="1400"/>
                        <a:t>quantity</a:t>
                      </a:r>
                    </a:p>
                  </a:txBody>
                  <a:tcPr/>
                </a:tc>
                <a:tc>
                  <a:txBody>
                    <a:bodyPr/>
                    <a:lstStyle/>
                    <a:p>
                      <a:pPr algn="l">
                        <a:defRPr sz="1100"/>
                      </a:pPr>
                      <a:r>
                        <a:rPr sz="1400"/>
                        <a:t>1</a:t>
                      </a:r>
                    </a:p>
                  </a:txBody>
                  <a:tcPr/>
                </a:tc>
                <a:extLst>
                  <a:ext uri="{0D108BD9-81ED-4DB2-BD59-A6C34878D82A}">
                    <a16:rowId xmlns:a16="http://schemas.microsoft.com/office/drawing/2014/main" val="10010"/>
                  </a:ext>
                </a:extLst>
              </a:tr>
              <a:tr h="293286">
                <a:tc>
                  <a:txBody>
                    <a:bodyPr/>
                    <a:lstStyle/>
                    <a:p>
                      <a:pPr algn="l">
                        <a:defRPr sz="1100"/>
                      </a:pPr>
                      <a:r>
                        <a:rPr sz="1400" err="1"/>
                        <a:t>provider_id</a:t>
                      </a:r>
                    </a:p>
                  </a:txBody>
                  <a:tcPr/>
                </a:tc>
                <a:tc>
                  <a:txBody>
                    <a:bodyPr/>
                    <a:lstStyle/>
                    <a:p>
                      <a:pPr algn="l">
                        <a:defRPr sz="1100"/>
                      </a:pPr>
                      <a:r>
                        <a:rPr sz="1400"/>
                        <a:t>NULL</a:t>
                      </a:r>
                    </a:p>
                  </a:txBody>
                  <a:tcPr/>
                </a:tc>
                <a:extLst>
                  <a:ext uri="{0D108BD9-81ED-4DB2-BD59-A6C34878D82A}">
                    <a16:rowId xmlns:a16="http://schemas.microsoft.com/office/drawing/2014/main" val="10011"/>
                  </a:ext>
                </a:extLst>
              </a:tr>
              <a:tr h="293286">
                <a:tc>
                  <a:txBody>
                    <a:bodyPr/>
                    <a:lstStyle/>
                    <a:p>
                      <a:pPr algn="l">
                        <a:defRPr sz="1100"/>
                      </a:pPr>
                      <a:r>
                        <a:rPr sz="1400" err="1"/>
                        <a:t>visit_occurrence_id</a:t>
                      </a:r>
                    </a:p>
                  </a:txBody>
                  <a:tcPr/>
                </a:tc>
                <a:tc>
                  <a:txBody>
                    <a:bodyPr/>
                    <a:lstStyle/>
                    <a:p>
                      <a:pPr algn="l">
                        <a:defRPr sz="1100"/>
                      </a:pPr>
                      <a:r>
                        <a:rPr sz="1400"/>
                        <a:t>12</a:t>
                      </a:r>
                    </a:p>
                  </a:txBody>
                  <a:tcPr/>
                </a:tc>
                <a:extLst>
                  <a:ext uri="{0D108BD9-81ED-4DB2-BD59-A6C34878D82A}">
                    <a16:rowId xmlns:a16="http://schemas.microsoft.com/office/drawing/2014/main" val="10012"/>
                  </a:ext>
                </a:extLst>
              </a:tr>
              <a:tr h="293286">
                <a:tc>
                  <a:txBody>
                    <a:bodyPr/>
                    <a:lstStyle/>
                    <a:p>
                      <a:pPr algn="l">
                        <a:defRPr sz="1100"/>
                      </a:pPr>
                      <a:r>
                        <a:rPr sz="1400" err="1"/>
                        <a:t>visit_detail_id</a:t>
                      </a:r>
                    </a:p>
                  </a:txBody>
                  <a:tcPr/>
                </a:tc>
                <a:tc>
                  <a:txBody>
                    <a:bodyPr/>
                    <a:lstStyle/>
                    <a:p>
                      <a:pPr algn="l">
                        <a:defRPr sz="1100"/>
                      </a:pPr>
                      <a:r>
                        <a:rPr sz="1400"/>
                        <a:t>NULL</a:t>
                      </a:r>
                    </a:p>
                  </a:txBody>
                  <a:tcPr/>
                </a:tc>
                <a:extLst>
                  <a:ext uri="{0D108BD9-81ED-4DB2-BD59-A6C34878D82A}">
                    <a16:rowId xmlns:a16="http://schemas.microsoft.com/office/drawing/2014/main" val="10013"/>
                  </a:ext>
                </a:extLst>
              </a:tr>
              <a:tr h="293286">
                <a:tc>
                  <a:txBody>
                    <a:bodyPr/>
                    <a:lstStyle/>
                    <a:p>
                      <a:pPr algn="l">
                        <a:defRPr sz="1100"/>
                      </a:pPr>
                      <a:r>
                        <a:rPr sz="1400" err="1"/>
                        <a:t>procedure_source_value</a:t>
                      </a:r>
                    </a:p>
                  </a:txBody>
                  <a:tcPr/>
                </a:tc>
                <a:tc>
                  <a:txBody>
                    <a:bodyPr/>
                    <a:lstStyle/>
                    <a:p>
                      <a:pPr algn="l">
                        <a:defRPr sz="1100"/>
                      </a:pPr>
                      <a:r>
                        <a:rPr sz="1400"/>
                        <a:t>ICD9:98.51</a:t>
                      </a:r>
                    </a:p>
                  </a:txBody>
                  <a:tcPr/>
                </a:tc>
                <a:extLst>
                  <a:ext uri="{0D108BD9-81ED-4DB2-BD59-A6C34878D82A}">
                    <a16:rowId xmlns:a16="http://schemas.microsoft.com/office/drawing/2014/main" val="10014"/>
                  </a:ext>
                </a:extLst>
              </a:tr>
              <a:tr h="293286">
                <a:tc>
                  <a:txBody>
                    <a:bodyPr/>
                    <a:lstStyle/>
                    <a:p>
                      <a:pPr algn="l">
                        <a:defRPr sz="1100"/>
                      </a:pPr>
                      <a:r>
                        <a:rPr sz="1400" err="1"/>
                        <a:t>procedure_source_concept_id</a:t>
                      </a:r>
                    </a:p>
                  </a:txBody>
                  <a:tcPr/>
                </a:tc>
                <a:tc>
                  <a:txBody>
                    <a:bodyPr/>
                    <a:lstStyle/>
                    <a:p>
                      <a:pPr algn="l">
                        <a:defRPr sz="1100"/>
                      </a:pPr>
                      <a:r>
                        <a:rPr sz="1400"/>
                        <a:t>NULL</a:t>
                      </a:r>
                    </a:p>
                  </a:txBody>
                  <a:tcPr/>
                </a:tc>
                <a:extLst>
                  <a:ext uri="{0D108BD9-81ED-4DB2-BD59-A6C34878D82A}">
                    <a16:rowId xmlns:a16="http://schemas.microsoft.com/office/drawing/2014/main" val="10015"/>
                  </a:ext>
                </a:extLst>
              </a:tr>
              <a:tr h="293286">
                <a:tc>
                  <a:txBody>
                    <a:bodyPr/>
                    <a:lstStyle/>
                    <a:p>
                      <a:pPr algn="l">
                        <a:defRPr sz="1100"/>
                      </a:pPr>
                      <a:r>
                        <a:rPr sz="1400" err="1"/>
                        <a:t>modifier_source_value</a:t>
                      </a:r>
                    </a:p>
                  </a:txBody>
                  <a:tcPr/>
                </a:tc>
                <a:tc>
                  <a:txBody>
                    <a:bodyPr/>
                    <a:lstStyle/>
                    <a:p>
                      <a:pPr algn="l">
                        <a:defRPr sz="1100"/>
                      </a:pPr>
                      <a:r>
                        <a:rPr sz="1400"/>
                        <a:t>NULL</a:t>
                      </a:r>
                    </a:p>
                  </a:txBody>
                  <a:tcPr/>
                </a:tc>
                <a:extLst>
                  <a:ext uri="{0D108BD9-81ED-4DB2-BD59-A6C34878D82A}">
                    <a16:rowId xmlns:a16="http://schemas.microsoft.com/office/drawing/2014/main" val="10016"/>
                  </a:ext>
                </a:extLst>
              </a:tr>
              <a:tr h="293286">
                <a:tc>
                  <a:txBody>
                    <a:bodyPr/>
                    <a:lstStyle/>
                    <a:p>
                      <a:pPr algn="l">
                        <a:defRPr sz="1100"/>
                      </a:pPr>
                      <a:r>
                        <a:rPr sz="1400" err="1"/>
                        <a:t>record_source_value</a:t>
                      </a:r>
                    </a:p>
                  </a:txBody>
                  <a:tcPr/>
                </a:tc>
                <a:tc>
                  <a:txBody>
                    <a:bodyPr/>
                    <a:lstStyle/>
                    <a:p>
                      <a:pPr algn="l">
                        <a:defRPr sz="1100"/>
                      </a:pPr>
                      <a:r>
                        <a:rPr sz="1400"/>
                        <a:t>NULL</a:t>
                      </a:r>
                    </a:p>
                  </a:txBody>
                  <a:tcPr/>
                </a:tc>
                <a:extLst>
                  <a:ext uri="{0D108BD9-81ED-4DB2-BD59-A6C34878D82A}">
                    <a16:rowId xmlns:a16="http://schemas.microsoft.com/office/drawing/2014/main" val="10017"/>
                  </a:ext>
                </a:extLst>
              </a:tr>
            </a:tbl>
          </a:graphicData>
        </a:graphic>
      </p:graphicFrame>
      <p:sp>
        <p:nvSpPr>
          <p:cNvPr id="6" name="Shape 567">
            <a:extLst>
              <a:ext uri="{FF2B5EF4-FFF2-40B4-BE49-F238E27FC236}">
                <a16:creationId xmlns:a16="http://schemas.microsoft.com/office/drawing/2014/main" id="{1A30C676-B3D2-781A-0E91-E8CC88E98280}"/>
              </a:ext>
            </a:extLst>
          </p:cNvPr>
          <p:cNvSpPr txBox="1">
            <a:spLocks/>
          </p:cNvSpPr>
          <p:nvPr/>
        </p:nvSpPr>
        <p:spPr>
          <a:xfrm>
            <a:off x="6019800" y="1085850"/>
            <a:ext cx="6172200" cy="4907100"/>
          </a:xfrm>
          <a:prstGeom prst="rect">
            <a:avLst/>
          </a:prstGeom>
          <a:noFill/>
          <a:ln>
            <a:noFill/>
          </a:ln>
        </p:spPr>
        <p:txBody>
          <a:bodyPr lIns="91425" tIns="45700" rIns="91425" bIns="4570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342265">
              <a:lnSpc>
                <a:spcPct val="90000"/>
              </a:lnSpc>
              <a:spcBef>
                <a:spcPts val="0"/>
              </a:spcBef>
              <a:buClr>
                <a:srgbClr val="20425A"/>
              </a:buClr>
              <a:buSzPct val="97350"/>
              <a:buFont typeface="Arial"/>
              <a:buChar char="•"/>
            </a:pPr>
            <a:r>
              <a:rPr lang="en-US" sz="2960">
                <a:latin typeface="Calibri"/>
                <a:ea typeface="Calibri"/>
                <a:cs typeface="Calibri"/>
                <a:sym typeface="Calibri"/>
              </a:rPr>
              <a:t>Vocabularies: CPT-4, HCPCS, ICD-9 Procedures, ICD-10 Procedures, LOINC, SNOMED</a:t>
            </a:r>
            <a:endParaRPr lang="en-US"/>
          </a:p>
          <a:p>
            <a:pPr indent="-342899">
              <a:lnSpc>
                <a:spcPct val="90000"/>
              </a:lnSpc>
              <a:spcBef>
                <a:spcPts val="0"/>
              </a:spcBef>
              <a:buClr>
                <a:srgbClr val="20425A"/>
              </a:buClr>
              <a:buSzPct val="97350"/>
              <a:buFont typeface="Arial"/>
              <a:buChar char="•"/>
            </a:pPr>
            <a:endParaRPr lang="en-US" sz="2960">
              <a:latin typeface="Calibri"/>
              <a:ea typeface="Calibri"/>
              <a:cs typeface="Calibri"/>
              <a:sym typeface="Calibri"/>
            </a:endParaRPr>
          </a:p>
          <a:p>
            <a:pPr indent="-342265">
              <a:lnSpc>
                <a:spcPct val="90000"/>
              </a:lnSpc>
              <a:spcBef>
                <a:spcPts val="592"/>
              </a:spcBef>
              <a:buClr>
                <a:srgbClr val="20425A"/>
              </a:buClr>
              <a:buSzPct val="97350"/>
              <a:buFont typeface="Arial"/>
              <a:buChar char="•"/>
            </a:pPr>
            <a:r>
              <a:rPr lang="en-US" sz="2960">
                <a:latin typeface="Calibri"/>
                <a:ea typeface="Calibri"/>
                <a:cs typeface="Calibri"/>
                <a:sym typeface="Calibri"/>
              </a:rPr>
              <a:t>Procedures have the least standardized vocabularies that  causes some redundancy</a:t>
            </a:r>
            <a:endParaRPr lang="en-US" sz="2960">
              <a:latin typeface="Calibri"/>
              <a:ea typeface="Calibri"/>
              <a:cs typeface="Calibri"/>
            </a:endParaRPr>
          </a:p>
        </p:txBody>
      </p:sp>
      <p:sp>
        <p:nvSpPr>
          <p:cNvPr id="8" name="Shape 565">
            <a:extLst>
              <a:ext uri="{FF2B5EF4-FFF2-40B4-BE49-F238E27FC236}">
                <a16:creationId xmlns:a16="http://schemas.microsoft.com/office/drawing/2014/main" id="{5A063CFE-634F-6CD7-A0FA-72EA661F6240}"/>
              </a:ext>
            </a:extLst>
          </p:cNvPr>
          <p:cNvSpPr txBox="1">
            <a:spLocks noGrp="1"/>
          </p:cNvSpPr>
          <p:nvPr>
            <p:ph type="title"/>
          </p:nvPr>
        </p:nvSpPr>
        <p:spPr>
          <a:xfrm>
            <a:off x="2667000" y="152400"/>
            <a:ext cx="7543800" cy="8382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20425A"/>
              </a:buClr>
              <a:buSzPct val="25000"/>
              <a:buFont typeface="Calibri"/>
              <a:buNone/>
            </a:pPr>
            <a:r>
              <a:rPr lang="en-US" sz="4000" b="0" i="0" u="none" strike="noStrike" cap="none">
                <a:solidFill>
                  <a:srgbClr val="20425A"/>
                </a:solidFill>
                <a:latin typeface="Calibri"/>
                <a:ea typeface="Calibri"/>
                <a:cs typeface="Calibri"/>
                <a:sym typeface="Calibri"/>
              </a:rPr>
              <a:t>PROCEDURE_OCCURRENCE</a:t>
            </a:r>
          </a:p>
        </p:txBody>
      </p:sp>
    </p:spTree>
    <p:extLst>
      <p:ext uri="{BB962C8B-B14F-4D97-AF65-F5344CB8AC3E}">
        <p14:creationId xmlns:p14="http://schemas.microsoft.com/office/powerpoint/2010/main" val="3260578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1581150" y="114300"/>
            <a:ext cx="7543800" cy="8382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20425A"/>
              </a:buClr>
              <a:buSzPct val="25000"/>
              <a:buFont typeface="Calibri"/>
              <a:buNone/>
            </a:pPr>
            <a:r>
              <a:rPr lang="en-US" sz="4000" b="0" i="0" u="none" strike="noStrike" cap="none">
                <a:solidFill>
                  <a:srgbClr val="20425A"/>
                </a:solidFill>
                <a:latin typeface="Calibri"/>
                <a:ea typeface="Calibri"/>
                <a:cs typeface="Calibri"/>
                <a:sym typeface="Calibri"/>
              </a:rPr>
              <a:t>DRUG_EXPOSURE</a:t>
            </a:r>
            <a:endParaRPr lang="en-US"/>
          </a:p>
        </p:txBody>
      </p:sp>
      <p:sp>
        <p:nvSpPr>
          <p:cNvPr id="583" name="Shape 583"/>
          <p:cNvSpPr txBox="1">
            <a:spLocks noGrp="1"/>
          </p:cNvSpPr>
          <p:nvPr>
            <p:ph type="body" idx="1"/>
          </p:nvPr>
        </p:nvSpPr>
        <p:spPr>
          <a:xfrm>
            <a:off x="0" y="1358900"/>
            <a:ext cx="5772150" cy="4983300"/>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rgbClr val="20425A"/>
              </a:buClr>
              <a:buSzPct val="101486"/>
              <a:buFont typeface="Arial"/>
              <a:buChar char="•"/>
            </a:pPr>
            <a:r>
              <a:rPr lang="en-US" sz="2720" b="0" i="0" u="none" strike="noStrike" cap="none">
                <a:solidFill>
                  <a:srgbClr val="20425A"/>
                </a:solidFill>
                <a:latin typeface="Calibri"/>
                <a:ea typeface="Calibri"/>
                <a:cs typeface="Calibri"/>
                <a:sym typeface="Calibri"/>
              </a:rPr>
              <a:t>Vocabulary: </a:t>
            </a:r>
            <a:r>
              <a:rPr lang="en-US" sz="2720" b="0" i="0" u="none" strike="noStrike" cap="none" err="1">
                <a:solidFill>
                  <a:srgbClr val="20425A"/>
                </a:solidFill>
                <a:latin typeface="Calibri"/>
                <a:ea typeface="Calibri"/>
                <a:cs typeface="Calibri"/>
                <a:sym typeface="Calibri"/>
              </a:rPr>
              <a:t>RxNorm</a:t>
            </a:r>
            <a:r>
              <a:rPr lang="en-US" sz="2720" b="0" i="0" u="none" strike="noStrike" cap="none">
                <a:solidFill>
                  <a:srgbClr val="20425A"/>
                </a:solidFill>
                <a:latin typeface="Calibri"/>
                <a:ea typeface="Calibri"/>
                <a:cs typeface="Calibri"/>
                <a:sym typeface="Calibri"/>
              </a:rPr>
              <a:t>-&gt; </a:t>
            </a:r>
            <a:r>
              <a:rPr lang="en-US" sz="2720" b="0" i="0" u="none" strike="noStrike" cap="none">
                <a:solidFill>
                  <a:srgbClr val="153153"/>
                </a:solidFill>
                <a:latin typeface="Calibri"/>
                <a:ea typeface="Calibri"/>
                <a:cs typeface="Calibri"/>
                <a:sym typeface="Calibri"/>
              </a:rPr>
              <a:t>classifications by drug class and indication</a:t>
            </a:r>
            <a:br>
              <a:rPr lang="en-US" sz="2720" b="0" i="0" u="none" strike="noStrike" cap="none">
                <a:solidFill>
                  <a:srgbClr val="153153"/>
                </a:solidFill>
                <a:latin typeface="Calibri"/>
                <a:ea typeface="Calibri"/>
                <a:cs typeface="Calibri"/>
                <a:sym typeface="Calibri"/>
              </a:rPr>
            </a:br>
            <a:endParaRPr lang="en-US" sz="2720" b="0" i="0" u="none" strike="noStrike" cap="none">
              <a:solidFill>
                <a:srgbClr val="153153"/>
              </a:solidFill>
              <a:latin typeface="Calibri"/>
              <a:ea typeface="Calibri"/>
              <a:cs typeface="Calibri"/>
              <a:sym typeface="Calibri"/>
            </a:endParaRPr>
          </a:p>
          <a:p>
            <a:pPr marL="342900" marR="0" lvl="0" indent="-342900" algn="l" rtl="0">
              <a:lnSpc>
                <a:spcPct val="90000"/>
              </a:lnSpc>
              <a:spcBef>
                <a:spcPts val="544"/>
              </a:spcBef>
              <a:spcAft>
                <a:spcPts val="0"/>
              </a:spcAft>
              <a:buClr>
                <a:srgbClr val="20425A"/>
              </a:buClr>
              <a:buSzPct val="101486"/>
              <a:buFont typeface="Arial"/>
              <a:buChar char="•"/>
            </a:pPr>
            <a:r>
              <a:rPr lang="en-US" sz="2720" b="0" i="0" u="none" strike="noStrike" cap="none">
                <a:solidFill>
                  <a:srgbClr val="20425A"/>
                </a:solidFill>
                <a:latin typeface="Calibri"/>
                <a:ea typeface="Calibri"/>
                <a:cs typeface="Calibri"/>
                <a:sym typeface="Calibri"/>
              </a:rPr>
              <a:t>Data sources:</a:t>
            </a:r>
          </a:p>
          <a:p>
            <a:pPr marL="742950" marR="0" lvl="1" indent="-285115" algn="l" rtl="0">
              <a:lnSpc>
                <a:spcPct val="90000"/>
              </a:lnSpc>
              <a:spcBef>
                <a:spcPts val="476"/>
              </a:spcBef>
              <a:spcAft>
                <a:spcPts val="0"/>
              </a:spcAft>
              <a:buClr>
                <a:srgbClr val="20425A"/>
              </a:buClr>
              <a:buSzPct val="98339"/>
              <a:buFont typeface="Arial"/>
              <a:buChar char="–"/>
            </a:pPr>
            <a:r>
              <a:rPr lang="en-US" sz="2380" b="0" i="0" u="none" strike="noStrike" cap="none">
                <a:solidFill>
                  <a:srgbClr val="20425A"/>
                </a:solidFill>
                <a:latin typeface="Calibri"/>
                <a:ea typeface="Calibri"/>
                <a:cs typeface="Calibri"/>
                <a:sym typeface="Calibri"/>
              </a:rPr>
              <a:t>Pharmacy dispensing</a:t>
            </a:r>
            <a:endParaRPr lang="en-US" sz="2380" b="0" i="0" u="none" strike="noStrike" cap="none">
              <a:solidFill>
                <a:srgbClr val="20425A"/>
              </a:solidFill>
              <a:latin typeface="Calibri"/>
              <a:ea typeface="Calibri"/>
              <a:cs typeface="Calibri"/>
            </a:endParaRPr>
          </a:p>
          <a:p>
            <a:pPr marL="742950" marR="0" lvl="1" indent="-285115" algn="l" rtl="0">
              <a:lnSpc>
                <a:spcPct val="90000"/>
              </a:lnSpc>
              <a:spcBef>
                <a:spcPts val="476"/>
              </a:spcBef>
              <a:spcAft>
                <a:spcPts val="0"/>
              </a:spcAft>
              <a:buClr>
                <a:srgbClr val="20425A"/>
              </a:buClr>
              <a:buSzPct val="98339"/>
              <a:buFont typeface="Arial"/>
              <a:buChar char="–"/>
            </a:pPr>
            <a:r>
              <a:rPr lang="en-US" sz="2380" b="0" i="0" u="none" strike="noStrike" cap="none">
                <a:solidFill>
                  <a:srgbClr val="20425A"/>
                </a:solidFill>
                <a:latin typeface="Calibri"/>
                <a:ea typeface="Calibri"/>
                <a:cs typeface="Calibri"/>
                <a:sym typeface="Calibri"/>
              </a:rPr>
              <a:t>Prescriptions written</a:t>
            </a:r>
            <a:endParaRPr lang="en-US" sz="2380" b="0" i="0" u="none" strike="noStrike" cap="none">
              <a:solidFill>
                <a:srgbClr val="20425A"/>
              </a:solidFill>
              <a:latin typeface="Calibri"/>
              <a:ea typeface="Calibri"/>
              <a:cs typeface="Calibri"/>
            </a:endParaRPr>
          </a:p>
          <a:p>
            <a:pPr marL="742950" marR="0" lvl="1" indent="-285115" algn="l" rtl="0">
              <a:lnSpc>
                <a:spcPct val="90000"/>
              </a:lnSpc>
              <a:spcBef>
                <a:spcPts val="476"/>
              </a:spcBef>
              <a:spcAft>
                <a:spcPts val="0"/>
              </a:spcAft>
              <a:buClr>
                <a:srgbClr val="20425A"/>
              </a:buClr>
              <a:buSzPct val="98339"/>
              <a:buFont typeface="Arial"/>
              <a:buChar char="–"/>
            </a:pPr>
            <a:r>
              <a:rPr lang="en-US" sz="2380" b="0" i="0" u="none" strike="noStrike" cap="none">
                <a:solidFill>
                  <a:srgbClr val="20425A"/>
                </a:solidFill>
                <a:latin typeface="Calibri"/>
                <a:ea typeface="Calibri"/>
                <a:cs typeface="Calibri"/>
                <a:sym typeface="Calibri"/>
              </a:rPr>
              <a:t>Medication history</a:t>
            </a:r>
            <a:br>
              <a:rPr lang="en-US" sz="2380" b="0" i="0" u="none" strike="noStrike" cap="none">
                <a:solidFill>
                  <a:srgbClr val="20425A"/>
                </a:solidFill>
                <a:latin typeface="Calibri"/>
                <a:ea typeface="Calibri"/>
                <a:cs typeface="Calibri"/>
                <a:sym typeface="Calibri"/>
              </a:rPr>
            </a:br>
            <a:endParaRPr lang="en-US" sz="2380" b="0" i="0" u="none" strike="noStrike" cap="none">
              <a:solidFill>
                <a:srgbClr val="20425A"/>
              </a:solidFill>
              <a:latin typeface="Calibri"/>
              <a:ea typeface="Calibri"/>
              <a:cs typeface="Calibri"/>
            </a:endParaRPr>
          </a:p>
          <a:p>
            <a:pPr marL="342900" marR="0" lvl="0" indent="-342900" algn="l" rtl="0">
              <a:lnSpc>
                <a:spcPct val="90000"/>
              </a:lnSpc>
              <a:spcBef>
                <a:spcPts val="544"/>
              </a:spcBef>
              <a:spcAft>
                <a:spcPts val="0"/>
              </a:spcAft>
              <a:buClr>
                <a:srgbClr val="20425A"/>
              </a:buClr>
              <a:buSzPct val="101486"/>
              <a:buFont typeface="Arial"/>
              <a:buChar char="•"/>
            </a:pPr>
            <a:r>
              <a:rPr lang="en-US" sz="2720" b="0" i="0" u="none" strike="noStrike" cap="none">
                <a:solidFill>
                  <a:srgbClr val="20425A"/>
                </a:solidFill>
                <a:latin typeface="Calibri"/>
                <a:ea typeface="Calibri"/>
                <a:cs typeface="Calibri"/>
                <a:sym typeface="Calibri"/>
              </a:rPr>
              <a:t>Source fields may vary, but so inference of drug exposure end may vary</a:t>
            </a:r>
          </a:p>
        </p:txBody>
      </p:sp>
      <p:sp>
        <p:nvSpPr>
          <p:cNvPr id="584" name="Shape 584"/>
          <p:cNvSpPr txBox="1">
            <a:spLocks noGrp="1"/>
          </p:cNvSpPr>
          <p:nvPr>
            <p:ph type="sldNum" idx="12"/>
          </p:nvPr>
        </p:nvSpPr>
        <p:spPr>
          <a:xfrm>
            <a:off x="8534400" y="6492875"/>
            <a:ext cx="2133600" cy="365100"/>
          </a:xfrm>
          <a:prstGeom prst="rect">
            <a:avLst/>
          </a:prstGeom>
        </p:spPr>
        <p:txBody>
          <a:bodyPr lIns="91425" tIns="45700" rIns="91425" bIns="45700" anchor="ctr" anchorCtr="0">
            <a:noAutofit/>
          </a:bodyPr>
          <a:lstStyle/>
          <a:p>
            <a:pPr lvl="0" algn="r">
              <a:spcBef>
                <a:spcPts val="0"/>
              </a:spcBef>
              <a:buClr>
                <a:srgbClr val="20425A"/>
              </a:buClr>
              <a:buSzPct val="25000"/>
              <a:buFont typeface="Calibri"/>
              <a:buNone/>
            </a:pPr>
            <a:fld id="{00000000-1234-1234-1234-123412341234}" type="slidenum">
              <a:rPr lang="en-US"/>
              <a:pPr lvl="0" algn="r">
                <a:spcBef>
                  <a:spcPts val="0"/>
                </a:spcBef>
                <a:buClr>
                  <a:srgbClr val="20425A"/>
                </a:buClr>
                <a:buSzPct val="25000"/>
                <a:buFont typeface="Calibri"/>
                <a:buNone/>
              </a:pPr>
              <a:t>36</a:t>
            </a:fld>
            <a:endParaRPr lang="en-US"/>
          </a:p>
        </p:txBody>
      </p:sp>
      <p:graphicFrame>
        <p:nvGraphicFramePr>
          <p:cNvPr id="3" name="Table 2">
            <a:extLst>
              <a:ext uri="{FF2B5EF4-FFF2-40B4-BE49-F238E27FC236}">
                <a16:creationId xmlns:a16="http://schemas.microsoft.com/office/drawing/2014/main" id="{10B2349D-7E94-F62D-7723-AEAB8635ED72}"/>
              </a:ext>
            </a:extLst>
          </p:cNvPr>
          <p:cNvGraphicFramePr>
            <a:graphicFrameLocks noGrp="1"/>
          </p:cNvGraphicFramePr>
          <p:nvPr>
            <p:extLst>
              <p:ext uri="{D42A27DB-BD31-4B8C-83A1-F6EECF244321}">
                <p14:modId xmlns:p14="http://schemas.microsoft.com/office/powerpoint/2010/main" val="2837615122"/>
              </p:ext>
            </p:extLst>
          </p:nvPr>
        </p:nvGraphicFramePr>
        <p:xfrm>
          <a:off x="6233886" y="59871"/>
          <a:ext cx="5929734" cy="6858000"/>
        </p:xfrm>
        <a:graphic>
          <a:graphicData uri="http://schemas.openxmlformats.org/drawingml/2006/table">
            <a:tbl>
              <a:tblPr firstRow="1" bandRow="1">
                <a:tableStyleId>{5C22544A-7EE6-4342-B048-85BDC9FD1C3A}</a:tableStyleId>
              </a:tblPr>
              <a:tblGrid>
                <a:gridCol w="2964867">
                  <a:extLst>
                    <a:ext uri="{9D8B030D-6E8A-4147-A177-3AD203B41FA5}">
                      <a16:colId xmlns:a16="http://schemas.microsoft.com/office/drawing/2014/main" val="20000"/>
                    </a:ext>
                  </a:extLst>
                </a:gridCol>
                <a:gridCol w="2964867">
                  <a:extLst>
                    <a:ext uri="{9D8B030D-6E8A-4147-A177-3AD203B41FA5}">
                      <a16:colId xmlns:a16="http://schemas.microsoft.com/office/drawing/2014/main" val="20001"/>
                    </a:ext>
                  </a:extLst>
                </a:gridCol>
              </a:tblGrid>
              <a:tr h="204428">
                <a:tc gridSpan="2">
                  <a:txBody>
                    <a:bodyPr/>
                    <a:lstStyle/>
                    <a:p>
                      <a:pPr lvl="0" algn="ctr">
                        <a:buNone/>
                      </a:pPr>
                      <a:r>
                        <a:rPr lang="en-US" sz="1200"/>
                        <a:t>Drug Exposure</a:t>
                      </a:r>
                    </a:p>
                  </a:txBody>
                  <a:tcPr/>
                </a:tc>
                <a:tc hMerge="1">
                  <a:txBody>
                    <a:bodyPr/>
                    <a:lstStyle/>
                    <a:p>
                      <a:pPr>
                        <a:defRPr sz="1100" b="1"/>
                      </a:pPr>
                      <a:endParaRPr sz="1400"/>
                    </a:p>
                  </a:txBody>
                  <a:tcPr/>
                </a:tc>
                <a:extLst>
                  <a:ext uri="{0D108BD9-81ED-4DB2-BD59-A6C34878D82A}">
                    <a16:rowId xmlns:a16="http://schemas.microsoft.com/office/drawing/2014/main" val="10000"/>
                  </a:ext>
                </a:extLst>
              </a:tr>
              <a:tr h="204428">
                <a:tc>
                  <a:txBody>
                    <a:bodyPr/>
                    <a:lstStyle/>
                    <a:p>
                      <a:pPr algn="l">
                        <a:defRPr sz="1100"/>
                      </a:pPr>
                      <a:r>
                        <a:rPr sz="1200" err="1"/>
                        <a:t>drug_exposure_id</a:t>
                      </a:r>
                      <a:endParaRPr sz="1200"/>
                    </a:p>
                  </a:txBody>
                  <a:tcPr/>
                </a:tc>
                <a:tc>
                  <a:txBody>
                    <a:bodyPr/>
                    <a:lstStyle/>
                    <a:p>
                      <a:pPr algn="l">
                        <a:defRPr sz="1100"/>
                      </a:pPr>
                      <a:r>
                        <a:rPr sz="1200"/>
                        <a:t>200</a:t>
                      </a:r>
                    </a:p>
                  </a:txBody>
                  <a:tcPr/>
                </a:tc>
                <a:extLst>
                  <a:ext uri="{0D108BD9-81ED-4DB2-BD59-A6C34878D82A}">
                    <a16:rowId xmlns:a16="http://schemas.microsoft.com/office/drawing/2014/main" val="10001"/>
                  </a:ext>
                </a:extLst>
              </a:tr>
              <a:tr h="204428">
                <a:tc>
                  <a:txBody>
                    <a:bodyPr/>
                    <a:lstStyle/>
                    <a:p>
                      <a:pPr algn="l">
                        <a:defRPr sz="1100"/>
                      </a:pPr>
                      <a:r>
                        <a:rPr sz="1200" err="1"/>
                        <a:t>person_id</a:t>
                      </a:r>
                      <a:endParaRPr sz="1200"/>
                    </a:p>
                  </a:txBody>
                  <a:tcPr/>
                </a:tc>
                <a:tc>
                  <a:txBody>
                    <a:bodyPr/>
                    <a:lstStyle/>
                    <a:p>
                      <a:pPr algn="l">
                        <a:defRPr sz="1100"/>
                      </a:pPr>
                      <a:r>
                        <a:rPr sz="1200"/>
                        <a:t>1</a:t>
                      </a:r>
                    </a:p>
                  </a:txBody>
                  <a:tcPr/>
                </a:tc>
                <a:extLst>
                  <a:ext uri="{0D108BD9-81ED-4DB2-BD59-A6C34878D82A}">
                    <a16:rowId xmlns:a16="http://schemas.microsoft.com/office/drawing/2014/main" val="10002"/>
                  </a:ext>
                </a:extLst>
              </a:tr>
              <a:tr h="204428">
                <a:tc>
                  <a:txBody>
                    <a:bodyPr/>
                    <a:lstStyle/>
                    <a:p>
                      <a:pPr algn="l">
                        <a:defRPr sz="1100"/>
                      </a:pPr>
                      <a:r>
                        <a:rPr sz="1200" err="1"/>
                        <a:t>drug_concept_id</a:t>
                      </a:r>
                      <a:endParaRPr sz="1200"/>
                    </a:p>
                  </a:txBody>
                  <a:tcPr/>
                </a:tc>
                <a:tc>
                  <a:txBody>
                    <a:bodyPr/>
                    <a:lstStyle/>
                    <a:p>
                      <a:pPr algn="l">
                        <a:defRPr sz="1100"/>
                      </a:pPr>
                      <a:r>
                        <a:rPr sz="1200"/>
                        <a:t>1308216 (Metoclopramide 10 mg </a:t>
                      </a:r>
                      <a:r>
                        <a:rPr lang="en-US" sz="1200" err="1"/>
                        <a:t>Inj</a:t>
                      </a:r>
                      <a:r>
                        <a:rPr sz="1200"/>
                        <a:t>)</a:t>
                      </a:r>
                    </a:p>
                  </a:txBody>
                  <a:tcPr/>
                </a:tc>
                <a:extLst>
                  <a:ext uri="{0D108BD9-81ED-4DB2-BD59-A6C34878D82A}">
                    <a16:rowId xmlns:a16="http://schemas.microsoft.com/office/drawing/2014/main" val="10003"/>
                  </a:ext>
                </a:extLst>
              </a:tr>
              <a:tr h="204428">
                <a:tc>
                  <a:txBody>
                    <a:bodyPr/>
                    <a:lstStyle/>
                    <a:p>
                      <a:pPr algn="l">
                        <a:defRPr sz="1100"/>
                      </a:pPr>
                      <a:r>
                        <a:rPr sz="1200" err="1"/>
                        <a:t>drug_exposure_start_date</a:t>
                      </a:r>
                      <a:endParaRPr sz="1200"/>
                    </a:p>
                  </a:txBody>
                  <a:tcPr/>
                </a:tc>
                <a:tc>
                  <a:txBody>
                    <a:bodyPr/>
                    <a:lstStyle/>
                    <a:p>
                      <a:pPr algn="l">
                        <a:defRPr sz="1100"/>
                      </a:pPr>
                      <a:r>
                        <a:rPr lang="en-US" sz="1200"/>
                        <a:t>2024-03-01</a:t>
                      </a:r>
                      <a:endParaRPr sz="1200"/>
                    </a:p>
                  </a:txBody>
                  <a:tcPr/>
                </a:tc>
                <a:extLst>
                  <a:ext uri="{0D108BD9-81ED-4DB2-BD59-A6C34878D82A}">
                    <a16:rowId xmlns:a16="http://schemas.microsoft.com/office/drawing/2014/main" val="10004"/>
                  </a:ext>
                </a:extLst>
              </a:tr>
              <a:tr h="204428">
                <a:tc>
                  <a:txBody>
                    <a:bodyPr/>
                    <a:lstStyle/>
                    <a:p>
                      <a:pPr algn="l">
                        <a:defRPr sz="1100"/>
                      </a:pPr>
                      <a:r>
                        <a:rPr sz="1200" err="1"/>
                        <a:t>drug_exposure_start_datetime</a:t>
                      </a:r>
                      <a:endParaRPr sz="1200"/>
                    </a:p>
                  </a:txBody>
                  <a:tcPr/>
                </a:tc>
                <a:tc>
                  <a:txBody>
                    <a:bodyPr/>
                    <a:lstStyle/>
                    <a:p>
                      <a:pPr algn="l">
                        <a:defRPr sz="1100"/>
                      </a:pPr>
                      <a:r>
                        <a:rPr lang="en-US" sz="1200"/>
                        <a:t>2024-03-01T03:30:00</a:t>
                      </a:r>
                      <a:endParaRPr sz="1200"/>
                    </a:p>
                  </a:txBody>
                  <a:tcPr/>
                </a:tc>
                <a:extLst>
                  <a:ext uri="{0D108BD9-81ED-4DB2-BD59-A6C34878D82A}">
                    <a16:rowId xmlns:a16="http://schemas.microsoft.com/office/drawing/2014/main" val="10005"/>
                  </a:ext>
                </a:extLst>
              </a:tr>
              <a:tr h="204428">
                <a:tc>
                  <a:txBody>
                    <a:bodyPr/>
                    <a:lstStyle/>
                    <a:p>
                      <a:pPr algn="l">
                        <a:defRPr sz="1100"/>
                      </a:pPr>
                      <a:r>
                        <a:rPr sz="1200" err="1"/>
                        <a:t>drug_exposure_end_date</a:t>
                      </a:r>
                      <a:endParaRPr sz="1200"/>
                    </a:p>
                  </a:txBody>
                  <a:tcPr/>
                </a:tc>
                <a:tc>
                  <a:txBody>
                    <a:bodyPr/>
                    <a:lstStyle/>
                    <a:p>
                      <a:pPr algn="l">
                        <a:defRPr sz="1100"/>
                      </a:pPr>
                      <a:r>
                        <a:rPr lang="en-US" sz="1200"/>
                        <a:t>2024-03-01</a:t>
                      </a:r>
                      <a:endParaRPr sz="1200"/>
                    </a:p>
                  </a:txBody>
                  <a:tcPr/>
                </a:tc>
                <a:extLst>
                  <a:ext uri="{0D108BD9-81ED-4DB2-BD59-A6C34878D82A}">
                    <a16:rowId xmlns:a16="http://schemas.microsoft.com/office/drawing/2014/main" val="10006"/>
                  </a:ext>
                </a:extLst>
              </a:tr>
              <a:tr h="204428">
                <a:tc>
                  <a:txBody>
                    <a:bodyPr/>
                    <a:lstStyle/>
                    <a:p>
                      <a:pPr algn="l">
                        <a:defRPr sz="1100"/>
                      </a:pPr>
                      <a:r>
                        <a:rPr sz="1200" err="1"/>
                        <a:t>drug_exposure_end_datetime</a:t>
                      </a:r>
                      <a:endParaRPr sz="1200"/>
                    </a:p>
                  </a:txBody>
                  <a:tcPr/>
                </a:tc>
                <a:tc>
                  <a:txBody>
                    <a:bodyPr/>
                    <a:lstStyle/>
                    <a:p>
                      <a:pPr algn="l">
                        <a:defRPr sz="1100"/>
                      </a:pPr>
                      <a:r>
                        <a:rPr lang="en-US" sz="1200"/>
                        <a:t>2024-03-01T03:45:00</a:t>
                      </a:r>
                      <a:endParaRPr sz="1200"/>
                    </a:p>
                  </a:txBody>
                  <a:tcPr/>
                </a:tc>
                <a:extLst>
                  <a:ext uri="{0D108BD9-81ED-4DB2-BD59-A6C34878D82A}">
                    <a16:rowId xmlns:a16="http://schemas.microsoft.com/office/drawing/2014/main" val="10007"/>
                  </a:ext>
                </a:extLst>
              </a:tr>
              <a:tr h="204428">
                <a:tc>
                  <a:txBody>
                    <a:bodyPr/>
                    <a:lstStyle/>
                    <a:p>
                      <a:pPr algn="l">
                        <a:defRPr sz="1100"/>
                      </a:pPr>
                      <a:r>
                        <a:rPr sz="1200" err="1"/>
                        <a:t>verbatim_end_date</a:t>
                      </a:r>
                      <a:endParaRPr sz="1200"/>
                    </a:p>
                  </a:txBody>
                  <a:tcPr/>
                </a:tc>
                <a:tc>
                  <a:txBody>
                    <a:bodyPr/>
                    <a:lstStyle/>
                    <a:p>
                      <a:pPr algn="l">
                        <a:defRPr sz="1100"/>
                      </a:pPr>
                      <a:r>
                        <a:rPr sz="1200"/>
                        <a:t>NULL</a:t>
                      </a:r>
                    </a:p>
                  </a:txBody>
                  <a:tcPr/>
                </a:tc>
                <a:extLst>
                  <a:ext uri="{0D108BD9-81ED-4DB2-BD59-A6C34878D82A}">
                    <a16:rowId xmlns:a16="http://schemas.microsoft.com/office/drawing/2014/main" val="10008"/>
                  </a:ext>
                </a:extLst>
              </a:tr>
              <a:tr h="204428">
                <a:tc>
                  <a:txBody>
                    <a:bodyPr/>
                    <a:lstStyle/>
                    <a:p>
                      <a:pPr algn="l">
                        <a:defRPr sz="1100"/>
                      </a:pPr>
                      <a:r>
                        <a:rPr sz="1200" err="1"/>
                        <a:t>drug_type_concept_id</a:t>
                      </a:r>
                      <a:endParaRPr sz="1200"/>
                    </a:p>
                  </a:txBody>
                  <a:tcPr/>
                </a:tc>
                <a:tc>
                  <a:txBody>
                    <a:bodyPr/>
                    <a:lstStyle/>
                    <a:p>
                      <a:pPr lvl="0" algn="l">
                        <a:buNone/>
                      </a:pPr>
                      <a:r>
                        <a:rPr lang="en-US" sz="1200" b="0" i="0" u="none" strike="noStrike" noProof="0">
                          <a:latin typeface="Calibri"/>
                        </a:rPr>
                        <a:t>32818 </a:t>
                      </a:r>
                      <a:r>
                        <a:rPr sz="1200"/>
                        <a:t>(EHR administration)</a:t>
                      </a:r>
                    </a:p>
                  </a:txBody>
                  <a:tcPr/>
                </a:tc>
                <a:extLst>
                  <a:ext uri="{0D108BD9-81ED-4DB2-BD59-A6C34878D82A}">
                    <a16:rowId xmlns:a16="http://schemas.microsoft.com/office/drawing/2014/main" val="10009"/>
                  </a:ext>
                </a:extLst>
              </a:tr>
              <a:tr h="204428">
                <a:tc>
                  <a:txBody>
                    <a:bodyPr/>
                    <a:lstStyle/>
                    <a:p>
                      <a:pPr algn="l">
                        <a:defRPr sz="1100"/>
                      </a:pPr>
                      <a:r>
                        <a:rPr sz="1200" err="1"/>
                        <a:t>stop_reason</a:t>
                      </a:r>
                      <a:endParaRPr sz="1200"/>
                    </a:p>
                  </a:txBody>
                  <a:tcPr/>
                </a:tc>
                <a:tc>
                  <a:txBody>
                    <a:bodyPr/>
                    <a:lstStyle/>
                    <a:p>
                      <a:pPr algn="l">
                        <a:defRPr sz="1100"/>
                      </a:pPr>
                      <a:r>
                        <a:rPr sz="1200"/>
                        <a:t>NULL</a:t>
                      </a:r>
                    </a:p>
                  </a:txBody>
                  <a:tcPr/>
                </a:tc>
                <a:extLst>
                  <a:ext uri="{0D108BD9-81ED-4DB2-BD59-A6C34878D82A}">
                    <a16:rowId xmlns:a16="http://schemas.microsoft.com/office/drawing/2014/main" val="10010"/>
                  </a:ext>
                </a:extLst>
              </a:tr>
              <a:tr h="204428">
                <a:tc>
                  <a:txBody>
                    <a:bodyPr/>
                    <a:lstStyle/>
                    <a:p>
                      <a:pPr algn="l">
                        <a:defRPr sz="1100"/>
                      </a:pPr>
                      <a:r>
                        <a:rPr sz="1200"/>
                        <a:t>refills</a:t>
                      </a:r>
                    </a:p>
                  </a:txBody>
                  <a:tcPr/>
                </a:tc>
                <a:tc>
                  <a:txBody>
                    <a:bodyPr/>
                    <a:lstStyle/>
                    <a:p>
                      <a:pPr algn="l">
                        <a:defRPr sz="1100"/>
                      </a:pPr>
                      <a:r>
                        <a:rPr sz="1200"/>
                        <a:t>NULL</a:t>
                      </a:r>
                    </a:p>
                  </a:txBody>
                  <a:tcPr/>
                </a:tc>
                <a:extLst>
                  <a:ext uri="{0D108BD9-81ED-4DB2-BD59-A6C34878D82A}">
                    <a16:rowId xmlns:a16="http://schemas.microsoft.com/office/drawing/2014/main" val="10011"/>
                  </a:ext>
                </a:extLst>
              </a:tr>
              <a:tr h="204428">
                <a:tc>
                  <a:txBody>
                    <a:bodyPr/>
                    <a:lstStyle/>
                    <a:p>
                      <a:pPr algn="l">
                        <a:defRPr sz="1100"/>
                      </a:pPr>
                      <a:r>
                        <a:rPr sz="1200"/>
                        <a:t>quantity</a:t>
                      </a:r>
                    </a:p>
                  </a:txBody>
                  <a:tcPr/>
                </a:tc>
                <a:tc>
                  <a:txBody>
                    <a:bodyPr/>
                    <a:lstStyle/>
                    <a:p>
                      <a:pPr algn="l">
                        <a:defRPr sz="1100"/>
                      </a:pPr>
                      <a:r>
                        <a:rPr sz="1200"/>
                        <a:t>1</a:t>
                      </a:r>
                    </a:p>
                  </a:txBody>
                  <a:tcPr/>
                </a:tc>
                <a:extLst>
                  <a:ext uri="{0D108BD9-81ED-4DB2-BD59-A6C34878D82A}">
                    <a16:rowId xmlns:a16="http://schemas.microsoft.com/office/drawing/2014/main" val="10012"/>
                  </a:ext>
                </a:extLst>
              </a:tr>
              <a:tr h="204428">
                <a:tc>
                  <a:txBody>
                    <a:bodyPr/>
                    <a:lstStyle/>
                    <a:p>
                      <a:pPr algn="l">
                        <a:defRPr sz="1100"/>
                      </a:pPr>
                      <a:r>
                        <a:rPr sz="1200" err="1"/>
                        <a:t>days_supply</a:t>
                      </a:r>
                      <a:endParaRPr sz="1200"/>
                    </a:p>
                  </a:txBody>
                  <a:tcPr/>
                </a:tc>
                <a:tc>
                  <a:txBody>
                    <a:bodyPr/>
                    <a:lstStyle/>
                    <a:p>
                      <a:pPr algn="l">
                        <a:defRPr sz="1100"/>
                      </a:pPr>
                      <a:r>
                        <a:rPr sz="1200"/>
                        <a:t>1</a:t>
                      </a:r>
                    </a:p>
                  </a:txBody>
                  <a:tcPr/>
                </a:tc>
                <a:extLst>
                  <a:ext uri="{0D108BD9-81ED-4DB2-BD59-A6C34878D82A}">
                    <a16:rowId xmlns:a16="http://schemas.microsoft.com/office/drawing/2014/main" val="10013"/>
                  </a:ext>
                </a:extLst>
              </a:tr>
              <a:tr h="204428">
                <a:tc>
                  <a:txBody>
                    <a:bodyPr/>
                    <a:lstStyle/>
                    <a:p>
                      <a:pPr algn="l">
                        <a:defRPr sz="1100"/>
                      </a:pPr>
                      <a:r>
                        <a:rPr sz="1200"/>
                        <a:t>sig</a:t>
                      </a:r>
                    </a:p>
                  </a:txBody>
                  <a:tcPr/>
                </a:tc>
                <a:tc>
                  <a:txBody>
                    <a:bodyPr/>
                    <a:lstStyle/>
                    <a:p>
                      <a:pPr algn="l">
                        <a:defRPr sz="1100"/>
                      </a:pPr>
                      <a:r>
                        <a:rPr sz="1200"/>
                        <a:t>IV push</a:t>
                      </a:r>
                    </a:p>
                  </a:txBody>
                  <a:tcPr/>
                </a:tc>
                <a:extLst>
                  <a:ext uri="{0D108BD9-81ED-4DB2-BD59-A6C34878D82A}">
                    <a16:rowId xmlns:a16="http://schemas.microsoft.com/office/drawing/2014/main" val="10014"/>
                  </a:ext>
                </a:extLst>
              </a:tr>
              <a:tr h="204428">
                <a:tc>
                  <a:txBody>
                    <a:bodyPr/>
                    <a:lstStyle/>
                    <a:p>
                      <a:pPr algn="l">
                        <a:defRPr sz="1100"/>
                      </a:pPr>
                      <a:r>
                        <a:rPr sz="1200" err="1"/>
                        <a:t>route_concept_id</a:t>
                      </a:r>
                      <a:endParaRPr sz="1200"/>
                    </a:p>
                  </a:txBody>
                  <a:tcPr/>
                </a:tc>
                <a:tc>
                  <a:txBody>
                    <a:bodyPr/>
                    <a:lstStyle/>
                    <a:p>
                      <a:pPr algn="l">
                        <a:defRPr sz="1100"/>
                      </a:pPr>
                      <a:r>
                        <a:rPr sz="1200"/>
                        <a:t>NULL</a:t>
                      </a:r>
                    </a:p>
                  </a:txBody>
                  <a:tcPr/>
                </a:tc>
                <a:extLst>
                  <a:ext uri="{0D108BD9-81ED-4DB2-BD59-A6C34878D82A}">
                    <a16:rowId xmlns:a16="http://schemas.microsoft.com/office/drawing/2014/main" val="10015"/>
                  </a:ext>
                </a:extLst>
              </a:tr>
              <a:tr h="204428">
                <a:tc>
                  <a:txBody>
                    <a:bodyPr/>
                    <a:lstStyle/>
                    <a:p>
                      <a:pPr algn="l">
                        <a:defRPr sz="1100"/>
                      </a:pPr>
                      <a:r>
                        <a:rPr sz="1200" err="1"/>
                        <a:t>lot_number</a:t>
                      </a:r>
                      <a:endParaRPr sz="1200"/>
                    </a:p>
                  </a:txBody>
                  <a:tcPr/>
                </a:tc>
                <a:tc>
                  <a:txBody>
                    <a:bodyPr/>
                    <a:lstStyle/>
                    <a:p>
                      <a:pPr algn="l">
                        <a:defRPr sz="1100"/>
                      </a:pPr>
                      <a:r>
                        <a:rPr sz="1200"/>
                        <a:t>NULL</a:t>
                      </a:r>
                    </a:p>
                  </a:txBody>
                  <a:tcPr/>
                </a:tc>
                <a:extLst>
                  <a:ext uri="{0D108BD9-81ED-4DB2-BD59-A6C34878D82A}">
                    <a16:rowId xmlns:a16="http://schemas.microsoft.com/office/drawing/2014/main" val="10016"/>
                  </a:ext>
                </a:extLst>
              </a:tr>
              <a:tr h="204428">
                <a:tc>
                  <a:txBody>
                    <a:bodyPr/>
                    <a:lstStyle/>
                    <a:p>
                      <a:pPr algn="l">
                        <a:defRPr sz="1100"/>
                      </a:pPr>
                      <a:r>
                        <a:rPr sz="1200" err="1"/>
                        <a:t>provider_id</a:t>
                      </a:r>
                      <a:endParaRPr sz="1200"/>
                    </a:p>
                  </a:txBody>
                  <a:tcPr/>
                </a:tc>
                <a:tc>
                  <a:txBody>
                    <a:bodyPr/>
                    <a:lstStyle/>
                    <a:p>
                      <a:pPr algn="l">
                        <a:defRPr sz="1100"/>
                      </a:pPr>
                      <a:r>
                        <a:rPr sz="1200"/>
                        <a:t>NULL</a:t>
                      </a:r>
                    </a:p>
                  </a:txBody>
                  <a:tcPr/>
                </a:tc>
                <a:extLst>
                  <a:ext uri="{0D108BD9-81ED-4DB2-BD59-A6C34878D82A}">
                    <a16:rowId xmlns:a16="http://schemas.microsoft.com/office/drawing/2014/main" val="10017"/>
                  </a:ext>
                </a:extLst>
              </a:tr>
              <a:tr h="204428">
                <a:tc>
                  <a:txBody>
                    <a:bodyPr/>
                    <a:lstStyle/>
                    <a:p>
                      <a:pPr algn="l">
                        <a:defRPr sz="1100"/>
                      </a:pPr>
                      <a:r>
                        <a:rPr sz="1200" err="1"/>
                        <a:t>visit_occurrence_id</a:t>
                      </a:r>
                      <a:endParaRPr sz="1200"/>
                    </a:p>
                  </a:txBody>
                  <a:tcPr/>
                </a:tc>
                <a:tc>
                  <a:txBody>
                    <a:bodyPr/>
                    <a:lstStyle/>
                    <a:p>
                      <a:pPr algn="l">
                        <a:defRPr sz="1100"/>
                      </a:pPr>
                      <a:r>
                        <a:rPr sz="1200"/>
                        <a:t>10</a:t>
                      </a:r>
                    </a:p>
                  </a:txBody>
                  <a:tcPr/>
                </a:tc>
                <a:extLst>
                  <a:ext uri="{0D108BD9-81ED-4DB2-BD59-A6C34878D82A}">
                    <a16:rowId xmlns:a16="http://schemas.microsoft.com/office/drawing/2014/main" val="10018"/>
                  </a:ext>
                </a:extLst>
              </a:tr>
              <a:tr h="204428">
                <a:tc>
                  <a:txBody>
                    <a:bodyPr/>
                    <a:lstStyle/>
                    <a:p>
                      <a:pPr algn="l">
                        <a:defRPr sz="1100"/>
                      </a:pPr>
                      <a:r>
                        <a:rPr sz="1200" err="1"/>
                        <a:t>visit_detail_id</a:t>
                      </a:r>
                      <a:endParaRPr sz="1200"/>
                    </a:p>
                  </a:txBody>
                  <a:tcPr/>
                </a:tc>
                <a:tc>
                  <a:txBody>
                    <a:bodyPr/>
                    <a:lstStyle/>
                    <a:p>
                      <a:pPr algn="l">
                        <a:defRPr sz="1100"/>
                      </a:pPr>
                      <a:r>
                        <a:rPr sz="1200"/>
                        <a:t>NULL</a:t>
                      </a:r>
                    </a:p>
                  </a:txBody>
                  <a:tcPr/>
                </a:tc>
                <a:extLst>
                  <a:ext uri="{0D108BD9-81ED-4DB2-BD59-A6C34878D82A}">
                    <a16:rowId xmlns:a16="http://schemas.microsoft.com/office/drawing/2014/main" val="10019"/>
                  </a:ext>
                </a:extLst>
              </a:tr>
              <a:tr h="204428">
                <a:tc>
                  <a:txBody>
                    <a:bodyPr/>
                    <a:lstStyle/>
                    <a:p>
                      <a:pPr algn="l">
                        <a:defRPr sz="1100"/>
                      </a:pPr>
                      <a:r>
                        <a:rPr sz="1200" err="1"/>
                        <a:t>drug_source_value</a:t>
                      </a:r>
                      <a:endParaRPr sz="1200"/>
                    </a:p>
                  </a:txBody>
                  <a:tcPr/>
                </a:tc>
                <a:tc>
                  <a:txBody>
                    <a:bodyPr/>
                    <a:lstStyle/>
                    <a:p>
                      <a:pPr algn="l">
                        <a:defRPr sz="1100"/>
                      </a:pPr>
                      <a:r>
                        <a:rPr sz="1200"/>
                        <a:t>Metoclopramide 10 mg IV</a:t>
                      </a:r>
                    </a:p>
                  </a:txBody>
                  <a:tcPr/>
                </a:tc>
                <a:extLst>
                  <a:ext uri="{0D108BD9-81ED-4DB2-BD59-A6C34878D82A}">
                    <a16:rowId xmlns:a16="http://schemas.microsoft.com/office/drawing/2014/main" val="10020"/>
                  </a:ext>
                </a:extLst>
              </a:tr>
              <a:tr h="204428">
                <a:tc>
                  <a:txBody>
                    <a:bodyPr/>
                    <a:lstStyle/>
                    <a:p>
                      <a:pPr algn="l">
                        <a:defRPr sz="1100"/>
                      </a:pPr>
                      <a:r>
                        <a:rPr sz="1200" err="1"/>
                        <a:t>drug_source_concept_id</a:t>
                      </a:r>
                      <a:endParaRPr sz="1200"/>
                    </a:p>
                  </a:txBody>
                  <a:tcPr/>
                </a:tc>
                <a:tc>
                  <a:txBody>
                    <a:bodyPr/>
                    <a:lstStyle/>
                    <a:p>
                      <a:pPr algn="l">
                        <a:defRPr sz="1100"/>
                      </a:pPr>
                      <a:r>
                        <a:rPr sz="1200"/>
                        <a:t>NULL</a:t>
                      </a:r>
                    </a:p>
                  </a:txBody>
                  <a:tcPr/>
                </a:tc>
                <a:extLst>
                  <a:ext uri="{0D108BD9-81ED-4DB2-BD59-A6C34878D82A}">
                    <a16:rowId xmlns:a16="http://schemas.microsoft.com/office/drawing/2014/main" val="10021"/>
                  </a:ext>
                </a:extLst>
              </a:tr>
              <a:tr h="204428">
                <a:tc>
                  <a:txBody>
                    <a:bodyPr/>
                    <a:lstStyle/>
                    <a:p>
                      <a:pPr algn="l">
                        <a:defRPr sz="1100"/>
                      </a:pPr>
                      <a:r>
                        <a:rPr sz="1200" err="1"/>
                        <a:t>route_source_value</a:t>
                      </a:r>
                      <a:endParaRPr sz="1200"/>
                    </a:p>
                  </a:txBody>
                  <a:tcPr/>
                </a:tc>
                <a:tc>
                  <a:txBody>
                    <a:bodyPr/>
                    <a:lstStyle/>
                    <a:p>
                      <a:pPr algn="l">
                        <a:defRPr sz="1100"/>
                      </a:pPr>
                      <a:r>
                        <a:rPr sz="1200"/>
                        <a:t>IV</a:t>
                      </a:r>
                    </a:p>
                  </a:txBody>
                  <a:tcPr/>
                </a:tc>
                <a:extLst>
                  <a:ext uri="{0D108BD9-81ED-4DB2-BD59-A6C34878D82A}">
                    <a16:rowId xmlns:a16="http://schemas.microsoft.com/office/drawing/2014/main" val="10022"/>
                  </a:ext>
                </a:extLst>
              </a:tr>
              <a:tr h="204428">
                <a:tc>
                  <a:txBody>
                    <a:bodyPr/>
                    <a:lstStyle/>
                    <a:p>
                      <a:pPr algn="l">
                        <a:defRPr sz="1100"/>
                      </a:pPr>
                      <a:r>
                        <a:rPr sz="1200" err="1"/>
                        <a:t>dose_unit_source_value</a:t>
                      </a:r>
                      <a:endParaRPr sz="1200"/>
                    </a:p>
                  </a:txBody>
                  <a:tcPr/>
                </a:tc>
                <a:tc>
                  <a:txBody>
                    <a:bodyPr/>
                    <a:lstStyle/>
                    <a:p>
                      <a:pPr algn="l">
                        <a:defRPr sz="1100"/>
                      </a:pPr>
                      <a:r>
                        <a:rPr sz="1200"/>
                        <a:t>mg</a:t>
                      </a:r>
                    </a:p>
                  </a:txBody>
                  <a:tcPr/>
                </a:tc>
                <a:extLst>
                  <a:ext uri="{0D108BD9-81ED-4DB2-BD59-A6C34878D82A}">
                    <a16:rowId xmlns:a16="http://schemas.microsoft.com/office/drawing/2014/main" val="10023"/>
                  </a:ext>
                </a:extLst>
              </a:tr>
              <a:tr h="204428">
                <a:tc>
                  <a:txBody>
                    <a:bodyPr/>
                    <a:lstStyle/>
                    <a:p>
                      <a:pPr algn="l">
                        <a:defRPr sz="1100"/>
                      </a:pPr>
                      <a:r>
                        <a:rPr sz="1200" err="1"/>
                        <a:t>record_source_value</a:t>
                      </a:r>
                      <a:endParaRPr sz="1200"/>
                    </a:p>
                  </a:txBody>
                  <a:tcPr/>
                </a:tc>
                <a:tc>
                  <a:txBody>
                    <a:bodyPr/>
                    <a:lstStyle/>
                    <a:p>
                      <a:pPr algn="l">
                        <a:defRPr sz="1100"/>
                      </a:pPr>
                      <a:r>
                        <a:rPr sz="1200"/>
                        <a:t>NULL</a:t>
                      </a:r>
                    </a:p>
                  </a:txBody>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208612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5638800" y="1143000"/>
            <a:ext cx="4876800" cy="5213337"/>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rgbClr val="20425A"/>
              </a:buClr>
              <a:buSzPct val="100000"/>
              <a:buFont typeface="Arial"/>
              <a:buChar char="•"/>
            </a:pPr>
            <a:r>
              <a:rPr lang="en-US" sz="2400" b="0" i="0" u="none" strike="noStrike" cap="none">
                <a:solidFill>
                  <a:srgbClr val="20425A"/>
                </a:solidFill>
                <a:latin typeface="Calibri"/>
                <a:ea typeface="Calibri"/>
                <a:cs typeface="Calibri"/>
                <a:sym typeface="Calibri"/>
              </a:rPr>
              <a:t>Spans of time where data source has capture of data</a:t>
            </a:r>
          </a:p>
          <a:p>
            <a:pPr marL="342900" marR="0" lvl="0" indent="-139700" algn="l" rtl="0">
              <a:lnSpc>
                <a:spcPct val="100000"/>
              </a:lnSpc>
              <a:spcBef>
                <a:spcPts val="0"/>
              </a:spcBef>
              <a:spcAft>
                <a:spcPts val="0"/>
              </a:spcAft>
              <a:buClr>
                <a:srgbClr val="20425A"/>
              </a:buClr>
              <a:buSzPct val="100000"/>
              <a:buFont typeface="Arial"/>
              <a:buChar char="•"/>
            </a:pPr>
            <a:endParaRPr lang="en-US" sz="2400" b="0" i="0" u="none" strike="noStrike" cap="none">
              <a:solidFill>
                <a:srgbClr val="20425A"/>
              </a:solidFill>
              <a:latin typeface="Calibri"/>
              <a:ea typeface="Calibri"/>
              <a:cs typeface="Calibri"/>
              <a:sym typeface="Calibri"/>
            </a:endParaRPr>
          </a:p>
          <a:p>
            <a:pPr marL="342900" marR="0" lvl="0" indent="-139700" algn="l" rtl="0">
              <a:lnSpc>
                <a:spcPct val="100000"/>
              </a:lnSpc>
              <a:spcBef>
                <a:spcPts val="640"/>
              </a:spcBef>
              <a:spcAft>
                <a:spcPts val="0"/>
              </a:spcAft>
              <a:buClr>
                <a:srgbClr val="20425A"/>
              </a:buClr>
              <a:buSzPct val="100000"/>
              <a:buFont typeface="Arial"/>
              <a:buChar char="•"/>
            </a:pPr>
            <a:r>
              <a:rPr lang="en-US" sz="2400" b="0" i="0" u="none" strike="noStrike" cap="none">
                <a:solidFill>
                  <a:srgbClr val="20425A"/>
                </a:solidFill>
                <a:latin typeface="Calibri"/>
                <a:ea typeface="Calibri"/>
                <a:cs typeface="Calibri"/>
                <a:sym typeface="Calibri"/>
              </a:rPr>
              <a:t>Required to run analytical methods</a:t>
            </a:r>
          </a:p>
          <a:p>
            <a:pPr marL="342900" marR="0" lvl="0" indent="-139700" algn="l" rtl="0">
              <a:lnSpc>
                <a:spcPct val="100000"/>
              </a:lnSpc>
              <a:spcBef>
                <a:spcPts val="640"/>
              </a:spcBef>
              <a:spcAft>
                <a:spcPts val="0"/>
              </a:spcAft>
              <a:buClr>
                <a:srgbClr val="20425A"/>
              </a:buClr>
              <a:buSzPct val="100000"/>
              <a:buFont typeface="Arial"/>
              <a:buChar char="•"/>
            </a:pPr>
            <a:endParaRPr lang="en-US" sz="2400" b="0" i="0" u="none" strike="noStrike" cap="none">
              <a:solidFill>
                <a:srgbClr val="20425A"/>
              </a:solidFill>
              <a:latin typeface="Calibri"/>
              <a:ea typeface="Calibri"/>
              <a:cs typeface="Calibri"/>
              <a:sym typeface="Calibri"/>
            </a:endParaRPr>
          </a:p>
          <a:p>
            <a:pPr marL="342900" marR="0" lvl="0" indent="-139700" algn="l" rtl="0">
              <a:lnSpc>
                <a:spcPct val="100000"/>
              </a:lnSpc>
              <a:spcBef>
                <a:spcPts val="640"/>
              </a:spcBef>
              <a:spcAft>
                <a:spcPts val="0"/>
              </a:spcAft>
              <a:buClr>
                <a:srgbClr val="20425A"/>
              </a:buClr>
              <a:buSzPct val="100000"/>
              <a:buFont typeface="Arial"/>
              <a:buChar char="•"/>
            </a:pPr>
            <a:r>
              <a:rPr lang="en-US" sz="2400" b="0" i="0" u="none" strike="noStrike" cap="none">
                <a:solidFill>
                  <a:srgbClr val="20425A"/>
                </a:solidFill>
                <a:latin typeface="Calibri"/>
                <a:ea typeface="Calibri"/>
                <a:cs typeface="Calibri"/>
                <a:sym typeface="Calibri"/>
              </a:rPr>
              <a:t>One person may have multiple periods if there is interruption in data capture</a:t>
            </a:r>
          </a:p>
          <a:p>
            <a:pPr marL="342900" marR="0" lvl="0" indent="-139700" algn="l" rtl="0">
              <a:lnSpc>
                <a:spcPct val="100000"/>
              </a:lnSpc>
              <a:spcBef>
                <a:spcPts val="640"/>
              </a:spcBef>
              <a:spcAft>
                <a:spcPts val="0"/>
              </a:spcAft>
              <a:buClr>
                <a:srgbClr val="20425A"/>
              </a:buClr>
              <a:buSzPct val="100000"/>
              <a:buFont typeface="Arial"/>
              <a:buChar char="•"/>
            </a:pPr>
            <a:endParaRPr lang="en-US" sz="2400" b="0" i="0" u="none" strike="noStrike" cap="none">
              <a:solidFill>
                <a:srgbClr val="20425A"/>
              </a:solidFill>
              <a:latin typeface="Calibri"/>
              <a:ea typeface="Calibri"/>
              <a:cs typeface="Calibri"/>
              <a:sym typeface="Calibri"/>
            </a:endParaRPr>
          </a:p>
          <a:p>
            <a:pPr marL="342900" marR="0" lvl="0" indent="-139700" algn="l" rtl="0">
              <a:lnSpc>
                <a:spcPct val="100000"/>
              </a:lnSpc>
              <a:spcBef>
                <a:spcPts val="640"/>
              </a:spcBef>
              <a:spcAft>
                <a:spcPts val="0"/>
              </a:spcAft>
              <a:buClr>
                <a:srgbClr val="20425A"/>
              </a:buClr>
              <a:buSzPct val="100000"/>
              <a:buFont typeface="Arial"/>
              <a:buChar char="•"/>
            </a:pPr>
            <a:r>
              <a:rPr lang="en-US" sz="2400" b="0" i="0" u="none" strike="noStrike" cap="none">
                <a:solidFill>
                  <a:srgbClr val="20425A"/>
                </a:solidFill>
                <a:latin typeface="Calibri"/>
                <a:ea typeface="Calibri"/>
                <a:cs typeface="Calibri"/>
                <a:sym typeface="Calibri"/>
              </a:rPr>
              <a:t>Challenge: determine observation periods based on the source data</a:t>
            </a:r>
          </a:p>
        </p:txBody>
      </p:sp>
      <p:sp>
        <p:nvSpPr>
          <p:cNvPr id="542" name="Shape 542"/>
          <p:cNvSpPr txBox="1">
            <a:spLocks noGrp="1"/>
          </p:cNvSpPr>
          <p:nvPr>
            <p:ph type="title"/>
          </p:nvPr>
        </p:nvSpPr>
        <p:spPr>
          <a:xfrm>
            <a:off x="2667000" y="152400"/>
            <a:ext cx="7543800" cy="838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r>
              <a:rPr lang="en-US" sz="4000" b="0" i="0" u="none" strike="noStrike" cap="none">
                <a:solidFill>
                  <a:srgbClr val="20425A"/>
                </a:solidFill>
                <a:latin typeface="Calibri"/>
                <a:ea typeface="Calibri"/>
                <a:cs typeface="Calibri"/>
                <a:sym typeface="Calibri"/>
              </a:rPr>
              <a:t>OBSERVATION_PERIOD</a:t>
            </a:r>
          </a:p>
        </p:txBody>
      </p:sp>
      <p:pic>
        <p:nvPicPr>
          <p:cNvPr id="543" name="Shape 543"/>
          <p:cNvPicPr preferRelativeResize="0"/>
          <p:nvPr/>
        </p:nvPicPr>
        <p:blipFill rotWithShape="1">
          <a:blip r:embed="rId3">
            <a:alphaModFix/>
          </a:blip>
          <a:srcRect/>
          <a:stretch/>
        </p:blipFill>
        <p:spPr>
          <a:xfrm>
            <a:off x="2209801" y="1143000"/>
            <a:ext cx="2971800" cy="2380340"/>
          </a:xfrm>
          <a:prstGeom prst="rect">
            <a:avLst/>
          </a:prstGeom>
          <a:noFill/>
          <a:ln>
            <a:noFill/>
          </a:ln>
        </p:spPr>
      </p:pic>
      <p:sp>
        <p:nvSpPr>
          <p:cNvPr id="544" name="Shape 544"/>
          <p:cNvSpPr txBox="1">
            <a:spLocks noGrp="1"/>
          </p:cNvSpPr>
          <p:nvPr>
            <p:ph type="sldNum" idx="12"/>
          </p:nvPr>
        </p:nvSpPr>
        <p:spPr>
          <a:xfrm>
            <a:off x="8534400" y="6492875"/>
            <a:ext cx="2133600" cy="365100"/>
          </a:xfrm>
          <a:prstGeom prst="rect">
            <a:avLst/>
          </a:prstGeom>
        </p:spPr>
        <p:txBody>
          <a:bodyPr lIns="91425" tIns="45700" rIns="91425" bIns="45700" anchor="ctr" anchorCtr="0">
            <a:noAutofit/>
          </a:bodyPr>
          <a:lstStyle/>
          <a:p>
            <a:pPr lvl="0" algn="r">
              <a:spcBef>
                <a:spcPts val="0"/>
              </a:spcBef>
              <a:buClr>
                <a:srgbClr val="20425A"/>
              </a:buClr>
              <a:buSzPct val="25000"/>
              <a:buFont typeface="Calibri"/>
              <a:buNone/>
            </a:pPr>
            <a:fld id="{00000000-1234-1234-1234-123412341234}" type="slidenum">
              <a:rPr lang="en-US"/>
              <a:pPr lvl="0" algn="r">
                <a:spcBef>
                  <a:spcPts val="0"/>
                </a:spcBef>
                <a:buClr>
                  <a:srgbClr val="20425A"/>
                </a:buClr>
                <a:buSzPct val="25000"/>
                <a:buFont typeface="Calibri"/>
                <a:buNone/>
              </a:pPr>
              <a:t>37</a:t>
            </a:fld>
            <a:endParaRPr lang="en-US"/>
          </a:p>
        </p:txBody>
      </p:sp>
    </p:spTree>
    <p:extLst>
      <p:ext uri="{BB962C8B-B14F-4D97-AF65-F5344CB8AC3E}">
        <p14:creationId xmlns:p14="http://schemas.microsoft.com/office/powerpoint/2010/main" val="3179439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7A8E-4FE6-3D44-85A5-1651E3116B7A}"/>
              </a:ext>
            </a:extLst>
          </p:cNvPr>
          <p:cNvSpPr>
            <a:spLocks noGrp="1"/>
          </p:cNvSpPr>
          <p:nvPr>
            <p:ph type="title"/>
          </p:nvPr>
        </p:nvSpPr>
        <p:spPr>
          <a:xfrm>
            <a:off x="1224643" y="152400"/>
            <a:ext cx="10360478" cy="1066800"/>
          </a:xfrm>
        </p:spPr>
        <p:txBody>
          <a:bodyPr>
            <a:noAutofit/>
          </a:bodyPr>
          <a:lstStyle/>
          <a:p>
            <a:r>
              <a:rPr lang="en-US" b="1"/>
              <a:t>Two OMOP designs that might be confusing</a:t>
            </a:r>
          </a:p>
        </p:txBody>
      </p:sp>
      <p:sp>
        <p:nvSpPr>
          <p:cNvPr id="3" name="Content Placeholder 2">
            <a:extLst>
              <a:ext uri="{FF2B5EF4-FFF2-40B4-BE49-F238E27FC236}">
                <a16:creationId xmlns:a16="http://schemas.microsoft.com/office/drawing/2014/main" id="{F26B44DC-5430-0443-AF0E-8FA49752C5CC}"/>
              </a:ext>
            </a:extLst>
          </p:cNvPr>
          <p:cNvSpPr>
            <a:spLocks noGrp="1"/>
          </p:cNvSpPr>
          <p:nvPr>
            <p:ph idx="1"/>
          </p:nvPr>
        </p:nvSpPr>
        <p:spPr>
          <a:xfrm>
            <a:off x="620486" y="1600201"/>
            <a:ext cx="10774135" cy="4525963"/>
          </a:xfrm>
        </p:spPr>
        <p:txBody>
          <a:bodyPr>
            <a:normAutofit/>
          </a:bodyPr>
          <a:lstStyle/>
          <a:p>
            <a:r>
              <a:rPr lang="en-US"/>
              <a:t>OMOP tables combine data from multiple source tables</a:t>
            </a:r>
          </a:p>
          <a:p>
            <a:pPr lvl="1"/>
            <a:r>
              <a:rPr lang="en-US"/>
              <a:t>Ordered drugs, procedure drugs, vaccines are all in Drug Exposure</a:t>
            </a:r>
          </a:p>
          <a:p>
            <a:pPr lvl="1"/>
            <a:r>
              <a:rPr lang="en-US"/>
              <a:t>Duplicates removed</a:t>
            </a:r>
            <a:br>
              <a:rPr lang="en-US"/>
            </a:br>
            <a:endParaRPr lang="en-US"/>
          </a:p>
          <a:p>
            <a:r>
              <a:rPr lang="en-US">
                <a:highlight>
                  <a:srgbClr val="FFFF00"/>
                </a:highlight>
              </a:rPr>
              <a:t>Source data may be distributed over multiple OMOP tables</a:t>
            </a:r>
          </a:p>
          <a:p>
            <a:pPr lvl="1"/>
            <a:r>
              <a:rPr lang="en-US">
                <a:highlight>
                  <a:srgbClr val="FFFF00"/>
                </a:highlight>
              </a:rPr>
              <a:t>Not all ICD10CM billing codes are in OMOP Condition Occurrence</a:t>
            </a:r>
          </a:p>
        </p:txBody>
      </p:sp>
    </p:spTree>
    <p:extLst>
      <p:ext uri="{BB962C8B-B14F-4D97-AF65-F5344CB8AC3E}">
        <p14:creationId xmlns:p14="http://schemas.microsoft.com/office/powerpoint/2010/main" val="314146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3D14-22E4-F520-802E-305D7396B704}"/>
              </a:ext>
            </a:extLst>
          </p:cNvPr>
          <p:cNvSpPr>
            <a:spLocks noGrp="1"/>
          </p:cNvSpPr>
          <p:nvPr>
            <p:ph type="title"/>
          </p:nvPr>
        </p:nvSpPr>
        <p:spPr/>
        <p:txBody>
          <a:bodyPr/>
          <a:lstStyle/>
          <a:p>
            <a:r>
              <a:rPr lang="en-US" b="1"/>
              <a:t>W56.21XA</a:t>
            </a:r>
          </a:p>
        </p:txBody>
      </p:sp>
      <p:pic>
        <p:nvPicPr>
          <p:cNvPr id="5" name="Graphic 4" descr="Orca with solid fill">
            <a:extLst>
              <a:ext uri="{FF2B5EF4-FFF2-40B4-BE49-F238E27FC236}">
                <a16:creationId xmlns:a16="http://schemas.microsoft.com/office/drawing/2014/main" id="{7509AABE-8E84-08E0-AF7B-D982D003A2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32" y="1302204"/>
            <a:ext cx="4552950" cy="4552950"/>
          </a:xfrm>
          <a:prstGeom prst="rect">
            <a:avLst/>
          </a:prstGeom>
        </p:spPr>
      </p:pic>
      <p:sp>
        <p:nvSpPr>
          <p:cNvPr id="6" name="TextBox 5">
            <a:extLst>
              <a:ext uri="{FF2B5EF4-FFF2-40B4-BE49-F238E27FC236}">
                <a16:creationId xmlns:a16="http://schemas.microsoft.com/office/drawing/2014/main" id="{B0A5D9D6-93CE-7282-7487-31CE3E2A01E8}"/>
              </a:ext>
            </a:extLst>
          </p:cNvPr>
          <p:cNvSpPr txBox="1"/>
          <p:nvPr/>
        </p:nvSpPr>
        <p:spPr>
          <a:xfrm>
            <a:off x="6096000" y="1536156"/>
            <a:ext cx="4576763" cy="1200329"/>
          </a:xfrm>
          <a:prstGeom prst="rect">
            <a:avLst/>
          </a:prstGeom>
          <a:noFill/>
        </p:spPr>
        <p:txBody>
          <a:bodyPr wrap="square" rtlCol="0">
            <a:spAutoFit/>
          </a:bodyPr>
          <a:lstStyle/>
          <a:p>
            <a:r>
              <a:rPr lang="en-US" sz="3600" i="1">
                <a:solidFill>
                  <a:srgbClr val="F59F16"/>
                </a:solidFill>
              </a:rPr>
              <a:t>Bitten by orca, initial encounter</a:t>
            </a:r>
          </a:p>
        </p:txBody>
      </p:sp>
      <p:pic>
        <p:nvPicPr>
          <p:cNvPr id="3" name="Picture 2" descr="A screenshot of a computer&#10;&#10;AI-generated content may be incorrect.">
            <a:extLst>
              <a:ext uri="{FF2B5EF4-FFF2-40B4-BE49-F238E27FC236}">
                <a16:creationId xmlns:a16="http://schemas.microsoft.com/office/drawing/2014/main" id="{7C8FBAD9-A8DB-464A-A3EB-9FD989455315}"/>
              </a:ext>
            </a:extLst>
          </p:cNvPr>
          <p:cNvPicPr>
            <a:picLocks noChangeAspect="1"/>
          </p:cNvPicPr>
          <p:nvPr/>
        </p:nvPicPr>
        <p:blipFill>
          <a:blip r:embed="rId5"/>
          <a:stretch>
            <a:fillRect/>
          </a:stretch>
        </p:blipFill>
        <p:spPr>
          <a:xfrm>
            <a:off x="4633232" y="2855738"/>
            <a:ext cx="7558768" cy="3459738"/>
          </a:xfrm>
          <a:prstGeom prst="rect">
            <a:avLst/>
          </a:prstGeom>
        </p:spPr>
      </p:pic>
      <p:sp>
        <p:nvSpPr>
          <p:cNvPr id="4" name="TextBox 3">
            <a:extLst>
              <a:ext uri="{FF2B5EF4-FFF2-40B4-BE49-F238E27FC236}">
                <a16:creationId xmlns:a16="http://schemas.microsoft.com/office/drawing/2014/main" id="{FEE50443-8EC0-13D2-294C-706B486DBE54}"/>
              </a:ext>
            </a:extLst>
          </p:cNvPr>
          <p:cNvSpPr txBox="1"/>
          <p:nvPr/>
        </p:nvSpPr>
        <p:spPr>
          <a:xfrm>
            <a:off x="10507436" y="52550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64646"/>
                </a:solidFill>
                <a:latin typeface="HelveticaNeue"/>
              </a:rPr>
              <a:t>(Observation)</a:t>
            </a:r>
            <a:endParaRPr lang="en-US" b="1"/>
          </a:p>
        </p:txBody>
      </p:sp>
    </p:spTree>
    <p:extLst>
      <p:ext uri="{BB962C8B-B14F-4D97-AF65-F5344CB8AC3E}">
        <p14:creationId xmlns:p14="http://schemas.microsoft.com/office/powerpoint/2010/main" val="343358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prstGeom prst="rect">
            <a:avLst/>
          </a:prstGeom>
          <a:noFill/>
          <a:ln>
            <a:noFill/>
          </a:ln>
        </p:spPr>
        <p:txBody>
          <a:bodyPr vert="horz" lIns="91425" tIns="45700" rIns="91425" bIns="45700" rtlCol="0" anchor="ctr" anchorCtr="0">
            <a:noAutofit/>
          </a:bodyPr>
          <a:lstStyle/>
          <a:p>
            <a:pPr>
              <a:spcBef>
                <a:spcPts val="0"/>
              </a:spcBef>
              <a:buClr>
                <a:srgbClr val="20425A"/>
              </a:buClr>
              <a:buSzPct val="25000"/>
            </a:pPr>
            <a:r>
              <a:rPr lang="en-US">
                <a:latin typeface="Calibri"/>
                <a:ea typeface="Calibri"/>
                <a:cs typeface="Calibri"/>
                <a:sym typeface="Calibri"/>
              </a:rPr>
              <a:t>Ground Rules</a:t>
            </a:r>
          </a:p>
        </p:txBody>
      </p:sp>
      <p:sp>
        <p:nvSpPr>
          <p:cNvPr id="246" name="Shape 246"/>
          <p:cNvSpPr txBox="1">
            <a:spLocks noGrp="1"/>
          </p:cNvSpPr>
          <p:nvPr>
            <p:ph idx="1"/>
          </p:nvPr>
        </p:nvSpPr>
        <p:spPr>
          <a:xfrm>
            <a:off x="1832664" y="1257305"/>
            <a:ext cx="9483036" cy="4906963"/>
          </a:xfrm>
          <a:prstGeom prst="rect">
            <a:avLst/>
          </a:prstGeom>
          <a:noFill/>
          <a:ln>
            <a:noFill/>
          </a:ln>
        </p:spPr>
        <p:txBody>
          <a:bodyPr vert="horz" lIns="91425" tIns="45700" rIns="91425" bIns="45700" rtlCol="0" anchor="t" anchorCtr="0">
            <a:noAutofit/>
          </a:bodyPr>
          <a:lstStyle/>
          <a:p>
            <a:pPr indent="-266700">
              <a:spcBef>
                <a:spcPts val="0"/>
              </a:spcBef>
              <a:buClr>
                <a:srgbClr val="20425A"/>
              </a:buClr>
              <a:buSzPct val="100000"/>
              <a:buFont typeface="Arial"/>
              <a:buChar char="•"/>
            </a:pPr>
            <a:endParaRPr lang="en-US" sz="2800"/>
          </a:p>
          <a:p>
            <a:pPr marL="76200" indent="0">
              <a:spcBef>
                <a:spcPts val="0"/>
              </a:spcBef>
              <a:buClr>
                <a:srgbClr val="20425A"/>
              </a:buClr>
              <a:buSzPct val="100000"/>
              <a:buNone/>
            </a:pPr>
            <a:r>
              <a:rPr lang="en-US" sz="2800"/>
              <a:t>We built in some decent sized breaks, please return before time is up.</a:t>
            </a:r>
          </a:p>
          <a:p>
            <a:pPr marL="76200" indent="0">
              <a:spcBef>
                <a:spcPts val="0"/>
              </a:spcBef>
              <a:buClr>
                <a:srgbClr val="20425A"/>
              </a:buClr>
              <a:buSzPct val="100000"/>
              <a:buNone/>
            </a:pPr>
            <a:endParaRPr lang="en-US" sz="1800"/>
          </a:p>
          <a:p>
            <a:pPr indent="-266700">
              <a:spcBef>
                <a:spcPts val="0"/>
              </a:spcBef>
              <a:buClr>
                <a:srgbClr val="20425A"/>
              </a:buClr>
              <a:buSzPct val="100000"/>
              <a:buFont typeface="Arial"/>
              <a:buChar char="•"/>
            </a:pPr>
            <a:endParaRPr lang="en-US" sz="1400"/>
          </a:p>
          <a:p>
            <a:pPr marL="76200" indent="0">
              <a:spcBef>
                <a:spcPts val="0"/>
              </a:spcBef>
              <a:buClr>
                <a:srgbClr val="20425A"/>
              </a:buClr>
              <a:buSzPct val="100000"/>
              <a:buNone/>
            </a:pPr>
            <a:r>
              <a:rPr lang="en-US" sz="2800"/>
              <a:t>We may </a:t>
            </a:r>
            <a:r>
              <a:rPr lang="de-DE" sz="2800"/>
              <a:t>take </a:t>
            </a:r>
            <a:r>
              <a:rPr lang="en-US" sz="2800"/>
              <a:t>some questions off-line if too specific.</a:t>
            </a:r>
          </a:p>
          <a:p>
            <a:pPr marL="76200" indent="0">
              <a:spcBef>
                <a:spcPts val="0"/>
              </a:spcBef>
              <a:buClr>
                <a:srgbClr val="20425A"/>
              </a:buClr>
              <a:buSzPct val="100000"/>
              <a:buNone/>
            </a:pPr>
            <a:endParaRPr lang="en-US" sz="2800"/>
          </a:p>
          <a:p>
            <a:pPr marL="76200" indent="0">
              <a:spcBef>
                <a:spcPts val="0"/>
              </a:spcBef>
              <a:buClr>
                <a:srgbClr val="20425A"/>
              </a:buClr>
              <a:buSzPct val="100000"/>
              <a:buNone/>
            </a:pPr>
            <a:r>
              <a:rPr lang="en-US" sz="2800"/>
              <a:t>Please be respectful of each other and our individual learning journeys. </a:t>
            </a:r>
          </a:p>
        </p:txBody>
      </p:sp>
      <p:sp>
        <p:nvSpPr>
          <p:cNvPr id="247" name="Shape 247"/>
          <p:cNvSpPr txBox="1">
            <a:spLocks noGrp="1"/>
          </p:cNvSpPr>
          <p:nvPr>
            <p:ph type="sldNum" sz="quarter" idx="4"/>
          </p:nvPr>
        </p:nvSpPr>
        <p:spPr>
          <a:prstGeom prst="rect">
            <a:avLst/>
          </a:prstGeom>
        </p:spPr>
        <p:txBody>
          <a:bodyPr lIns="91425" tIns="45700" rIns="91425" bIns="45700" anchor="ctr" anchorCtr="0">
            <a:noAutofit/>
          </a:bodyPr>
          <a:lstStyle/>
          <a:p>
            <a:pPr algn="r">
              <a:buClr>
                <a:srgbClr val="000000"/>
              </a:buClr>
              <a:buSzPct val="25000"/>
            </a:pPr>
            <a:fld id="{00000000-1234-1234-1234-123412341234}" type="slidenum">
              <a:rPr lang="en-US"/>
              <a:pPr algn="r">
                <a:buClr>
                  <a:srgbClr val="000000"/>
                </a:buClr>
                <a:buSzPct val="25000"/>
              </a:pPr>
              <a:t>4</a:t>
            </a:fld>
            <a:endParaRPr lang="en-US"/>
          </a:p>
        </p:txBody>
      </p:sp>
      <p:pic>
        <p:nvPicPr>
          <p:cNvPr id="6" name="Picture 2" descr="http://data.whicdn.com/images/137419430/super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1" y="22006"/>
            <a:ext cx="1318783" cy="109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835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9C77-E526-B949-B2E5-5E9C3503A2E0}"/>
              </a:ext>
            </a:extLst>
          </p:cNvPr>
          <p:cNvSpPr>
            <a:spLocks noGrp="1"/>
          </p:cNvSpPr>
          <p:nvPr>
            <p:ph type="title"/>
          </p:nvPr>
        </p:nvSpPr>
        <p:spPr/>
        <p:txBody>
          <a:bodyPr>
            <a:normAutofit fontScale="90000"/>
          </a:bodyPr>
          <a:lstStyle/>
          <a:p>
            <a:r>
              <a:rPr lang="en-US" sz="4400" b="1"/>
              <a:t>General CDM rules &amp; requirements</a:t>
            </a:r>
            <a:br>
              <a:rPr lang="en-US" b="1"/>
            </a:br>
            <a:r>
              <a:rPr lang="en-US" sz="2800" b="1" i="1"/>
              <a:t>*found on </a:t>
            </a:r>
            <a:r>
              <a:rPr lang="en-US" sz="2800" b="1" i="1">
                <a:hlinkClick r:id="rId2"/>
              </a:rPr>
              <a:t>ohdsi.github.io/CommonDataModel/index.html</a:t>
            </a:r>
            <a:endParaRPr lang="en-US" b="1">
              <a:ea typeface="Calibri"/>
              <a:cs typeface="Calibri"/>
            </a:endParaRPr>
          </a:p>
        </p:txBody>
      </p:sp>
      <p:sp>
        <p:nvSpPr>
          <p:cNvPr id="3" name="Content Placeholder 2">
            <a:extLst>
              <a:ext uri="{FF2B5EF4-FFF2-40B4-BE49-F238E27FC236}">
                <a16:creationId xmlns:a16="http://schemas.microsoft.com/office/drawing/2014/main" id="{156001C3-A80D-AB42-9518-B8D3B555BBCE}"/>
              </a:ext>
            </a:extLst>
          </p:cNvPr>
          <p:cNvSpPr>
            <a:spLocks noGrp="1"/>
          </p:cNvSpPr>
          <p:nvPr>
            <p:ph idx="1"/>
          </p:nvPr>
        </p:nvSpPr>
        <p:spPr>
          <a:xfrm>
            <a:off x="892748" y="1294671"/>
            <a:ext cx="11004550" cy="5092700"/>
          </a:xfrm>
        </p:spPr>
        <p:txBody>
          <a:bodyPr vert="horz" lIns="91440" tIns="45720" rIns="91440" bIns="45720" rtlCol="0" anchor="t">
            <a:normAutofit/>
          </a:bodyPr>
          <a:lstStyle/>
          <a:p>
            <a:r>
              <a:rPr lang="en-US" sz="3300"/>
              <a:t>3 required tables</a:t>
            </a:r>
          </a:p>
          <a:p>
            <a:pPr lvl="1">
              <a:buFont typeface="Courier New" panose="020B0604020202020204" pitchFamily="34" charset="0"/>
              <a:buChar char="o"/>
            </a:pPr>
            <a:r>
              <a:rPr lang="en-US" sz="2900">
                <a:ea typeface="Calibri"/>
                <a:cs typeface="Calibri"/>
              </a:rPr>
              <a:t>Person, </a:t>
            </a:r>
            <a:r>
              <a:rPr lang="en-US" sz="2900" err="1">
                <a:ea typeface="Calibri"/>
                <a:cs typeface="Calibri"/>
              </a:rPr>
              <a:t>Observation_Period</a:t>
            </a:r>
            <a:r>
              <a:rPr lang="en-US" sz="2900">
                <a:ea typeface="Calibri"/>
                <a:cs typeface="Calibri"/>
              </a:rPr>
              <a:t> and CDM Source</a:t>
            </a:r>
            <a:br>
              <a:rPr lang="en-US" sz="2900">
                <a:ea typeface="Calibri"/>
                <a:cs typeface="Calibri"/>
              </a:rPr>
            </a:br>
            <a:endParaRPr lang="en-US" sz="2900">
              <a:ea typeface="Calibri"/>
              <a:cs typeface="Calibri"/>
            </a:endParaRPr>
          </a:p>
          <a:p>
            <a:r>
              <a:rPr lang="en-US" sz="3300">
                <a:ea typeface="Calibri"/>
                <a:cs typeface="Calibri"/>
              </a:rPr>
              <a:t>Required fields vary by table</a:t>
            </a:r>
          </a:p>
          <a:p>
            <a:pPr lvl="1">
              <a:buFont typeface="Courier New" panose="020B0604020202020204" pitchFamily="34" charset="0"/>
              <a:buChar char="o"/>
            </a:pPr>
            <a:r>
              <a:rPr lang="en-US" sz="2900">
                <a:ea typeface="Calibri"/>
                <a:cs typeface="Calibri"/>
              </a:rPr>
              <a:t>_ids, _date, _</a:t>
            </a:r>
            <a:r>
              <a:rPr lang="en-US" sz="2900" err="1">
                <a:ea typeface="Calibri"/>
                <a:cs typeface="Calibri"/>
              </a:rPr>
              <a:t>concept_id</a:t>
            </a:r>
            <a:r>
              <a:rPr lang="en-US" sz="2900">
                <a:ea typeface="Calibri"/>
                <a:cs typeface="Calibri"/>
              </a:rPr>
              <a:t>, _</a:t>
            </a:r>
            <a:r>
              <a:rPr lang="en-US" sz="2900" err="1">
                <a:ea typeface="Calibri"/>
                <a:cs typeface="Calibri"/>
              </a:rPr>
              <a:t>type_concept_id</a:t>
            </a:r>
            <a:r>
              <a:rPr lang="en-US" sz="2900">
                <a:ea typeface="Calibri"/>
                <a:cs typeface="Calibri"/>
              </a:rPr>
              <a:t> fields generally required</a:t>
            </a:r>
            <a:br>
              <a:rPr lang="en-US" sz="2900">
                <a:ea typeface="Calibri"/>
                <a:cs typeface="Calibri"/>
              </a:rPr>
            </a:br>
            <a:endParaRPr lang="en-US" sz="2900">
              <a:ea typeface="Calibri"/>
              <a:cs typeface="Calibri"/>
            </a:endParaRPr>
          </a:p>
          <a:p>
            <a:r>
              <a:rPr lang="en-US" sz="3300">
                <a:ea typeface="Calibri"/>
                <a:cs typeface="Calibri"/>
              </a:rPr>
              <a:t>Populate source values</a:t>
            </a:r>
          </a:p>
          <a:p>
            <a:pPr lvl="1">
              <a:buFont typeface="Courier New" panose="020B0604020202020204" pitchFamily="34" charset="0"/>
              <a:buChar char="o"/>
            </a:pPr>
            <a:r>
              <a:rPr lang="en-US" sz="2900">
                <a:ea typeface="Calibri"/>
                <a:cs typeface="Calibri"/>
              </a:rPr>
              <a:t>Critical in understanding provenance </a:t>
            </a:r>
          </a:p>
          <a:p>
            <a:endParaRPr lang="en-US" sz="3300">
              <a:ea typeface="Calibri"/>
              <a:cs typeface="Calibri"/>
            </a:endParaRPr>
          </a:p>
          <a:p>
            <a:endParaRPr lang="en-US" sz="3300">
              <a:ea typeface="Calibri"/>
              <a:cs typeface="Calibri"/>
            </a:endParaRPr>
          </a:p>
          <a:p>
            <a:pPr lvl="1">
              <a:buFont typeface="Courier New" panose="020B0604020202020204" pitchFamily="34" charset="0"/>
              <a:buChar char="o"/>
            </a:pPr>
            <a:endParaRPr lang="en-US" sz="2900">
              <a:ea typeface="Calibri"/>
              <a:cs typeface="Calibri"/>
            </a:endParaRPr>
          </a:p>
        </p:txBody>
      </p:sp>
    </p:spTree>
    <p:extLst>
      <p:ext uri="{BB962C8B-B14F-4D97-AF65-F5344CB8AC3E}">
        <p14:creationId xmlns:p14="http://schemas.microsoft.com/office/powerpoint/2010/main" val="1738256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C763ADD9-2DE0-1809-D4F7-02F42F28F0CB}"/>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286F1794-B0E8-C1DC-83D7-CBC63D6CAFFC}"/>
              </a:ext>
            </a:extLst>
          </p:cNvPr>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a:t>OMOP CDM Related Working Groups</a:t>
            </a:r>
            <a:endParaRPr/>
          </a:p>
        </p:txBody>
      </p:sp>
    </p:spTree>
    <p:extLst>
      <p:ext uri="{BB962C8B-B14F-4D97-AF65-F5344CB8AC3E}">
        <p14:creationId xmlns:p14="http://schemas.microsoft.com/office/powerpoint/2010/main" val="778328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3648-4DDC-313B-2D4D-0DD257CA0FF5}"/>
              </a:ext>
            </a:extLst>
          </p:cNvPr>
          <p:cNvSpPr>
            <a:spLocks noGrp="1"/>
          </p:cNvSpPr>
          <p:nvPr>
            <p:ph type="title"/>
          </p:nvPr>
        </p:nvSpPr>
        <p:spPr>
          <a:xfrm>
            <a:off x="1250382" y="152400"/>
            <a:ext cx="9514600" cy="838200"/>
          </a:xfrm>
        </p:spPr>
        <p:txBody>
          <a:bodyPr>
            <a:noAutofit/>
          </a:bodyPr>
          <a:lstStyle/>
          <a:p>
            <a:r>
              <a:rPr lang="en-US" b="1"/>
              <a:t>Themis: What is it?</a:t>
            </a:r>
          </a:p>
        </p:txBody>
      </p:sp>
      <p:sp>
        <p:nvSpPr>
          <p:cNvPr id="3" name="Content Placeholder 2">
            <a:extLst>
              <a:ext uri="{FF2B5EF4-FFF2-40B4-BE49-F238E27FC236}">
                <a16:creationId xmlns:a16="http://schemas.microsoft.com/office/drawing/2014/main" id="{B92CB5ED-8018-9ABC-8DD2-2ED3257DF8D1}"/>
              </a:ext>
            </a:extLst>
          </p:cNvPr>
          <p:cNvSpPr>
            <a:spLocks noGrp="1"/>
          </p:cNvSpPr>
          <p:nvPr>
            <p:ph idx="1"/>
          </p:nvPr>
        </p:nvSpPr>
        <p:spPr>
          <a:xfrm>
            <a:off x="609600" y="1385455"/>
            <a:ext cx="10972800" cy="4906963"/>
          </a:xfrm>
        </p:spPr>
        <p:txBody>
          <a:bodyPr>
            <a:normAutofit fontScale="85000" lnSpcReduction="20000"/>
          </a:bodyPr>
          <a:lstStyle/>
          <a:p>
            <a:pPr marL="0" indent="0">
              <a:buNone/>
            </a:pPr>
            <a:r>
              <a:rPr lang="en-US"/>
              <a:t>The goal of Themis is to provide </a:t>
            </a:r>
            <a:r>
              <a:rPr lang="en-US" i="1"/>
              <a:t>conventions</a:t>
            </a:r>
            <a:r>
              <a:rPr lang="en-US"/>
              <a:t> on how source data should be standardized to the OMOP CDM to support the OHDSI  community to generate the evidence that promotes better health decisions and better care. When there is </a:t>
            </a:r>
            <a:r>
              <a:rPr lang="en-US" i="1"/>
              <a:t>ambiguity</a:t>
            </a:r>
            <a:r>
              <a:rPr lang="en-US"/>
              <a:t> on how data should be inserted into the CDM, Themis will examine the issue, create a convention and document it. </a:t>
            </a:r>
          </a:p>
          <a:p>
            <a:pPr marL="0" indent="0">
              <a:buNone/>
            </a:pPr>
            <a:endParaRPr lang="en-US"/>
          </a:p>
          <a:p>
            <a:pPr marL="0" indent="0">
              <a:buNone/>
            </a:pPr>
            <a:r>
              <a:rPr lang="en-US"/>
              <a:t>We follow the FAIR principles: Findable, Accessible, Interoperable and Reusable.</a:t>
            </a:r>
          </a:p>
          <a:p>
            <a:pPr marL="0" indent="0">
              <a:buNone/>
            </a:pPr>
            <a:endParaRPr lang="en-US"/>
          </a:p>
          <a:p>
            <a:pPr marL="0" indent="0">
              <a:buNone/>
            </a:pPr>
            <a:r>
              <a:rPr lang="en-US"/>
              <a:t>Themis makes decisions for the good of the whole community. We must compromise. We can always revisit and modify the convention. Don’t let perfect be the enemy of great. And interoperability between different OMOP CDMs is great! </a:t>
            </a:r>
          </a:p>
          <a:p>
            <a:pPr marL="0" indent="0">
              <a:buNone/>
            </a:pPr>
            <a:endParaRPr lang="en-US"/>
          </a:p>
          <a:p>
            <a:pPr marL="0" indent="0">
              <a:buNone/>
            </a:pPr>
            <a:endParaRPr lang="en-US"/>
          </a:p>
        </p:txBody>
      </p:sp>
    </p:spTree>
    <p:extLst>
      <p:ext uri="{BB962C8B-B14F-4D97-AF65-F5344CB8AC3E}">
        <p14:creationId xmlns:p14="http://schemas.microsoft.com/office/powerpoint/2010/main" val="41806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76B7-8876-B0FB-B1F4-C57694752718}"/>
              </a:ext>
            </a:extLst>
          </p:cNvPr>
          <p:cNvSpPr>
            <a:spLocks noGrp="1"/>
          </p:cNvSpPr>
          <p:nvPr>
            <p:ph type="title"/>
          </p:nvPr>
        </p:nvSpPr>
        <p:spPr>
          <a:xfrm>
            <a:off x="1524000" y="152400"/>
            <a:ext cx="9263743" cy="838200"/>
          </a:xfrm>
        </p:spPr>
        <p:txBody>
          <a:bodyPr/>
          <a:lstStyle/>
          <a:p>
            <a:r>
              <a:rPr lang="en-US" b="1"/>
              <a:t>Themis convention library</a:t>
            </a:r>
          </a:p>
        </p:txBody>
      </p:sp>
      <p:pic>
        <p:nvPicPr>
          <p:cNvPr id="6" name="Picture 5">
            <a:extLst>
              <a:ext uri="{FF2B5EF4-FFF2-40B4-BE49-F238E27FC236}">
                <a16:creationId xmlns:a16="http://schemas.microsoft.com/office/drawing/2014/main" id="{93C53CB3-A493-A897-4B9F-C68EDE8F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591" y="990600"/>
            <a:ext cx="8306066" cy="5405534"/>
          </a:xfrm>
          <a:prstGeom prst="rect">
            <a:avLst/>
          </a:prstGeom>
        </p:spPr>
      </p:pic>
    </p:spTree>
    <p:extLst>
      <p:ext uri="{BB962C8B-B14F-4D97-AF65-F5344CB8AC3E}">
        <p14:creationId xmlns:p14="http://schemas.microsoft.com/office/powerpoint/2010/main" val="2907674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209314" cy="8380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a:t>THEMIS</a:t>
            </a:r>
          </a:p>
        </p:txBody>
      </p:sp>
      <p:sp>
        <p:nvSpPr>
          <p:cNvPr id="1026" name="Google Shape;1026;ga0d99388c2_0_1151"/>
          <p:cNvSpPr txBox="1">
            <a:spLocks noGrp="1"/>
          </p:cNvSpPr>
          <p:nvPr>
            <p:ph type="body" idx="1"/>
          </p:nvPr>
        </p:nvSpPr>
        <p:spPr>
          <a:xfrm>
            <a:off x="609600" y="1443038"/>
            <a:ext cx="10972800" cy="4682962"/>
          </a:xfrm>
          <a:prstGeom prst="rect">
            <a:avLst/>
          </a:prstGeom>
          <a:noFill/>
          <a:ln>
            <a:noFill/>
          </a:ln>
        </p:spPr>
        <p:txBody>
          <a:bodyPr spcFirstLastPara="1" wrap="square" lIns="91433" tIns="91433" rIns="91433" bIns="91433" anchor="t" anchorCtr="0">
            <a:noAutofit/>
          </a:bodyPr>
          <a:lstStyle/>
          <a:p>
            <a:pPr marL="338658" indent="-330192">
              <a:lnSpc>
                <a:spcPct val="90000"/>
              </a:lnSpc>
              <a:spcBef>
                <a:spcPts val="0"/>
              </a:spcBef>
              <a:buSzPts val="2100"/>
            </a:pPr>
            <a:r>
              <a:rPr lang="en-US" sz="2800"/>
              <a:t>What do I do when there’s ambiguity on how/where I should insert data into the OMOP CDM?</a:t>
            </a:r>
          </a:p>
          <a:p>
            <a:pPr marL="338658" indent="-330192">
              <a:lnSpc>
                <a:spcPct val="90000"/>
              </a:lnSpc>
              <a:spcBef>
                <a:spcPts val="0"/>
              </a:spcBef>
              <a:buSzPts val="2100"/>
            </a:pPr>
            <a:r>
              <a:rPr lang="en-US" sz="2800"/>
              <a:t>Themis WG meets twice a month on the 1</a:t>
            </a:r>
            <a:r>
              <a:rPr lang="en-US" sz="2800" baseline="30000"/>
              <a:t>st</a:t>
            </a:r>
            <a:r>
              <a:rPr lang="en-US" sz="2800"/>
              <a:t> &amp; 3</a:t>
            </a:r>
            <a:r>
              <a:rPr lang="en-US" sz="2800" baseline="30000"/>
              <a:t>rd</a:t>
            </a:r>
            <a:r>
              <a:rPr lang="en-US" sz="2800"/>
              <a:t> Thursday of the month</a:t>
            </a:r>
          </a:p>
          <a:p>
            <a:pPr marL="338658" indent="-330192">
              <a:lnSpc>
                <a:spcPct val="90000"/>
              </a:lnSpc>
              <a:spcBef>
                <a:spcPts val="0"/>
              </a:spcBef>
              <a:buSzPts val="2100"/>
            </a:pPr>
            <a:r>
              <a:rPr lang="en-US" sz="2800"/>
              <a:t>Themis convention library houses all conventions</a:t>
            </a:r>
          </a:p>
          <a:p>
            <a:pPr marL="948243" lvl="1" indent="-330192">
              <a:lnSpc>
                <a:spcPct val="90000"/>
              </a:lnSpc>
              <a:spcBef>
                <a:spcPts val="0"/>
              </a:spcBef>
              <a:buSzPts val="2100"/>
            </a:pPr>
            <a:r>
              <a:rPr lang="en-US" sz="2400">
                <a:hlinkClick r:id="rId3"/>
              </a:rPr>
              <a:t>https://ohdsi.github.io/Themis/index.html</a:t>
            </a:r>
            <a:r>
              <a:rPr lang="en-US" sz="2400"/>
              <a:t> </a:t>
            </a:r>
          </a:p>
          <a:p>
            <a:pPr marL="338658" indent="-330192">
              <a:lnSpc>
                <a:spcPct val="90000"/>
              </a:lnSpc>
              <a:spcBef>
                <a:spcPts val="0"/>
              </a:spcBef>
              <a:buSzPts val="2100"/>
            </a:pPr>
            <a:r>
              <a:rPr lang="en-US" sz="2800"/>
              <a:t>Themis GitHub contains issues, project plan and Themis process</a:t>
            </a:r>
            <a:endParaRPr sz="2800"/>
          </a:p>
          <a:p>
            <a:pPr marL="846646" lvl="1" indent="-448722">
              <a:lnSpc>
                <a:spcPct val="90000"/>
              </a:lnSpc>
              <a:spcBef>
                <a:spcPts val="533"/>
              </a:spcBef>
              <a:buSzPts val="2100"/>
              <a:buFont typeface="Arial"/>
              <a:buChar char="•"/>
            </a:pPr>
            <a:r>
              <a:rPr lang="en-US" sz="2400" u="sng">
                <a:solidFill>
                  <a:srgbClr val="1DABFF"/>
                </a:solidFill>
                <a:hlinkClick r:id="rId4"/>
              </a:rPr>
              <a:t>https://github.com/OHDSI/Themis</a:t>
            </a:r>
            <a:endParaRPr lang="en-US" sz="2400" u="sng">
              <a:solidFill>
                <a:srgbClr val="1DABFF"/>
              </a:solidFill>
            </a:endParaRPr>
          </a:p>
          <a:p>
            <a:pPr marL="338658" indent="-330192">
              <a:lnSpc>
                <a:spcPct val="90000"/>
              </a:lnSpc>
              <a:spcBef>
                <a:spcPts val="667"/>
              </a:spcBef>
              <a:buSzPts val="2100"/>
            </a:pPr>
            <a:r>
              <a:rPr lang="en-US" sz="2800"/>
              <a:t>Please contact Melanie Philofsky (</a:t>
            </a:r>
            <a:r>
              <a:rPr lang="en-US" sz="2800" u="sng" err="1">
                <a:solidFill>
                  <a:srgbClr val="1DABFF"/>
                </a:solidFill>
              </a:rPr>
              <a:t>Philofsky@ohdsi.org</a:t>
            </a:r>
            <a:r>
              <a:rPr lang="en-US" sz="2800"/>
              <a:t>) for more information </a:t>
            </a:r>
            <a:endParaRPr sz="2800"/>
          </a:p>
        </p:txBody>
      </p:sp>
      <p:sp>
        <p:nvSpPr>
          <p:cNvPr id="1027" name="Google Shape;1027;ga0d99388c2_0_1151"/>
          <p:cNvSpPr txBox="1">
            <a:spLocks noGrp="1"/>
          </p:cNvSpPr>
          <p:nvPr>
            <p:ph type="sldNum" idx="12"/>
          </p:nvPr>
        </p:nvSpPr>
        <p:spPr>
          <a:xfrm>
            <a:off x="9347200" y="6492875"/>
            <a:ext cx="2844800" cy="3652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9pPr>
          </a:lstStyle>
          <a:p>
            <a:pPr defTabSz="1219170"/>
            <a:endParaRPr kern="0"/>
          </a:p>
        </p:txBody>
      </p:sp>
    </p:spTree>
    <p:extLst>
      <p:ext uri="{BB962C8B-B14F-4D97-AF65-F5344CB8AC3E}">
        <p14:creationId xmlns:p14="http://schemas.microsoft.com/office/powerpoint/2010/main" val="140194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067800" cy="8380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a:t>CDM Working Group</a:t>
            </a:r>
          </a:p>
        </p:txBody>
      </p:sp>
      <p:sp>
        <p:nvSpPr>
          <p:cNvPr id="1026" name="Google Shape;1026;ga0d99388c2_0_1151"/>
          <p:cNvSpPr txBox="1">
            <a:spLocks noGrp="1"/>
          </p:cNvSpPr>
          <p:nvPr>
            <p:ph type="body" idx="1"/>
          </p:nvPr>
        </p:nvSpPr>
        <p:spPr>
          <a:xfrm>
            <a:off x="609600" y="1219200"/>
            <a:ext cx="10972800" cy="4906800"/>
          </a:xfrm>
          <a:prstGeom prst="rect">
            <a:avLst/>
          </a:prstGeom>
          <a:noFill/>
          <a:ln>
            <a:noFill/>
          </a:ln>
        </p:spPr>
        <p:txBody>
          <a:bodyPr spcFirstLastPara="1" wrap="square" lIns="91433" tIns="91433" rIns="91433" bIns="91433" anchor="t" anchorCtr="0">
            <a:noAutofit/>
          </a:bodyPr>
          <a:lstStyle/>
          <a:p>
            <a:pPr marL="338455" indent="-329565">
              <a:lnSpc>
                <a:spcPct val="90000"/>
              </a:lnSpc>
              <a:spcBef>
                <a:spcPts val="0"/>
              </a:spcBef>
              <a:buSzPts val="2100"/>
            </a:pPr>
            <a:r>
              <a:rPr lang="en-US" sz="2800"/>
              <a:t>Working group meets once a month to discuss proposed changes to the CDM</a:t>
            </a:r>
            <a:endParaRPr lang="en-US" sz="2800">
              <a:ea typeface="Calibri"/>
              <a:cs typeface="Calibri"/>
            </a:endParaRPr>
          </a:p>
          <a:p>
            <a:pPr marL="338455" indent="-329565">
              <a:lnSpc>
                <a:spcPct val="90000"/>
              </a:lnSpc>
              <a:spcBef>
                <a:spcPts val="667"/>
              </a:spcBef>
              <a:buSzPts val="2100"/>
            </a:pPr>
            <a:r>
              <a:rPr lang="en-US" sz="2800"/>
              <a:t>All CDM documentation, versions, and proposals located on GitHub</a:t>
            </a:r>
            <a:endParaRPr lang="en-US" sz="2800">
              <a:ea typeface="Calibri"/>
              <a:cs typeface="Calibri"/>
            </a:endParaRPr>
          </a:p>
          <a:p>
            <a:pPr marL="846455" lvl="1" indent="-448310">
              <a:lnSpc>
                <a:spcPct val="90000"/>
              </a:lnSpc>
              <a:spcBef>
                <a:spcPts val="533"/>
              </a:spcBef>
              <a:buSzPts val="2100"/>
              <a:buFont typeface="Arial"/>
              <a:buChar char="•"/>
            </a:pPr>
            <a:r>
              <a:rPr lang="en-US" u="sng">
                <a:solidFill>
                  <a:srgbClr val="1DABFF"/>
                </a:solidFill>
                <a:hlinkClick r:id="rId3">
                  <a:extLst>
                    <a:ext uri="{A12FA001-AC4F-418D-AE19-62706E023703}">
                      <ahyp:hlinkClr xmlns:ahyp="http://schemas.microsoft.com/office/drawing/2018/hyperlinkcolor" val="tx"/>
                    </a:ext>
                  </a:extLst>
                </a:hlinkClick>
              </a:rPr>
              <a:t>https://ohdsi.github.io/CommonDataModel/index.html </a:t>
            </a:r>
            <a:endParaRPr lang="en-US">
              <a:solidFill>
                <a:srgbClr val="1DABFF"/>
              </a:solidFill>
              <a:ea typeface="Calibri"/>
              <a:cs typeface="Calibri"/>
            </a:endParaRPr>
          </a:p>
          <a:p>
            <a:pPr marL="846455" lvl="1" indent="-448310">
              <a:lnSpc>
                <a:spcPct val="90000"/>
              </a:lnSpc>
              <a:spcBef>
                <a:spcPts val="533"/>
              </a:spcBef>
              <a:buSzPts val="2100"/>
              <a:buFont typeface="Arial"/>
              <a:buChar char="•"/>
            </a:pPr>
            <a:r>
              <a:rPr lang="en-US"/>
              <a:t>Proposals tracked and discussed as GitHub issues</a:t>
            </a:r>
            <a:endParaRPr lang="en-US">
              <a:ea typeface="Calibri"/>
              <a:cs typeface="Calibri"/>
            </a:endParaRPr>
          </a:p>
          <a:p>
            <a:pPr marL="846455" lvl="1" indent="-448310">
              <a:lnSpc>
                <a:spcPct val="90000"/>
              </a:lnSpc>
              <a:spcBef>
                <a:spcPts val="533"/>
              </a:spcBef>
              <a:buSzPts val="2100"/>
              <a:buFont typeface="Arial"/>
              <a:buChar char="•"/>
            </a:pPr>
            <a:r>
              <a:rPr lang="en-US" u="sng">
                <a:solidFill>
                  <a:srgbClr val="1DABFF"/>
                </a:solidFill>
                <a:hlinkClick r:id="rId4">
                  <a:extLst>
                    <a:ext uri="{A12FA001-AC4F-418D-AE19-62706E023703}">
                      <ahyp:hlinkClr xmlns:ahyp="http://schemas.microsoft.com/office/drawing/2018/hyperlinkcolor" val="tx"/>
                    </a:ext>
                  </a:extLst>
                </a:hlinkClick>
              </a:rPr>
              <a:t>https://ohdsi.github.io/TheBookOfOhdsi/CommonDataModel.html</a:t>
            </a:r>
            <a:endParaRPr lang="en-US">
              <a:solidFill>
                <a:srgbClr val="1DABFF"/>
              </a:solidFill>
              <a:ea typeface="Calibri"/>
              <a:cs typeface="Calibri"/>
            </a:endParaRPr>
          </a:p>
          <a:p>
            <a:pPr marL="338455" indent="-329565">
              <a:lnSpc>
                <a:spcPct val="90000"/>
              </a:lnSpc>
              <a:spcBef>
                <a:spcPts val="667"/>
              </a:spcBef>
              <a:buSzPts val="2100"/>
            </a:pPr>
            <a:r>
              <a:rPr lang="en-US" sz="2800"/>
              <a:t>Meeting information can be found on the working group </a:t>
            </a:r>
            <a:r>
              <a:rPr lang="en-US" sz="2800" u="sng">
                <a:solidFill>
                  <a:srgbClr val="1DABFF"/>
                </a:solidFill>
                <a:hlinkClick r:id="rId3">
                  <a:extLst>
                    <a:ext uri="{A12FA001-AC4F-418D-AE19-62706E023703}">
                      <ahyp:hlinkClr xmlns:ahyp="http://schemas.microsoft.com/office/drawing/2018/hyperlinkcolor" val="tx"/>
                    </a:ext>
                  </a:extLst>
                </a:hlinkClick>
              </a:rPr>
              <a:t>wiki page</a:t>
            </a:r>
            <a:r>
              <a:rPr lang="en-US" sz="2800"/>
              <a:t>	</a:t>
            </a:r>
            <a:endParaRPr lang="en-US" sz="2800">
              <a:ea typeface="Calibri"/>
              <a:cs typeface="Calibri"/>
            </a:endParaRPr>
          </a:p>
          <a:p>
            <a:pPr marL="338455" indent="-329565">
              <a:lnSpc>
                <a:spcPct val="90000"/>
              </a:lnSpc>
              <a:spcBef>
                <a:spcPts val="667"/>
              </a:spcBef>
              <a:buSzPts val="2100"/>
            </a:pPr>
            <a:r>
              <a:rPr lang="en-US" sz="2800"/>
              <a:t>Please contact Clair Blacketer (</a:t>
            </a:r>
            <a:r>
              <a:rPr lang="en-US" sz="2800" u="sng">
                <a:solidFill>
                  <a:srgbClr val="1DABFF"/>
                </a:solidFill>
                <a:hlinkClick r:id="rId5">
                  <a:extLst>
                    <a:ext uri="{A12FA001-AC4F-418D-AE19-62706E023703}">
                      <ahyp:hlinkClr xmlns:ahyp="http://schemas.microsoft.com/office/drawing/2018/hyperlinkcolor" val="tx"/>
                    </a:ext>
                  </a:extLst>
                </a:hlinkClick>
              </a:rPr>
              <a:t>mblacke@its.jnj.com</a:t>
            </a:r>
            <a:r>
              <a:rPr lang="en-US" sz="2800"/>
              <a:t>) for more information </a:t>
            </a:r>
            <a:endParaRPr lang="en-US" sz="2800">
              <a:ea typeface="Calibri"/>
              <a:cs typeface="Calibri"/>
            </a:endParaRPr>
          </a:p>
        </p:txBody>
      </p:sp>
    </p:spTree>
    <p:extLst>
      <p:ext uri="{BB962C8B-B14F-4D97-AF65-F5344CB8AC3E}">
        <p14:creationId xmlns:p14="http://schemas.microsoft.com/office/powerpoint/2010/main" val="2169199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046029" cy="8382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a:t>Other Work Groups</a:t>
            </a:r>
          </a:p>
        </p:txBody>
      </p:sp>
      <p:sp>
        <p:nvSpPr>
          <p:cNvPr id="5" name="Text Placeholder 4">
            <a:extLst>
              <a:ext uri="{FF2B5EF4-FFF2-40B4-BE49-F238E27FC236}">
                <a16:creationId xmlns:a16="http://schemas.microsoft.com/office/drawing/2014/main" id="{862D54A6-D29A-E941-D5CF-924CF9B01F7A}"/>
              </a:ext>
            </a:extLst>
          </p:cNvPr>
          <p:cNvSpPr>
            <a:spLocks noGrp="1"/>
          </p:cNvSpPr>
          <p:nvPr>
            <p:ph type="body" idx="1"/>
          </p:nvPr>
        </p:nvSpPr>
        <p:spPr/>
        <p:txBody>
          <a:bodyPr>
            <a:normAutofit/>
          </a:bodyPr>
          <a:lstStyle/>
          <a:p>
            <a:r>
              <a:rPr lang="en-US"/>
              <a:t>Vocabulary </a:t>
            </a:r>
          </a:p>
        </p:txBody>
      </p:sp>
      <p:sp>
        <p:nvSpPr>
          <p:cNvPr id="6" name="Text Placeholder 5">
            <a:extLst>
              <a:ext uri="{FF2B5EF4-FFF2-40B4-BE49-F238E27FC236}">
                <a16:creationId xmlns:a16="http://schemas.microsoft.com/office/drawing/2014/main" id="{BAEED5DC-9FFA-C30F-2197-BCA53D8B3698}"/>
              </a:ext>
            </a:extLst>
          </p:cNvPr>
          <p:cNvSpPr>
            <a:spLocks noGrp="1"/>
          </p:cNvSpPr>
          <p:nvPr>
            <p:ph type="body" idx="2"/>
          </p:nvPr>
        </p:nvSpPr>
        <p:spPr/>
        <p:txBody>
          <a:bodyPr vert="horz" lIns="91440" tIns="45720" rIns="91440" bIns="45720" rtlCol="0" anchor="t">
            <a:normAutofit/>
          </a:bodyPr>
          <a:lstStyle/>
          <a:p>
            <a:pPr marL="465455" indent="-457200">
              <a:lnSpc>
                <a:spcPct val="90000"/>
              </a:lnSpc>
              <a:spcBef>
                <a:spcPts val="0"/>
              </a:spcBef>
              <a:buSzPts val="2100"/>
              <a:buFont typeface="Arial" panose="020B0604020202020204" pitchFamily="34" charset="0"/>
              <a:buChar char="•"/>
            </a:pPr>
            <a:r>
              <a:rPr lang="en-US" sz="2800" dirty="0"/>
              <a:t>Download vocabulary tables from Athena</a:t>
            </a:r>
            <a:endParaRPr lang="en-US"/>
          </a:p>
          <a:p>
            <a:pPr marL="960755" lvl="1" indent="-342900">
              <a:lnSpc>
                <a:spcPct val="90000"/>
              </a:lnSpc>
              <a:spcBef>
                <a:spcPts val="0"/>
              </a:spcBef>
              <a:buSzPts val="2100"/>
              <a:buFont typeface="Arial" panose="020B0604020202020204" pitchFamily="34" charset="0"/>
              <a:buChar char="•"/>
            </a:pPr>
            <a:r>
              <a:rPr lang="en-US" sz="2400" dirty="0">
                <a:hlinkClick r:id="rId3"/>
              </a:rPr>
              <a:t>https://athena.ohdsi.org/search-terms/terms</a:t>
            </a:r>
            <a:r>
              <a:rPr lang="en-US" sz="2400" dirty="0"/>
              <a:t> </a:t>
            </a:r>
            <a:endParaRPr lang="en-US" sz="2400">
              <a:ea typeface="Calibri"/>
              <a:cs typeface="Calibri"/>
            </a:endParaRPr>
          </a:p>
          <a:p>
            <a:pPr marL="465455" indent="-457200">
              <a:lnSpc>
                <a:spcPct val="90000"/>
              </a:lnSpc>
              <a:spcBef>
                <a:spcPts val="667"/>
              </a:spcBef>
              <a:buSzPts val="2100"/>
              <a:buFont typeface="Arial" panose="020B0604020202020204" pitchFamily="34" charset="0"/>
              <a:buChar char="•"/>
            </a:pPr>
            <a:r>
              <a:rPr lang="en-US" sz="2800" dirty="0"/>
              <a:t> Submit concerns on the Github</a:t>
            </a:r>
            <a:endParaRPr lang="en-US" sz="2800">
              <a:ea typeface="Calibri"/>
              <a:cs typeface="Calibri"/>
            </a:endParaRPr>
          </a:p>
          <a:p>
            <a:pPr marL="1075055" lvl="1" indent="-457200">
              <a:lnSpc>
                <a:spcPct val="90000"/>
              </a:lnSpc>
              <a:spcBef>
                <a:spcPts val="667"/>
              </a:spcBef>
              <a:buSzPts val="2100"/>
              <a:buFont typeface="Arial" panose="020B0604020202020204" pitchFamily="34" charset="0"/>
              <a:buChar char="•"/>
            </a:pPr>
            <a:r>
              <a:rPr lang="en-US" sz="2267" dirty="0">
                <a:hlinkClick r:id="rId4"/>
              </a:rPr>
              <a:t>https://github.com/OHDSI/Vocabulary-v5.0</a:t>
            </a:r>
            <a:r>
              <a:rPr lang="en-US" sz="2267" dirty="0"/>
              <a:t> </a:t>
            </a:r>
            <a:endParaRPr lang="en-US" sz="2267">
              <a:ea typeface="Calibri"/>
              <a:cs typeface="Calibri"/>
            </a:endParaRPr>
          </a:p>
          <a:p>
            <a:pPr marL="675005" indent="-457200">
              <a:lnSpc>
                <a:spcPct val="90000"/>
              </a:lnSpc>
              <a:spcBef>
                <a:spcPts val="667"/>
              </a:spcBef>
              <a:buSzPts val="2100"/>
            </a:pPr>
            <a:r>
              <a:rPr lang="en-US" sz="2650">
                <a:ea typeface="Calibri"/>
                <a:cs typeface="Calibri"/>
              </a:rPr>
              <a:t>General information</a:t>
            </a:r>
          </a:p>
          <a:p>
            <a:pPr marL="1075055" lvl="1" indent="-457200">
              <a:lnSpc>
                <a:spcPct val="90000"/>
              </a:lnSpc>
              <a:spcBef>
                <a:spcPts val="667"/>
              </a:spcBef>
              <a:buSzPts val="2100"/>
              <a:buChar char="•"/>
            </a:pPr>
            <a:r>
              <a:rPr lang="en-US" sz="2250">
                <a:ea typeface="+mn-lt"/>
                <a:cs typeface="+mn-lt"/>
                <a:hlinkClick r:id="rId5"/>
              </a:rPr>
              <a:t>https://github.com/OHDSI/Vocabulary-v5.0/wiki</a:t>
            </a:r>
            <a:endParaRPr lang="en-US" sz="2250">
              <a:ea typeface="Calibri"/>
              <a:cs typeface="Calibri"/>
            </a:endParaRPr>
          </a:p>
          <a:p>
            <a:pPr marL="1075055" lvl="1" indent="-457200">
              <a:lnSpc>
                <a:spcPct val="90000"/>
              </a:lnSpc>
              <a:spcBef>
                <a:spcPts val="667"/>
              </a:spcBef>
              <a:buSzPts val="2100"/>
              <a:buChar char="•"/>
            </a:pPr>
            <a:endParaRPr lang="en-US" sz="2250">
              <a:ea typeface="Calibri"/>
              <a:cs typeface="Calibri"/>
            </a:endParaRPr>
          </a:p>
          <a:p>
            <a:endParaRPr lang="en-US">
              <a:ea typeface="Calibri"/>
              <a:cs typeface="Calibri"/>
            </a:endParaRPr>
          </a:p>
        </p:txBody>
      </p:sp>
      <p:sp>
        <p:nvSpPr>
          <p:cNvPr id="7" name="Text Placeholder 6">
            <a:extLst>
              <a:ext uri="{FF2B5EF4-FFF2-40B4-BE49-F238E27FC236}">
                <a16:creationId xmlns:a16="http://schemas.microsoft.com/office/drawing/2014/main" id="{0DF1D468-7FE7-394A-FA65-6671E1C065FB}"/>
              </a:ext>
            </a:extLst>
          </p:cNvPr>
          <p:cNvSpPr>
            <a:spLocks noGrp="1"/>
          </p:cNvSpPr>
          <p:nvPr>
            <p:ph type="body" idx="3"/>
          </p:nvPr>
        </p:nvSpPr>
        <p:spPr/>
        <p:txBody>
          <a:bodyPr>
            <a:normAutofit/>
          </a:bodyPr>
          <a:lstStyle/>
          <a:p>
            <a:r>
              <a:rPr lang="en-US"/>
              <a:t>Health Systems</a:t>
            </a:r>
          </a:p>
        </p:txBody>
      </p:sp>
      <p:sp>
        <p:nvSpPr>
          <p:cNvPr id="8" name="Text Placeholder 7">
            <a:extLst>
              <a:ext uri="{FF2B5EF4-FFF2-40B4-BE49-F238E27FC236}">
                <a16:creationId xmlns:a16="http://schemas.microsoft.com/office/drawing/2014/main" id="{67AF0411-12D2-413B-DA36-62FE44E23DD7}"/>
              </a:ext>
            </a:extLst>
          </p:cNvPr>
          <p:cNvSpPr>
            <a:spLocks noGrp="1"/>
          </p:cNvSpPr>
          <p:nvPr>
            <p:ph type="body" idx="4"/>
          </p:nvPr>
        </p:nvSpPr>
        <p:spPr/>
        <p:txBody>
          <a:bodyPr>
            <a:normAutofit/>
          </a:bodyPr>
          <a:lstStyle/>
          <a:p>
            <a:r>
              <a:rPr lang="en-US" sz="2800"/>
              <a:t>Support health systems on their OHDSI journey</a:t>
            </a:r>
          </a:p>
          <a:p>
            <a:r>
              <a:rPr lang="en-US" sz="2800"/>
              <a:t>Meet every other Monday at 10am Eastern Time on MS Teams</a:t>
            </a:r>
          </a:p>
          <a:p>
            <a:pPr lvl="1"/>
            <a:r>
              <a:rPr lang="en-US" sz="2400">
                <a:hlinkClick r:id="rId6"/>
              </a:rPr>
              <a:t>Healthcare Systems Interest Group | General | Microsoft Teams</a:t>
            </a:r>
            <a:endParaRPr lang="en-US" sz="2400"/>
          </a:p>
        </p:txBody>
      </p:sp>
      <p:sp>
        <p:nvSpPr>
          <p:cNvPr id="1027" name="Google Shape;1027;ga0d99388c2_0_1151"/>
          <p:cNvSpPr txBox="1">
            <a:spLocks noGrp="1"/>
          </p:cNvSpPr>
          <p:nvPr>
            <p:ph type="sldNum" idx="12"/>
          </p:nvPr>
        </p:nvSpPr>
        <p:spPr>
          <a:xfrm>
            <a:off x="9347200" y="6492875"/>
            <a:ext cx="2844800" cy="3652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9pPr>
          </a:lstStyle>
          <a:p>
            <a:pPr defTabSz="1219170"/>
            <a:endParaRPr ker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6F7A-DEA0-4A65-2D56-1A577EA1EF2A}"/>
              </a:ext>
            </a:extLst>
          </p:cNvPr>
          <p:cNvSpPr>
            <a:spLocks noGrp="1"/>
          </p:cNvSpPr>
          <p:nvPr>
            <p:ph type="title"/>
          </p:nvPr>
        </p:nvSpPr>
        <p:spPr/>
        <p:txBody>
          <a:bodyPr/>
          <a:lstStyle/>
          <a:p>
            <a:r>
              <a:rPr lang="en-US" err="1"/>
              <a:t>Synthea</a:t>
            </a:r>
            <a:r>
              <a:rPr lang="en-US" baseline="30000" err="1"/>
              <a:t>TM</a:t>
            </a:r>
            <a:r>
              <a:rPr lang="en-US" baseline="30000"/>
              <a:t> </a:t>
            </a:r>
            <a:r>
              <a:rPr lang="en-US"/>
              <a:t>Synthetic Patient Generator</a:t>
            </a:r>
            <a:endParaRPr lang="en-US" baseline="30000"/>
          </a:p>
        </p:txBody>
      </p:sp>
      <p:sp>
        <p:nvSpPr>
          <p:cNvPr id="4" name="Slide Number Placeholder 3">
            <a:extLst>
              <a:ext uri="{FF2B5EF4-FFF2-40B4-BE49-F238E27FC236}">
                <a16:creationId xmlns:a16="http://schemas.microsoft.com/office/drawing/2014/main" id="{24FDD6EA-90BD-38FE-853B-946108588234}"/>
              </a:ext>
            </a:extLst>
          </p:cNvPr>
          <p:cNvSpPr>
            <a:spLocks noGrp="1"/>
          </p:cNvSpPr>
          <p:nvPr>
            <p:ph type="sldNum" sz="quarter" idx="4"/>
          </p:nvPr>
        </p:nvSpPr>
        <p:spPr/>
        <p:txBody>
          <a:bodyPr/>
          <a:lstStyle/>
          <a:p>
            <a:fld id="{444583ED-F364-40B3-B25B-483B5033DFA3}" type="slidenum">
              <a:rPr lang="en-US" smtClean="0"/>
              <a:pPr/>
              <a:t>47</a:t>
            </a:fld>
            <a:endParaRPr lang="en-US"/>
          </a:p>
        </p:txBody>
      </p:sp>
      <p:pic>
        <p:nvPicPr>
          <p:cNvPr id="1026" name="Picture 2" descr="Synthea Logo">
            <a:extLst>
              <a:ext uri="{FF2B5EF4-FFF2-40B4-BE49-F238E27FC236}">
                <a16:creationId xmlns:a16="http://schemas.microsoft.com/office/drawing/2014/main" id="{418CC552-BCEA-362C-C970-C71639B9E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539343"/>
            <a:ext cx="3200400" cy="8626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022046-4D41-48D3-275B-F92D4F9E3479}"/>
              </a:ext>
            </a:extLst>
          </p:cNvPr>
          <p:cNvPicPr>
            <a:picLocks noChangeAspect="1"/>
          </p:cNvPicPr>
          <p:nvPr/>
        </p:nvPicPr>
        <p:blipFill>
          <a:blip r:embed="rId3"/>
          <a:stretch>
            <a:fillRect/>
          </a:stretch>
        </p:blipFill>
        <p:spPr>
          <a:xfrm>
            <a:off x="2220686" y="1538946"/>
            <a:ext cx="7772400" cy="2903352"/>
          </a:xfrm>
          <a:prstGeom prst="rect">
            <a:avLst/>
          </a:prstGeom>
        </p:spPr>
      </p:pic>
    </p:spTree>
    <p:extLst>
      <p:ext uri="{BB962C8B-B14F-4D97-AF65-F5344CB8AC3E}">
        <p14:creationId xmlns:p14="http://schemas.microsoft.com/office/powerpoint/2010/main" val="1018366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AF8B-9626-4A2C-BBCC-2EB2596FC40E}"/>
              </a:ext>
            </a:extLst>
          </p:cNvPr>
          <p:cNvSpPr>
            <a:spLocks noGrp="1"/>
          </p:cNvSpPr>
          <p:nvPr>
            <p:ph type="title"/>
          </p:nvPr>
        </p:nvSpPr>
        <p:spPr/>
        <p:txBody>
          <a:bodyPr/>
          <a:lstStyle/>
          <a:p>
            <a:r>
              <a:rPr lang="en-US"/>
              <a:t>What is Synthea?</a:t>
            </a:r>
          </a:p>
        </p:txBody>
      </p:sp>
      <p:sp>
        <p:nvSpPr>
          <p:cNvPr id="3" name="Content Placeholder 2">
            <a:extLst>
              <a:ext uri="{FF2B5EF4-FFF2-40B4-BE49-F238E27FC236}">
                <a16:creationId xmlns:a16="http://schemas.microsoft.com/office/drawing/2014/main" id="{1FD3C347-0741-4D9F-B399-813AF86F4C93}"/>
              </a:ext>
            </a:extLst>
          </p:cNvPr>
          <p:cNvSpPr>
            <a:spLocks noGrp="1"/>
          </p:cNvSpPr>
          <p:nvPr>
            <p:ph idx="1"/>
          </p:nvPr>
        </p:nvSpPr>
        <p:spPr/>
        <p:txBody>
          <a:bodyPr>
            <a:normAutofit/>
          </a:bodyPr>
          <a:lstStyle/>
          <a:p>
            <a:pPr marL="0" indent="0">
              <a:buNone/>
            </a:pPr>
            <a:endParaRPr lang="en-US" sz="2800" dirty="0"/>
          </a:p>
          <a:p>
            <a:r>
              <a:rPr lang="en-US" sz="2800" dirty="0" err="1"/>
              <a:t>Synthea</a:t>
            </a:r>
            <a:r>
              <a:rPr lang="en-US" sz="2800" baseline="30000" dirty="0" err="1"/>
              <a:t>TM</a:t>
            </a:r>
            <a:r>
              <a:rPr lang="en-US" sz="2800" dirty="0"/>
              <a:t> is a Synthetic Patient Population Simulator. </a:t>
            </a:r>
          </a:p>
          <a:p>
            <a:r>
              <a:rPr lang="en-US" sz="2800" dirty="0"/>
              <a:t>Produces </a:t>
            </a:r>
            <a:r>
              <a:rPr lang="en-US" sz="2800" b="1" dirty="0"/>
              <a:t>realistic (but not real), patient data</a:t>
            </a:r>
          </a:p>
          <a:p>
            <a:r>
              <a:rPr lang="en-US" sz="2800" dirty="0"/>
              <a:t>Available in variety of output formats: CSV, HL7 FHIR, C-CDA, CPCDS</a:t>
            </a:r>
            <a:r>
              <a:rPr lang="en-US" dirty="0"/>
              <a:t> </a:t>
            </a:r>
            <a:endParaRPr lang="en-US" sz="2800" dirty="0"/>
          </a:p>
          <a:p>
            <a:r>
              <a:rPr lang="en-US" sz="2800" b="1" dirty="0"/>
              <a:t>Free</a:t>
            </a:r>
          </a:p>
          <a:p>
            <a:pPr marL="0" indent="0">
              <a:buNone/>
            </a:pPr>
            <a:endParaRPr lang="en-US" sz="2400" dirty="0">
              <a:hlinkClick r:id="rId2"/>
            </a:endParaRPr>
          </a:p>
          <a:p>
            <a:r>
              <a:rPr lang="en-US" sz="2400" dirty="0">
                <a:hlinkClick r:id="rId2"/>
              </a:rPr>
              <a:t>https://github.com/synthetichealth/synthea</a:t>
            </a:r>
            <a:endParaRPr lang="en-US" sz="2400" dirty="0"/>
          </a:p>
          <a:p>
            <a:pPr marL="0" indent="0">
              <a:buNone/>
            </a:pPr>
            <a:endParaRPr lang="en-US" sz="2400" dirty="0"/>
          </a:p>
        </p:txBody>
      </p:sp>
      <p:sp>
        <p:nvSpPr>
          <p:cNvPr id="11" name="TextBox 10">
            <a:extLst>
              <a:ext uri="{FF2B5EF4-FFF2-40B4-BE49-F238E27FC236}">
                <a16:creationId xmlns:a16="http://schemas.microsoft.com/office/drawing/2014/main" id="{3A64606A-64A8-4BF6-9099-AC6FA66B46EA}"/>
              </a:ext>
            </a:extLst>
          </p:cNvPr>
          <p:cNvSpPr txBox="1"/>
          <p:nvPr/>
        </p:nvSpPr>
        <p:spPr>
          <a:xfrm>
            <a:off x="1676400" y="5710665"/>
            <a:ext cx="8839200" cy="830997"/>
          </a:xfrm>
          <a:prstGeom prst="rect">
            <a:avLst/>
          </a:prstGeom>
          <a:noFill/>
        </p:spPr>
        <p:txBody>
          <a:bodyPr wrap="square" rtlCol="0">
            <a:spAutoFit/>
          </a:bodyPr>
          <a:lstStyle/>
          <a:p>
            <a:r>
              <a:rPr lang="en-US" sz="1200"/>
              <a:t>Walonoski J, Kramer M, Nichols J, Quina A, Moesel C, Hall D, Duffett C, Dube K, Gallagher T, McLachlan S. Synthea: An approach, method, and software mechanism for generating synthetic patients and the synthetic electronic health care record. J Am Med Inform Assoc. 2017 Aug 30. doi: 10.1093/jamia/ocx079. [Epub ahead of print] PubMed PMID: 29025144.</a:t>
            </a:r>
          </a:p>
          <a:p>
            <a:endParaRPr lang="en-US" sz="1200"/>
          </a:p>
        </p:txBody>
      </p:sp>
      <p:sp>
        <p:nvSpPr>
          <p:cNvPr id="4" name="Slide Number Placeholder 3">
            <a:extLst>
              <a:ext uri="{FF2B5EF4-FFF2-40B4-BE49-F238E27FC236}">
                <a16:creationId xmlns:a16="http://schemas.microsoft.com/office/drawing/2014/main" id="{1D52D947-9559-42CD-A674-5D4CDB079B78}"/>
              </a:ext>
            </a:extLst>
          </p:cNvPr>
          <p:cNvSpPr>
            <a:spLocks noGrp="1"/>
          </p:cNvSpPr>
          <p:nvPr>
            <p:ph type="sldNum" sz="quarter" idx="4"/>
          </p:nvPr>
        </p:nvSpPr>
        <p:spPr/>
        <p:txBody>
          <a:bodyPr/>
          <a:lstStyle/>
          <a:p>
            <a:fld id="{444583ED-F364-40B3-B25B-483B5033DFA3}" type="slidenum">
              <a:rPr lang="en-US" smtClean="0"/>
              <a:pPr/>
              <a:t>48</a:t>
            </a:fld>
            <a:endParaRPr lang="en-US"/>
          </a:p>
        </p:txBody>
      </p:sp>
    </p:spTree>
    <p:extLst>
      <p:ext uri="{BB962C8B-B14F-4D97-AF65-F5344CB8AC3E}">
        <p14:creationId xmlns:p14="http://schemas.microsoft.com/office/powerpoint/2010/main" val="2857136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3023-C996-D782-4D90-82877B6723BB}"/>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09E42931-F6C7-F6DD-12C4-F6FB604FDB07}"/>
              </a:ext>
            </a:extLst>
          </p:cNvPr>
          <p:cNvSpPr>
            <a:spLocks noGrp="1"/>
          </p:cNvSpPr>
          <p:nvPr>
            <p:ph idx="1"/>
          </p:nvPr>
        </p:nvSpPr>
        <p:spPr/>
        <p:txBody>
          <a:bodyPr>
            <a:normAutofit/>
          </a:bodyPr>
          <a:lstStyle/>
          <a:p>
            <a:pPr marL="0" indent="0">
              <a:buNone/>
            </a:pPr>
            <a:endParaRPr lang="en-US" sz="2800" dirty="0"/>
          </a:p>
          <a:p>
            <a:r>
              <a:rPr lang="en-US" sz="2800" dirty="0"/>
              <a:t>Mimics Medical History: Birth to Death</a:t>
            </a:r>
          </a:p>
          <a:p>
            <a:r>
              <a:rPr lang="en-US" sz="2800" dirty="0"/>
              <a:t>Configurable Populations</a:t>
            </a:r>
          </a:p>
          <a:p>
            <a:pPr lvl="1"/>
            <a:r>
              <a:rPr lang="en-US" sz="2400" dirty="0"/>
              <a:t>size, demographics, location, observation time/years of history</a:t>
            </a:r>
          </a:p>
          <a:p>
            <a:r>
              <a:rPr lang="en-US" sz="2800" dirty="0"/>
              <a:t>Disease &amp; Intervention Modules (e.g. diabetes, asthma, cancer)</a:t>
            </a:r>
          </a:p>
          <a:p>
            <a:pPr lvl="1"/>
            <a:r>
              <a:rPr lang="en-US" sz="2400" dirty="0"/>
              <a:t>Additional Modules: </a:t>
            </a:r>
            <a:r>
              <a:rPr lang="en-US" sz="2400" dirty="0">
                <a:hlinkClick r:id="rId2"/>
              </a:rPr>
              <a:t>https://github.com/synthetichealth/synthea/tree/gh-pages/graphviz</a:t>
            </a:r>
            <a:endParaRPr lang="en-US" sz="2400" dirty="0"/>
          </a:p>
          <a:p>
            <a:r>
              <a:rPr lang="en-US" sz="2800" dirty="0"/>
              <a:t>Open Source: You can contribute too!</a:t>
            </a:r>
          </a:p>
        </p:txBody>
      </p:sp>
      <p:sp>
        <p:nvSpPr>
          <p:cNvPr id="4" name="Slide Number Placeholder 3">
            <a:extLst>
              <a:ext uri="{FF2B5EF4-FFF2-40B4-BE49-F238E27FC236}">
                <a16:creationId xmlns:a16="http://schemas.microsoft.com/office/drawing/2014/main" id="{8B89E576-F3BE-4C87-8578-310445237BC2}"/>
              </a:ext>
            </a:extLst>
          </p:cNvPr>
          <p:cNvSpPr>
            <a:spLocks noGrp="1"/>
          </p:cNvSpPr>
          <p:nvPr>
            <p:ph type="sldNum" sz="quarter" idx="4"/>
          </p:nvPr>
        </p:nvSpPr>
        <p:spPr/>
        <p:txBody>
          <a:bodyPr/>
          <a:lstStyle/>
          <a:p>
            <a:fld id="{444583ED-F364-40B3-B25B-483B5033DFA3}" type="slidenum">
              <a:rPr lang="en-US" smtClean="0"/>
              <a:pPr/>
              <a:t>49</a:t>
            </a:fld>
            <a:endParaRPr lang="en-US"/>
          </a:p>
        </p:txBody>
      </p:sp>
    </p:spTree>
    <p:extLst>
      <p:ext uri="{BB962C8B-B14F-4D97-AF65-F5344CB8AC3E}">
        <p14:creationId xmlns:p14="http://schemas.microsoft.com/office/powerpoint/2010/main" val="3800080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6434-1949-43AB-8A2C-A840C7BCFAB7}"/>
              </a:ext>
            </a:extLst>
          </p:cNvPr>
          <p:cNvSpPr>
            <a:spLocks noGrp="1"/>
          </p:cNvSpPr>
          <p:nvPr>
            <p:ph type="title"/>
          </p:nvPr>
        </p:nvSpPr>
        <p:spPr/>
        <p:txBody>
          <a:bodyPr/>
          <a:lstStyle/>
          <a:p>
            <a:r>
              <a:rPr lang="en-US"/>
              <a:t>Agenda</a:t>
            </a:r>
          </a:p>
        </p:txBody>
      </p:sp>
      <p:sp>
        <p:nvSpPr>
          <p:cNvPr id="4" name="Slide Number Placeholder 3">
            <a:extLst>
              <a:ext uri="{FF2B5EF4-FFF2-40B4-BE49-F238E27FC236}">
                <a16:creationId xmlns:a16="http://schemas.microsoft.com/office/drawing/2014/main" id="{5BBAFAEB-7944-4A30-907E-9BA785604D22}"/>
              </a:ext>
            </a:extLst>
          </p:cNvPr>
          <p:cNvSpPr>
            <a:spLocks noGrp="1"/>
          </p:cNvSpPr>
          <p:nvPr>
            <p:ph type="sldNum" sz="quarter" idx="4"/>
          </p:nvPr>
        </p:nvSpPr>
        <p:spPr/>
        <p:txBody>
          <a:bodyPr/>
          <a:lstStyle/>
          <a:p>
            <a:fld id="{444583ED-F364-40B3-B25B-483B5033DFA3}" type="slidenum">
              <a:rPr lang="en-US" smtClean="0"/>
              <a:pPr/>
              <a:t>5</a:t>
            </a:fld>
            <a:endParaRPr lang="en-US"/>
          </a:p>
        </p:txBody>
      </p:sp>
      <p:graphicFrame>
        <p:nvGraphicFramePr>
          <p:cNvPr id="7" name="Content Placeholder 6">
            <a:extLst>
              <a:ext uri="{FF2B5EF4-FFF2-40B4-BE49-F238E27FC236}">
                <a16:creationId xmlns:a16="http://schemas.microsoft.com/office/drawing/2014/main" id="{A5573CE9-9C32-26D3-7A9E-1E7E00494D88}"/>
              </a:ext>
            </a:extLst>
          </p:cNvPr>
          <p:cNvGraphicFramePr>
            <a:graphicFrameLocks noGrp="1"/>
          </p:cNvGraphicFramePr>
          <p:nvPr>
            <p:ph idx="1"/>
            <p:extLst>
              <p:ext uri="{D42A27DB-BD31-4B8C-83A1-F6EECF244321}">
                <p14:modId xmlns:p14="http://schemas.microsoft.com/office/powerpoint/2010/main" val="2375761440"/>
              </p:ext>
            </p:extLst>
          </p:nvPr>
        </p:nvGraphicFramePr>
        <p:xfrm>
          <a:off x="2258150" y="1188720"/>
          <a:ext cx="9387750" cy="4480560"/>
        </p:xfrm>
        <a:graphic>
          <a:graphicData uri="http://schemas.openxmlformats.org/drawingml/2006/table">
            <a:tbl>
              <a:tblPr firstRow="1">
                <a:tableStyleId>{10A1B5D5-9B99-4C35-A422-299274C87663}</a:tableStyleId>
              </a:tblPr>
              <a:tblGrid>
                <a:gridCol w="2346372">
                  <a:extLst>
                    <a:ext uri="{9D8B030D-6E8A-4147-A177-3AD203B41FA5}">
                      <a16:colId xmlns:a16="http://schemas.microsoft.com/office/drawing/2014/main" val="3021766151"/>
                    </a:ext>
                  </a:extLst>
                </a:gridCol>
                <a:gridCol w="2674101">
                  <a:extLst>
                    <a:ext uri="{9D8B030D-6E8A-4147-A177-3AD203B41FA5}">
                      <a16:colId xmlns:a16="http://schemas.microsoft.com/office/drawing/2014/main" val="2567804312"/>
                    </a:ext>
                  </a:extLst>
                </a:gridCol>
                <a:gridCol w="2020151">
                  <a:extLst>
                    <a:ext uri="{9D8B030D-6E8A-4147-A177-3AD203B41FA5}">
                      <a16:colId xmlns:a16="http://schemas.microsoft.com/office/drawing/2014/main" val="1686289996"/>
                    </a:ext>
                  </a:extLst>
                </a:gridCol>
                <a:gridCol w="2347126">
                  <a:extLst>
                    <a:ext uri="{9D8B030D-6E8A-4147-A177-3AD203B41FA5}">
                      <a16:colId xmlns:a16="http://schemas.microsoft.com/office/drawing/2014/main" val="53226940"/>
                    </a:ext>
                  </a:extLst>
                </a:gridCol>
              </a:tblGrid>
              <a:tr h="0">
                <a:tc>
                  <a:txBody>
                    <a:bodyPr/>
                    <a:lstStyle/>
                    <a:p>
                      <a:pPr marL="0" marR="0">
                        <a:spcBef>
                          <a:spcPts val="0"/>
                        </a:spcBef>
                        <a:spcAft>
                          <a:spcPts val="0"/>
                        </a:spcAft>
                      </a:pPr>
                      <a:r>
                        <a:rPr lang="en-US" sz="1400" b="1">
                          <a:effectLst/>
                        </a:rPr>
                        <a:t>Time</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Topic</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Instructor</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References</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45884396"/>
                  </a:ext>
                </a:extLst>
              </a:tr>
              <a:tr h="0">
                <a:tc>
                  <a:txBody>
                    <a:bodyPr/>
                    <a:lstStyle/>
                    <a:p>
                      <a:pPr marL="0" marR="0">
                        <a:spcBef>
                          <a:spcPts val="0"/>
                        </a:spcBef>
                        <a:spcAft>
                          <a:spcPts val="0"/>
                        </a:spcAft>
                      </a:pPr>
                      <a:r>
                        <a:rPr lang="en-US" sz="1400">
                          <a:effectLst/>
                        </a:rPr>
                        <a:t>1:00 – 1:10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Introduction</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All</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189515805"/>
                  </a:ext>
                </a:extLst>
              </a:tr>
              <a:tr h="0">
                <a:tc>
                  <a:txBody>
                    <a:bodyPr/>
                    <a:lstStyle/>
                    <a:p>
                      <a:pPr marL="0" marR="0">
                        <a:spcBef>
                          <a:spcPts val="0"/>
                        </a:spcBef>
                        <a:spcAft>
                          <a:spcPts val="0"/>
                        </a:spcAft>
                      </a:pPr>
                      <a:r>
                        <a:rPr lang="en-US" sz="1400">
                          <a:effectLst/>
                        </a:rPr>
                        <a:t>1:10 – 1:40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OMOP CDM and Vocabularies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Karthik Natarajan</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2" tooltip="https://ohdsi.github.io/CommonDataModel/cdm54.html"/>
                        </a:rPr>
                        <a:t>OMOP CDM Documentation</a:t>
                      </a:r>
                      <a:endParaRPr lang="en-US" sz="1400">
                        <a:effectLst/>
                      </a:endParaRPr>
                    </a:p>
                    <a:p>
                      <a:pPr marL="0" marR="0">
                        <a:spcBef>
                          <a:spcPts val="0"/>
                        </a:spcBef>
                        <a:spcAft>
                          <a:spcPts val="0"/>
                        </a:spcAft>
                      </a:pPr>
                      <a:r>
                        <a:rPr lang="en-US" sz="1400" u="sng">
                          <a:solidFill>
                            <a:srgbClr val="0078D7"/>
                          </a:solidFill>
                          <a:effectLst/>
                          <a:hlinkClick r:id="rId3" tooltip="https://ohdsi.github.io/Themis/"/>
                        </a:rPr>
                        <a:t>THEMIS Repository</a:t>
                      </a:r>
                      <a:endParaRPr lang="en-US" sz="1400">
                        <a:effectLst/>
                      </a:endParaRPr>
                    </a:p>
                    <a:p>
                      <a:pPr marL="0" marR="0">
                        <a:spcBef>
                          <a:spcPts val="0"/>
                        </a:spcBef>
                        <a:spcAft>
                          <a:spcPts val="0"/>
                        </a:spcAft>
                      </a:pPr>
                      <a:r>
                        <a:rPr lang="en-US" sz="1400" u="sng">
                          <a:solidFill>
                            <a:srgbClr val="0078D7"/>
                          </a:solidFill>
                          <a:effectLst/>
                          <a:hlinkClick r:id="rId4" tooltip="https://athena.ohdsi.org/"/>
                        </a:rPr>
                        <a:t>Athena Vocabulary Browser</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034590788"/>
                  </a:ext>
                </a:extLst>
              </a:tr>
              <a:tr h="0">
                <a:tc>
                  <a:txBody>
                    <a:bodyPr/>
                    <a:lstStyle/>
                    <a:p>
                      <a:pPr marL="0" marR="0">
                        <a:spcBef>
                          <a:spcPts val="0"/>
                        </a:spcBef>
                        <a:spcAft>
                          <a:spcPts val="0"/>
                        </a:spcAft>
                      </a:pPr>
                      <a:r>
                        <a:rPr lang="en-US" sz="1400">
                          <a:effectLst/>
                        </a:rPr>
                        <a:t>1:40 – 1:55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Introduction to Synthea™ Data</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Evanette Burrows</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5" tooltip="https://synthetichealth.github.io/synthea/"/>
                        </a:rPr>
                        <a:t>Synthea Native Data</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1142993065"/>
                  </a:ext>
                </a:extLst>
              </a:tr>
              <a:tr h="0">
                <a:tc>
                  <a:txBody>
                    <a:bodyPr/>
                    <a:lstStyle/>
                    <a:p>
                      <a:pPr marL="0" marR="0">
                        <a:spcBef>
                          <a:spcPts val="0"/>
                        </a:spcBef>
                        <a:spcAft>
                          <a:spcPts val="0"/>
                        </a:spcAft>
                      </a:pPr>
                      <a:r>
                        <a:rPr lang="en-US" sz="1400">
                          <a:effectLst/>
                        </a:rPr>
                        <a:t>1:55 – 2:05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i="1">
                          <a:effectLst/>
                        </a:rPr>
                        <a:t>BREAK</a:t>
                      </a:r>
                      <a:endParaRPr lang="en-US" sz="1400" i="1">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149102494"/>
                  </a:ext>
                </a:extLst>
              </a:tr>
              <a:tr h="0">
                <a:tc>
                  <a:txBody>
                    <a:bodyPr/>
                    <a:lstStyle/>
                    <a:p>
                      <a:pPr marL="0" marR="0">
                        <a:spcBef>
                          <a:spcPts val="0"/>
                        </a:spcBef>
                        <a:spcAft>
                          <a:spcPts val="0"/>
                        </a:spcAft>
                      </a:pPr>
                      <a:r>
                        <a:rPr lang="en-US" sz="1400">
                          <a:effectLst/>
                        </a:rPr>
                        <a:t>2:05 – 3:20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ETL Logic Walkthrough </a:t>
                      </a:r>
                    </a:p>
                    <a:p>
                      <a:pPr marL="0" marR="0">
                        <a:spcBef>
                          <a:spcPts val="0"/>
                        </a:spcBef>
                        <a:spcAft>
                          <a:spcPts val="0"/>
                        </a:spcAft>
                      </a:pPr>
                      <a:r>
                        <a:rPr lang="en-US" sz="1400" err="1">
                          <a:effectLst/>
                        </a:rPr>
                        <a:t>WhiteRabbit</a:t>
                      </a:r>
                      <a:endParaRPr lang="en-US" sz="1400">
                        <a:effectLst/>
                      </a:endParaRPr>
                    </a:p>
                    <a:p>
                      <a:pPr marL="0" marR="0">
                        <a:spcBef>
                          <a:spcPts val="0"/>
                        </a:spcBef>
                        <a:spcAft>
                          <a:spcPts val="0"/>
                        </a:spcAft>
                      </a:pPr>
                      <a:r>
                        <a:rPr lang="en-US" sz="1400">
                          <a:effectLst/>
                        </a:rPr>
                        <a:t>Rabbit-In-A-Hat</a:t>
                      </a:r>
                    </a:p>
                    <a:p>
                      <a:pPr marL="457200" marR="0" lvl="1" indent="0">
                        <a:spcBef>
                          <a:spcPts val="0"/>
                        </a:spcBef>
                        <a:spcAft>
                          <a:spcPts val="0"/>
                        </a:spcAft>
                        <a:buFont typeface="Arial" panose="020B0604020202020204" pitchFamily="34" charset="0"/>
                        <a:buNone/>
                      </a:pPr>
                      <a:r>
                        <a:rPr lang="en-US" sz="1400">
                          <a:effectLst/>
                        </a:rPr>
                        <a:t>PERSON</a:t>
                      </a:r>
                    </a:p>
                    <a:p>
                      <a:pPr marL="457200" marR="0" lvl="1" indent="0">
                        <a:spcBef>
                          <a:spcPts val="0"/>
                        </a:spcBef>
                        <a:spcAft>
                          <a:spcPts val="0"/>
                        </a:spcAft>
                        <a:buFont typeface="Arial" panose="020B0604020202020204" pitchFamily="34" charset="0"/>
                        <a:buNone/>
                      </a:pPr>
                      <a:r>
                        <a:rPr lang="en-US" sz="1400">
                          <a:effectLst/>
                        </a:rPr>
                        <a:t>OBSERVATION_PERIOD</a:t>
                      </a:r>
                    </a:p>
                    <a:p>
                      <a:pPr marL="457200" marR="0" lvl="1" indent="0">
                        <a:spcBef>
                          <a:spcPts val="0"/>
                        </a:spcBef>
                        <a:spcAft>
                          <a:spcPts val="0"/>
                        </a:spcAft>
                        <a:buFont typeface="Arial" panose="020B0604020202020204" pitchFamily="34" charset="0"/>
                        <a:buNone/>
                      </a:pPr>
                      <a:r>
                        <a:rPr lang="en-US" sz="1400">
                          <a:effectLst/>
                        </a:rPr>
                        <a:t>VISIT_OCCURRENCE</a:t>
                      </a:r>
                    </a:p>
                    <a:p>
                      <a:pPr marL="457200" marR="0" lvl="1" indent="0">
                        <a:spcBef>
                          <a:spcPts val="0"/>
                        </a:spcBef>
                        <a:spcAft>
                          <a:spcPts val="0"/>
                        </a:spcAft>
                        <a:buFont typeface="Arial" panose="020B0604020202020204" pitchFamily="34" charset="0"/>
                        <a:buNone/>
                      </a:pPr>
                      <a:r>
                        <a:rPr lang="en-US" sz="1400">
                          <a:effectLst/>
                        </a:rPr>
                        <a:t>CONDITION_OCCURRENCE</a:t>
                      </a:r>
                    </a:p>
                    <a:p>
                      <a:pPr marL="457200" marR="0" lvl="1" indent="0">
                        <a:spcBef>
                          <a:spcPts val="0"/>
                        </a:spcBef>
                        <a:spcAft>
                          <a:spcPts val="0"/>
                        </a:spcAft>
                        <a:buFont typeface="Arial" panose="020B0604020202020204" pitchFamily="34" charset="0"/>
                        <a:buNone/>
                      </a:pPr>
                      <a:r>
                        <a:rPr lang="en-US" sz="1400">
                          <a:effectLst/>
                        </a:rPr>
                        <a:t>DRUG_EXPOSURE</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Clair Blacketer</a:t>
                      </a:r>
                    </a:p>
                    <a:p>
                      <a:pPr marL="0" marR="0">
                        <a:spcBef>
                          <a:spcPts val="0"/>
                        </a:spcBef>
                        <a:spcAft>
                          <a:spcPts val="0"/>
                        </a:spcAft>
                      </a:pPr>
                      <a:r>
                        <a:rPr lang="en-US" sz="1400">
                          <a:effectLst/>
                        </a:rPr>
                        <a:t>Evanette Burrows</a:t>
                      </a:r>
                    </a:p>
                  </a:txBody>
                  <a:tcPr marL="68580" marR="68580" marT="0" marB="0"/>
                </a:tc>
                <a:tc>
                  <a:txBody>
                    <a:bodyPr/>
                    <a:lstStyle/>
                    <a:p>
                      <a:pPr marL="0" marR="0">
                        <a:spcBef>
                          <a:spcPts val="0"/>
                        </a:spcBef>
                        <a:spcAft>
                          <a:spcPts val="0"/>
                        </a:spcAft>
                      </a:pPr>
                      <a:r>
                        <a:rPr lang="en-US" sz="1400" u="sng">
                          <a:solidFill>
                            <a:srgbClr val="0078D7"/>
                          </a:solidFill>
                          <a:effectLst/>
                          <a:hlinkClick r:id="rId6" tooltip="https://github.com/ohdsi/WhiteRabbit"/>
                        </a:rPr>
                        <a:t>WhiteRabbit</a:t>
                      </a:r>
                      <a:endParaRPr lang="en-US" sz="1400">
                        <a:effectLst/>
                      </a:endParaRPr>
                    </a:p>
                    <a:p>
                      <a:pPr marL="0" marR="0">
                        <a:spcBef>
                          <a:spcPts val="0"/>
                        </a:spcBef>
                        <a:spcAft>
                          <a:spcPts val="0"/>
                        </a:spcAft>
                      </a:pPr>
                      <a:r>
                        <a:rPr lang="en-US" sz="1400" u="sng">
                          <a:solidFill>
                            <a:srgbClr val="0078D7"/>
                          </a:solidFill>
                          <a:effectLst/>
                          <a:hlinkClick r:id="rId6" tooltip="https://github.com/ohdsi/WhiteRabbit"/>
                        </a:rPr>
                        <a:t>Rabbit-In-A-Hat</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704043284"/>
                  </a:ext>
                </a:extLst>
              </a:tr>
              <a:tr h="0">
                <a:tc>
                  <a:txBody>
                    <a:bodyPr/>
                    <a:lstStyle/>
                    <a:p>
                      <a:pPr marL="0" marR="0">
                        <a:spcBef>
                          <a:spcPts val="0"/>
                        </a:spcBef>
                        <a:spcAft>
                          <a:spcPts val="0"/>
                        </a:spcAft>
                      </a:pPr>
                      <a:r>
                        <a:rPr lang="en-US" sz="1400">
                          <a:effectLst/>
                        </a:rPr>
                        <a:t>3:20 – 3:30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i="1">
                          <a:effectLst/>
                        </a:rPr>
                        <a:t>BREAK</a:t>
                      </a:r>
                      <a:endParaRPr lang="en-US" sz="1400" i="1">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727555897"/>
                  </a:ext>
                </a:extLst>
              </a:tr>
              <a:tr h="0">
                <a:tc>
                  <a:txBody>
                    <a:bodyPr/>
                    <a:lstStyle/>
                    <a:p>
                      <a:pPr marL="0" marR="0">
                        <a:spcBef>
                          <a:spcPts val="0"/>
                        </a:spcBef>
                        <a:spcAft>
                          <a:spcPts val="0"/>
                        </a:spcAft>
                      </a:pPr>
                      <a:r>
                        <a:rPr lang="en-US" sz="1400">
                          <a:effectLst/>
                        </a:rPr>
                        <a:t>3:30 – 3:50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Generate a CDM/ ETL tools</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latin typeface="Calibri"/>
                        </a:rPr>
                        <a:t>Max</a:t>
                      </a:r>
                    </a:p>
                  </a:txBody>
                  <a:tcPr marL="68580" marR="68580" marT="0" marB="0"/>
                </a:tc>
                <a:tc>
                  <a:txBody>
                    <a:bodyPr/>
                    <a:lstStyle/>
                    <a:p>
                      <a:pPr marL="0" marR="0">
                        <a:spcBef>
                          <a:spcPts val="0"/>
                        </a:spcBef>
                        <a:spcAft>
                          <a:spcPts val="0"/>
                        </a:spcAft>
                      </a:pPr>
                      <a:r>
                        <a:rPr lang="en-US" sz="1400">
                          <a:effectLst/>
                          <a:latin typeface="Calibri"/>
                          <a:hlinkClick r:id="rId7"/>
                        </a:rPr>
                        <a:t>ETL-Synthea​</a:t>
                      </a:r>
                      <a:endParaRPr lang="en-US" sz="1400">
                        <a:effectLst/>
                        <a:latin typeface="Calibri"/>
                      </a:endParaRPr>
                    </a:p>
                  </a:txBody>
                  <a:tcPr marL="68580" marR="68580" marT="0" marB="0"/>
                </a:tc>
                <a:extLst>
                  <a:ext uri="{0D108BD9-81ED-4DB2-BD59-A6C34878D82A}">
                    <a16:rowId xmlns:a16="http://schemas.microsoft.com/office/drawing/2014/main" val="1158018452"/>
                  </a:ext>
                </a:extLst>
              </a:tr>
              <a:tr h="0">
                <a:tc>
                  <a:txBody>
                    <a:bodyPr/>
                    <a:lstStyle/>
                    <a:p>
                      <a:pPr marL="0" marR="0">
                        <a:spcBef>
                          <a:spcPts val="0"/>
                        </a:spcBef>
                        <a:spcAft>
                          <a:spcPts val="0"/>
                        </a:spcAft>
                      </a:pPr>
                      <a:r>
                        <a:rPr lang="en-US" sz="1400">
                          <a:effectLst/>
                        </a:rPr>
                        <a:t>3:50 – 4:35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Evaluate a CDM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latin typeface="Aptos"/>
                        </a:rPr>
                        <a:t>Maxim Moinat</a:t>
                      </a:r>
                    </a:p>
                  </a:txBody>
                  <a:tcPr marL="68580" marR="68580" marT="0" marB="0"/>
                </a:tc>
                <a:tc>
                  <a:txBody>
                    <a:bodyPr/>
                    <a:lstStyle/>
                    <a:p>
                      <a:pPr marL="0" marR="0">
                        <a:spcBef>
                          <a:spcPts val="0"/>
                        </a:spcBef>
                        <a:spcAft>
                          <a:spcPts val="0"/>
                        </a:spcAft>
                      </a:pPr>
                      <a:r>
                        <a:rPr lang="en-US" sz="1400" u="sng">
                          <a:solidFill>
                            <a:srgbClr val="0078D7"/>
                          </a:solidFill>
                          <a:effectLst/>
                          <a:hlinkClick r:id="rId8" tooltip="https://github.com/ohdsi/Achilles"/>
                        </a:rPr>
                        <a:t>Achilles</a:t>
                      </a:r>
                      <a:endParaRPr lang="en-US" sz="1400">
                        <a:effectLst/>
                      </a:endParaRPr>
                    </a:p>
                    <a:p>
                      <a:pPr marL="0" marR="0">
                        <a:spcBef>
                          <a:spcPts val="0"/>
                        </a:spcBef>
                        <a:spcAft>
                          <a:spcPts val="0"/>
                        </a:spcAft>
                      </a:pPr>
                      <a:r>
                        <a:rPr lang="en-US" sz="1400" u="sng">
                          <a:solidFill>
                            <a:srgbClr val="0078D7"/>
                          </a:solidFill>
                          <a:effectLst/>
                          <a:hlinkClick r:id="rId9" tooltip="https://github.com/ohdsi/DataQualityDashboard"/>
                        </a:rPr>
                        <a:t>DataQualityDashboard</a:t>
                      </a:r>
                      <a:endParaRPr lang="en-US" sz="1400">
                        <a:effectLst/>
                      </a:endParaRPr>
                    </a:p>
                    <a:p>
                      <a:pPr marL="0" marR="0">
                        <a:spcBef>
                          <a:spcPts val="0"/>
                        </a:spcBef>
                        <a:spcAft>
                          <a:spcPts val="0"/>
                        </a:spcAft>
                      </a:pPr>
                      <a:r>
                        <a:rPr lang="en-US" sz="1400" u="sng">
                          <a:solidFill>
                            <a:srgbClr val="0078D7"/>
                          </a:solidFill>
                          <a:effectLst/>
                          <a:hlinkClick r:id="rId10" tooltip="https://github.com/ohdsi/Ares"/>
                        </a:rPr>
                        <a:t>ARES</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1919209194"/>
                  </a:ext>
                </a:extLst>
              </a:tr>
              <a:tr h="0">
                <a:tc>
                  <a:txBody>
                    <a:bodyPr/>
                    <a:lstStyle/>
                    <a:p>
                      <a:pPr marL="0" marR="0">
                        <a:spcBef>
                          <a:spcPts val="0"/>
                        </a:spcBef>
                        <a:spcAft>
                          <a:spcPts val="0"/>
                        </a:spcAft>
                      </a:pPr>
                      <a:r>
                        <a:rPr lang="en-US" sz="1400">
                          <a:effectLst/>
                        </a:rPr>
                        <a:t>Remaining Time</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Q&amp;A</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067642345"/>
                  </a:ext>
                </a:extLst>
              </a:tr>
            </a:tbl>
          </a:graphicData>
        </a:graphic>
      </p:graphicFrame>
      <p:sp>
        <p:nvSpPr>
          <p:cNvPr id="8" name="Rectangle 1">
            <a:extLst>
              <a:ext uri="{FF2B5EF4-FFF2-40B4-BE49-F238E27FC236}">
                <a16:creationId xmlns:a16="http://schemas.microsoft.com/office/drawing/2014/main" id="{D11DC44C-2A17-11AE-059F-A73E8FB3400E}"/>
              </a:ext>
            </a:extLst>
          </p:cNvPr>
          <p:cNvSpPr>
            <a:spLocks noChangeArrowheads="1"/>
          </p:cNvSpPr>
          <p:nvPr/>
        </p:nvSpPr>
        <p:spPr bwMode="auto">
          <a:xfrm>
            <a:off x="2781300" y="1951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12121"/>
                </a:solidFill>
                <a:effectLst/>
                <a:latin typeface="Aptos" panose="020B00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2064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A4D8-8B21-E028-5249-42B73BB270BB}"/>
              </a:ext>
            </a:extLst>
          </p:cNvPr>
          <p:cNvSpPr>
            <a:spLocks noGrp="1"/>
          </p:cNvSpPr>
          <p:nvPr>
            <p:ph type="title"/>
          </p:nvPr>
        </p:nvSpPr>
        <p:spPr/>
        <p:txBody>
          <a:bodyPr/>
          <a:lstStyle/>
          <a:p>
            <a:r>
              <a:rPr lang="en-US" dirty="0"/>
              <a:t>Key Features</a:t>
            </a:r>
          </a:p>
        </p:txBody>
      </p:sp>
      <p:sp>
        <p:nvSpPr>
          <p:cNvPr id="3" name="Content Placeholder 2">
            <a:extLst>
              <a:ext uri="{FF2B5EF4-FFF2-40B4-BE49-F238E27FC236}">
                <a16:creationId xmlns:a16="http://schemas.microsoft.com/office/drawing/2014/main" id="{B2761325-8107-2E4A-D0F1-2F0F8B6A1097}"/>
              </a:ext>
            </a:extLst>
          </p:cNvPr>
          <p:cNvSpPr>
            <a:spLocks noGrp="1"/>
          </p:cNvSpPr>
          <p:nvPr>
            <p:ph idx="1"/>
          </p:nvPr>
        </p:nvSpPr>
        <p:spPr/>
        <p:txBody>
          <a:bodyPr/>
          <a:lstStyle/>
          <a:p>
            <a:r>
              <a:rPr lang="en-US" dirty="0"/>
              <a:t>No PII/ HIPAA Compliant</a:t>
            </a:r>
          </a:p>
          <a:p>
            <a:r>
              <a:rPr lang="en-US" dirty="0"/>
              <a:t>Supports many use cases</a:t>
            </a:r>
          </a:p>
          <a:p>
            <a:pPr lvl="1"/>
            <a:r>
              <a:rPr lang="en-US" dirty="0"/>
              <a:t>ETL Development</a:t>
            </a:r>
          </a:p>
          <a:p>
            <a:pPr lvl="1"/>
            <a:r>
              <a:rPr lang="en-US" dirty="0"/>
              <a:t>Scalability/ Stress Testing</a:t>
            </a:r>
          </a:p>
          <a:p>
            <a:pPr lvl="1"/>
            <a:r>
              <a:rPr lang="en-US" dirty="0"/>
              <a:t>Data Quality Validation</a:t>
            </a:r>
          </a:p>
          <a:p>
            <a:pPr lvl="1"/>
            <a:r>
              <a:rPr lang="en-US" dirty="0"/>
              <a:t>Tutorials!  </a:t>
            </a:r>
          </a:p>
        </p:txBody>
      </p:sp>
      <p:sp>
        <p:nvSpPr>
          <p:cNvPr id="4" name="Slide Number Placeholder 3">
            <a:extLst>
              <a:ext uri="{FF2B5EF4-FFF2-40B4-BE49-F238E27FC236}">
                <a16:creationId xmlns:a16="http://schemas.microsoft.com/office/drawing/2014/main" id="{D7BD08A0-4589-C1D1-9E91-203333E5EDB9}"/>
              </a:ext>
            </a:extLst>
          </p:cNvPr>
          <p:cNvSpPr>
            <a:spLocks noGrp="1"/>
          </p:cNvSpPr>
          <p:nvPr>
            <p:ph type="sldNum" sz="quarter" idx="4"/>
          </p:nvPr>
        </p:nvSpPr>
        <p:spPr/>
        <p:txBody>
          <a:bodyPr/>
          <a:lstStyle/>
          <a:p>
            <a:fld id="{444583ED-F364-40B3-B25B-483B5033DFA3}" type="slidenum">
              <a:rPr lang="en-US" smtClean="0"/>
              <a:pPr/>
              <a:t>50</a:t>
            </a:fld>
            <a:endParaRPr lang="en-US"/>
          </a:p>
        </p:txBody>
      </p:sp>
    </p:spTree>
    <p:extLst>
      <p:ext uri="{BB962C8B-B14F-4D97-AF65-F5344CB8AC3E}">
        <p14:creationId xmlns:p14="http://schemas.microsoft.com/office/powerpoint/2010/main" val="272108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2483-461C-33AA-7925-F3F61163214B}"/>
              </a:ext>
            </a:extLst>
          </p:cNvPr>
          <p:cNvSpPr>
            <a:spLocks noGrp="1"/>
          </p:cNvSpPr>
          <p:nvPr>
            <p:ph type="title"/>
          </p:nvPr>
        </p:nvSpPr>
        <p:spPr/>
        <p:txBody>
          <a:bodyPr/>
          <a:lstStyle/>
          <a:p>
            <a:r>
              <a:rPr lang="en-US" dirty="0"/>
              <a:t>Example Data Elements</a:t>
            </a:r>
          </a:p>
        </p:txBody>
      </p:sp>
      <p:sp>
        <p:nvSpPr>
          <p:cNvPr id="3" name="Content Placeholder 2">
            <a:extLst>
              <a:ext uri="{FF2B5EF4-FFF2-40B4-BE49-F238E27FC236}">
                <a16:creationId xmlns:a16="http://schemas.microsoft.com/office/drawing/2014/main" id="{E576B0A3-FA8C-77B5-7712-3CA799AD2E62}"/>
              </a:ext>
            </a:extLst>
          </p:cNvPr>
          <p:cNvSpPr>
            <a:spLocks noGrp="1"/>
          </p:cNvSpPr>
          <p:nvPr>
            <p:ph idx="1"/>
          </p:nvPr>
        </p:nvSpPr>
        <p:spPr/>
        <p:txBody>
          <a:bodyPr/>
          <a:lstStyle/>
          <a:p>
            <a:r>
              <a:rPr lang="en-US" dirty="0"/>
              <a:t>Demographics (age, sex, race, ethnicity, address)</a:t>
            </a:r>
          </a:p>
          <a:p>
            <a:r>
              <a:rPr lang="en-US" dirty="0"/>
              <a:t>Social Determinants of Health (County level)</a:t>
            </a:r>
          </a:p>
          <a:p>
            <a:r>
              <a:rPr lang="en-US" dirty="0"/>
              <a:t>Encounters</a:t>
            </a:r>
          </a:p>
          <a:p>
            <a:r>
              <a:rPr lang="en-US" dirty="0"/>
              <a:t>Conditions &amp; Diagnoses</a:t>
            </a:r>
          </a:p>
          <a:p>
            <a:r>
              <a:rPr lang="en-US" dirty="0"/>
              <a:t>Medications &amp; Immunizations</a:t>
            </a:r>
          </a:p>
          <a:p>
            <a:r>
              <a:rPr lang="en-US" dirty="0"/>
              <a:t>Lab Results &amp; Vital Signs</a:t>
            </a:r>
          </a:p>
          <a:p>
            <a:r>
              <a:rPr lang="en-US" dirty="0"/>
              <a:t>Procedures</a:t>
            </a:r>
          </a:p>
        </p:txBody>
      </p:sp>
      <p:sp>
        <p:nvSpPr>
          <p:cNvPr id="4" name="Slide Number Placeholder 3">
            <a:extLst>
              <a:ext uri="{FF2B5EF4-FFF2-40B4-BE49-F238E27FC236}">
                <a16:creationId xmlns:a16="http://schemas.microsoft.com/office/drawing/2014/main" id="{25C7441A-2C1B-F020-01E4-FDC2E8E87285}"/>
              </a:ext>
            </a:extLst>
          </p:cNvPr>
          <p:cNvSpPr>
            <a:spLocks noGrp="1"/>
          </p:cNvSpPr>
          <p:nvPr>
            <p:ph type="sldNum" sz="quarter" idx="4"/>
          </p:nvPr>
        </p:nvSpPr>
        <p:spPr/>
        <p:txBody>
          <a:bodyPr/>
          <a:lstStyle/>
          <a:p>
            <a:fld id="{444583ED-F364-40B3-B25B-483B5033DFA3}" type="slidenum">
              <a:rPr lang="en-US" smtClean="0"/>
              <a:pPr/>
              <a:t>51</a:t>
            </a:fld>
            <a:endParaRPr lang="en-US"/>
          </a:p>
        </p:txBody>
      </p:sp>
    </p:spTree>
    <p:extLst>
      <p:ext uri="{BB962C8B-B14F-4D97-AF65-F5344CB8AC3E}">
        <p14:creationId xmlns:p14="http://schemas.microsoft.com/office/powerpoint/2010/main" val="457659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5FD65-F9B9-43F4-A423-A33B1DE2485F}"/>
              </a:ext>
            </a:extLst>
          </p:cNvPr>
          <p:cNvSpPr>
            <a:spLocks noGrp="1"/>
          </p:cNvSpPr>
          <p:nvPr>
            <p:ph type="title"/>
          </p:nvPr>
        </p:nvSpPr>
        <p:spPr>
          <a:xfrm>
            <a:off x="1832663" y="28185"/>
            <a:ext cx="9813236" cy="838200"/>
          </a:xfrm>
        </p:spPr>
        <p:txBody>
          <a:bodyPr/>
          <a:lstStyle/>
          <a:p>
            <a:r>
              <a:rPr lang="en-US" dirty="0"/>
              <a:t>Synthea Tables – CSV Export</a:t>
            </a:r>
          </a:p>
        </p:txBody>
      </p:sp>
      <p:graphicFrame>
        <p:nvGraphicFramePr>
          <p:cNvPr id="8" name="Content Placeholder 6">
            <a:extLst>
              <a:ext uri="{FF2B5EF4-FFF2-40B4-BE49-F238E27FC236}">
                <a16:creationId xmlns:a16="http://schemas.microsoft.com/office/drawing/2014/main" id="{2CF4EF73-47AF-43E4-9E09-37608C453814}"/>
              </a:ext>
            </a:extLst>
          </p:cNvPr>
          <p:cNvGraphicFramePr>
            <a:graphicFrameLocks noGrp="1"/>
          </p:cNvGraphicFramePr>
          <p:nvPr>
            <p:ph idx="1"/>
            <p:extLst>
              <p:ext uri="{D42A27DB-BD31-4B8C-83A1-F6EECF244321}">
                <p14:modId xmlns:p14="http://schemas.microsoft.com/office/powerpoint/2010/main" val="4590293"/>
              </p:ext>
            </p:extLst>
          </p:nvPr>
        </p:nvGraphicFramePr>
        <p:xfrm>
          <a:off x="1832662" y="866385"/>
          <a:ext cx="9949435" cy="5679150"/>
        </p:xfrm>
        <a:graphic>
          <a:graphicData uri="http://schemas.openxmlformats.org/drawingml/2006/table">
            <a:tbl>
              <a:tblPr/>
              <a:tblGrid>
                <a:gridCol w="3946689">
                  <a:extLst>
                    <a:ext uri="{9D8B030D-6E8A-4147-A177-3AD203B41FA5}">
                      <a16:colId xmlns:a16="http://schemas.microsoft.com/office/drawing/2014/main" val="1835523396"/>
                    </a:ext>
                  </a:extLst>
                </a:gridCol>
                <a:gridCol w="6002746">
                  <a:extLst>
                    <a:ext uri="{9D8B030D-6E8A-4147-A177-3AD203B41FA5}">
                      <a16:colId xmlns:a16="http://schemas.microsoft.com/office/drawing/2014/main" val="2246338279"/>
                    </a:ext>
                  </a:extLst>
                </a:gridCol>
              </a:tblGrid>
              <a:tr h="260817">
                <a:tc>
                  <a:txBody>
                    <a:bodyPr/>
                    <a:lstStyle/>
                    <a:p>
                      <a:r>
                        <a:rPr lang="en-US" sz="1400" b="1" u="none">
                          <a:effectLst/>
                          <a:latin typeface="+mn-lt"/>
                        </a:rPr>
                        <a:t>File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b="1">
                          <a:effectLst/>
                          <a:latin typeface="+mn-lt"/>
                        </a:rPr>
                        <a:t>Description</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60817">
                <a:tc>
                  <a:txBody>
                    <a:bodyPr/>
                    <a:lstStyle/>
                    <a:p>
                      <a:r>
                        <a:rPr lang="en-US" sz="1400" u="none" strike="noStrike">
                          <a:solidFill>
                            <a:srgbClr val="0366D6"/>
                          </a:solidFill>
                          <a:effectLst/>
                          <a:latin typeface="+mn-lt"/>
                          <a:hlinkClick r:id="rId3"/>
                        </a:rPr>
                        <a:t>allergies.csv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allergy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22669">
                <a:tc>
                  <a:txBody>
                    <a:bodyPr/>
                    <a:lstStyle/>
                    <a:p>
                      <a:r>
                        <a:rPr lang="en-US" sz="1400" u="none" strike="noStrike">
                          <a:solidFill>
                            <a:srgbClr val="0366D6"/>
                          </a:solidFill>
                          <a:effectLst/>
                          <a:latin typeface="+mn-lt"/>
                          <a:hlinkClick r:id="rId4"/>
                        </a:rPr>
                        <a:t>careplans.csv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care plan data, including goals.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322669">
                <a:tc>
                  <a:txBody>
                    <a:bodyPr/>
                    <a:lstStyle/>
                    <a:p>
                      <a:pPr lvl="0">
                        <a:buNone/>
                      </a:pPr>
                      <a:r>
                        <a:rPr lang="en-US" sz="1400" b="0" i="0" u="none" kern="1200">
                          <a:solidFill>
                            <a:schemeClr val="tx1"/>
                          </a:solidFill>
                          <a:effectLst/>
                          <a:latin typeface="+mn-lt"/>
                          <a:ea typeface="+mn-ea"/>
                          <a:cs typeface="+mn-cs"/>
                          <a:hlinkClick r:id="rId5"/>
                        </a:rPr>
                        <a:t>claims.csv</a:t>
                      </a:r>
                      <a:endParaRPr lang="en-US" sz="1400" u="none" strike="noStrike">
                        <a:solidFill>
                          <a:srgbClr val="0366D6"/>
                        </a:solidFill>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Patient claim data.</a:t>
                      </a:r>
                      <a:endParaRPr lang="en-US" sz="1400">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000405468"/>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6"/>
                        </a:rPr>
                        <a:t>claims_transactions.csv</a:t>
                      </a:r>
                      <a:endParaRPr lang="en-US" sz="1400" u="none">
                        <a:effectLst/>
                        <a:latin typeface="+mn-lt"/>
                      </a:endParaRPr>
                    </a:p>
                  </a:txBody>
                  <a:tcPr marL="73945" marR="73945" marT="34129" marB="34129"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Transactions per line item per claim</a:t>
                      </a:r>
                      <a:endParaRPr lang="en-US" sz="1400">
                        <a:effectLst/>
                        <a:latin typeface="+mn-lt"/>
                      </a:endParaRPr>
                    </a:p>
                  </a:txBody>
                  <a:tcPr marL="73945" marR="73945" marT="34129" marB="34129"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25611479"/>
                  </a:ext>
                </a:extLst>
              </a:tr>
              <a:tr h="260817">
                <a:tc>
                  <a:txBody>
                    <a:bodyPr/>
                    <a:lstStyle/>
                    <a:p>
                      <a:r>
                        <a:rPr lang="en-US" sz="1400" u="none" strike="noStrike">
                          <a:solidFill>
                            <a:srgbClr val="0366D6"/>
                          </a:solidFill>
                          <a:effectLst/>
                          <a:latin typeface="+mn-lt"/>
                          <a:hlinkClick r:id="rId7"/>
                        </a:rPr>
                        <a:t>conditions.csv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conditions or diagnoses.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8"/>
                        </a:rPr>
                        <a:t>devices.csv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Patient-affixed permanent and semi-permanent devices.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9048946"/>
                  </a:ext>
                </a:extLst>
              </a:tr>
              <a:tr h="260817">
                <a:tc>
                  <a:txBody>
                    <a:bodyPr/>
                    <a:lstStyle/>
                    <a:p>
                      <a:r>
                        <a:rPr lang="en-US" sz="1400" u="none" strike="noStrike">
                          <a:solidFill>
                            <a:srgbClr val="0366D6"/>
                          </a:solidFill>
                          <a:effectLst/>
                          <a:latin typeface="+mn-lt"/>
                          <a:hlinkClick r:id="rId9"/>
                        </a:rPr>
                        <a:t>encounters.csv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encounter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r h="260817">
                <a:tc>
                  <a:txBody>
                    <a:bodyPr/>
                    <a:lstStyle/>
                    <a:p>
                      <a:r>
                        <a:rPr lang="en-US" sz="1400" u="none" strike="noStrike">
                          <a:solidFill>
                            <a:srgbClr val="0366D6"/>
                          </a:solidFill>
                          <a:effectLst/>
                          <a:latin typeface="+mn-lt"/>
                          <a:hlinkClick r:id="rId10"/>
                        </a:rPr>
                        <a:t>imaging_studies.csv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imaging metadata.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1323041"/>
                  </a:ext>
                </a:extLst>
              </a:tr>
              <a:tr h="260817">
                <a:tc>
                  <a:txBody>
                    <a:bodyPr/>
                    <a:lstStyle/>
                    <a:p>
                      <a:r>
                        <a:rPr lang="en-US" sz="1400" u="none" strike="noStrike">
                          <a:solidFill>
                            <a:srgbClr val="0366D6"/>
                          </a:solidFill>
                          <a:effectLst/>
                          <a:latin typeface="+mn-lt"/>
                          <a:hlinkClick r:id="rId11"/>
                        </a:rPr>
                        <a:t>immunizations.csv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immunization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1455656979"/>
                  </a:ext>
                </a:extLst>
              </a:tr>
              <a:tr h="260817">
                <a:tc>
                  <a:txBody>
                    <a:bodyPr/>
                    <a:lstStyle/>
                    <a:p>
                      <a:r>
                        <a:rPr lang="en-US" sz="1400" u="none" strike="noStrike">
                          <a:solidFill>
                            <a:srgbClr val="0366D6"/>
                          </a:solidFill>
                          <a:effectLst/>
                          <a:latin typeface="+mn-lt"/>
                          <a:hlinkClick r:id="rId12"/>
                        </a:rPr>
                        <a:t>medications.csv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medication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72557026"/>
                  </a:ext>
                </a:extLst>
              </a:tr>
              <a:tr h="322669">
                <a:tc>
                  <a:txBody>
                    <a:bodyPr/>
                    <a:lstStyle/>
                    <a:p>
                      <a:r>
                        <a:rPr lang="en-US" sz="1400" u="none" strike="noStrike">
                          <a:solidFill>
                            <a:srgbClr val="0366D6"/>
                          </a:solidFill>
                          <a:effectLst/>
                          <a:latin typeface="+mn-lt"/>
                          <a:hlinkClick r:id="rId13"/>
                        </a:rPr>
                        <a:t>observations.csv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observations including vital signs and lab reports.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347401165"/>
                  </a:ext>
                </a:extLst>
              </a:tr>
              <a:tr h="322669">
                <a:tc>
                  <a:txBody>
                    <a:bodyPr/>
                    <a:lstStyle/>
                    <a:p>
                      <a:r>
                        <a:rPr lang="en-US" sz="1400" u="none" strike="noStrike">
                          <a:solidFill>
                            <a:srgbClr val="0366D6"/>
                          </a:solidFill>
                          <a:effectLst/>
                          <a:latin typeface="+mn-lt"/>
                          <a:hlinkClick r:id="rId14"/>
                        </a:rPr>
                        <a:t>organizations.csv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Provider organizations including hospitals.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5699593"/>
                  </a:ext>
                </a:extLst>
              </a:tr>
              <a:tr h="260817">
                <a:tc>
                  <a:txBody>
                    <a:bodyPr/>
                    <a:lstStyle/>
                    <a:p>
                      <a:r>
                        <a:rPr lang="en-US" sz="1400" u="none" strike="noStrike">
                          <a:solidFill>
                            <a:srgbClr val="0366D6"/>
                          </a:solidFill>
                          <a:effectLst/>
                          <a:latin typeface="+mn-lt"/>
                          <a:hlinkClick r:id="rId15"/>
                        </a:rPr>
                        <a:t>patients.csv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demographic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66508804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6"/>
                        </a:rPr>
                        <a:t>payer_transitions.csv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dirty="0">
                          <a:effectLst/>
                          <a:latin typeface="+mn-lt"/>
                        </a:rPr>
                        <a:t>Payer Transition data (i.e. changes in health insurance).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09369704"/>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7"/>
                        </a:rPr>
                        <a:t>payers.csv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Payer organization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615645228"/>
                  </a:ext>
                </a:extLst>
              </a:tr>
              <a:tr h="322669">
                <a:tc>
                  <a:txBody>
                    <a:bodyPr/>
                    <a:lstStyle/>
                    <a:p>
                      <a:r>
                        <a:rPr lang="en-US" sz="1400" u="none" strike="noStrike">
                          <a:solidFill>
                            <a:srgbClr val="0366D6"/>
                          </a:solidFill>
                          <a:effectLst/>
                          <a:latin typeface="+mn-lt"/>
                          <a:hlinkClick r:id="rId18"/>
                        </a:rPr>
                        <a:t>procedures.csv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procedure data including surgeries.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2761453"/>
                  </a:ext>
                </a:extLst>
              </a:tr>
              <a:tr h="322669">
                <a:tc>
                  <a:txBody>
                    <a:bodyPr/>
                    <a:lstStyle/>
                    <a:p>
                      <a:r>
                        <a:rPr lang="en-US" sz="1400" u="none" strike="noStrike">
                          <a:solidFill>
                            <a:srgbClr val="0366D6"/>
                          </a:solidFill>
                          <a:effectLst/>
                          <a:latin typeface="+mn-lt"/>
                          <a:hlinkClick r:id="rId18"/>
                        </a:rPr>
                        <a:t>providers.csv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Clinicians that provide patient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89424704"/>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9"/>
                        </a:rPr>
                        <a:t>supplies.csv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Supplies used in the provision of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10547422"/>
                  </a:ext>
                </a:extLst>
              </a:tr>
            </a:tbl>
          </a:graphicData>
        </a:graphic>
      </p:graphicFrame>
      <p:sp>
        <p:nvSpPr>
          <p:cNvPr id="2" name="Slide Number Placeholder 1">
            <a:extLst>
              <a:ext uri="{FF2B5EF4-FFF2-40B4-BE49-F238E27FC236}">
                <a16:creationId xmlns:a16="http://schemas.microsoft.com/office/drawing/2014/main" id="{8D6184D4-05FF-43C4-8781-FDA5C4BE901C}"/>
              </a:ext>
            </a:extLst>
          </p:cNvPr>
          <p:cNvSpPr>
            <a:spLocks noGrp="1"/>
          </p:cNvSpPr>
          <p:nvPr>
            <p:ph type="sldNum" sz="quarter" idx="4"/>
          </p:nvPr>
        </p:nvSpPr>
        <p:spPr/>
        <p:txBody>
          <a:bodyPr/>
          <a:lstStyle/>
          <a:p>
            <a:fld id="{444583ED-F364-40B3-B25B-483B5033DFA3}" type="slidenum">
              <a:rPr lang="en-US" smtClean="0"/>
              <a:pPr/>
              <a:t>52</a:t>
            </a:fld>
            <a:endParaRPr lang="en-US"/>
          </a:p>
        </p:txBody>
      </p:sp>
    </p:spTree>
    <p:extLst>
      <p:ext uri="{BB962C8B-B14F-4D97-AF65-F5344CB8AC3E}">
        <p14:creationId xmlns:p14="http://schemas.microsoft.com/office/powerpoint/2010/main" val="1287921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4EBD7E-0C87-E596-8483-C42591345465}"/>
              </a:ext>
            </a:extLst>
          </p:cNvPr>
          <p:cNvSpPr>
            <a:spLocks noGrp="1"/>
          </p:cNvSpPr>
          <p:nvPr>
            <p:ph type="sldNum" sz="quarter" idx="4"/>
          </p:nvPr>
        </p:nvSpPr>
        <p:spPr/>
        <p:txBody>
          <a:bodyPr/>
          <a:lstStyle/>
          <a:p>
            <a:fld id="{444583ED-F364-40B3-B25B-483B5033DFA3}" type="slidenum">
              <a:rPr lang="en-US" smtClean="0"/>
              <a:pPr/>
              <a:t>53</a:t>
            </a:fld>
            <a:endParaRPr lang="en-US"/>
          </a:p>
        </p:txBody>
      </p:sp>
      <p:sp>
        <p:nvSpPr>
          <p:cNvPr id="7" name="Title 1">
            <a:extLst>
              <a:ext uri="{FF2B5EF4-FFF2-40B4-BE49-F238E27FC236}">
                <a16:creationId xmlns:a16="http://schemas.microsoft.com/office/drawing/2014/main" id="{D46BFB97-94D7-7D34-4175-ECD7FEA44E29}"/>
              </a:ext>
            </a:extLst>
          </p:cNvPr>
          <p:cNvSpPr txBox="1">
            <a:spLocks/>
          </p:cNvSpPr>
          <p:nvPr/>
        </p:nvSpPr>
        <p:spPr>
          <a:xfrm>
            <a:off x="1010793" y="76655"/>
            <a:ext cx="9813236"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dirty="0"/>
              <a:t>Our population</a:t>
            </a:r>
          </a:p>
        </p:txBody>
      </p:sp>
      <p:sp>
        <p:nvSpPr>
          <p:cNvPr id="8" name="Slide Number Placeholder 3">
            <a:extLst>
              <a:ext uri="{FF2B5EF4-FFF2-40B4-BE49-F238E27FC236}">
                <a16:creationId xmlns:a16="http://schemas.microsoft.com/office/drawing/2014/main" id="{9E7752BA-5834-A75D-D7C7-2BFCFED94377}"/>
              </a:ext>
            </a:extLst>
          </p:cNvPr>
          <p:cNvSpPr txBox="1">
            <a:spLocks/>
          </p:cNvSpPr>
          <p:nvPr/>
        </p:nvSpPr>
        <p:spPr>
          <a:xfrm>
            <a:off x="9347200" y="6492880"/>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20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4583ED-F364-40B3-B25B-483B5033DFA3}" type="slidenum">
              <a:rPr lang="en-US" smtClean="0"/>
              <a:pPr/>
              <a:t>53</a:t>
            </a:fld>
            <a:endParaRPr lang="en-US"/>
          </a:p>
        </p:txBody>
      </p:sp>
      <p:sp>
        <p:nvSpPr>
          <p:cNvPr id="9" name="Rounded Rectangle 8">
            <a:extLst>
              <a:ext uri="{FF2B5EF4-FFF2-40B4-BE49-F238E27FC236}">
                <a16:creationId xmlns:a16="http://schemas.microsoft.com/office/drawing/2014/main" id="{5E58AE01-A497-DC51-8380-2C9E718AF99A}"/>
              </a:ext>
            </a:extLst>
          </p:cNvPr>
          <p:cNvSpPr/>
          <p:nvPr/>
        </p:nvSpPr>
        <p:spPr>
          <a:xfrm>
            <a:off x="6442091" y="2522993"/>
            <a:ext cx="1460938" cy="309532"/>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Year of Birth</a:t>
            </a:r>
          </a:p>
        </p:txBody>
      </p:sp>
      <p:pic>
        <p:nvPicPr>
          <p:cNvPr id="10" name="Picture 9" descr="3,600+ Nj Map Stock Photos, Pictures &amp; Royalty-Free Images - iStock | Ny nj  map, State of nj map, Trenton nj map">
            <a:extLst>
              <a:ext uri="{FF2B5EF4-FFF2-40B4-BE49-F238E27FC236}">
                <a16:creationId xmlns:a16="http://schemas.microsoft.com/office/drawing/2014/main" id="{ECBA2AA7-85A0-1E6E-DBA7-50359B3BEC7F}"/>
              </a:ext>
            </a:extLst>
          </p:cNvPr>
          <p:cNvPicPr>
            <a:picLocks noChangeAspect="1"/>
          </p:cNvPicPr>
          <p:nvPr/>
        </p:nvPicPr>
        <p:blipFill>
          <a:blip r:embed="rId2"/>
          <a:stretch>
            <a:fillRect/>
          </a:stretch>
        </p:blipFill>
        <p:spPr>
          <a:xfrm>
            <a:off x="478137" y="3429000"/>
            <a:ext cx="2366142" cy="2356213"/>
          </a:xfrm>
          <a:prstGeom prst="rect">
            <a:avLst/>
          </a:prstGeom>
          <a:ln>
            <a:noFill/>
          </a:ln>
          <a:effectLst>
            <a:softEdge rad="112500"/>
          </a:effectLst>
        </p:spPr>
      </p:pic>
      <p:sp>
        <p:nvSpPr>
          <p:cNvPr id="11" name="Title 1">
            <a:extLst>
              <a:ext uri="{FF2B5EF4-FFF2-40B4-BE49-F238E27FC236}">
                <a16:creationId xmlns:a16="http://schemas.microsoft.com/office/drawing/2014/main" id="{876477DA-0AE2-C37A-D472-917AADD15339}"/>
              </a:ext>
            </a:extLst>
          </p:cNvPr>
          <p:cNvSpPr txBox="1">
            <a:spLocks/>
          </p:cNvSpPr>
          <p:nvPr/>
        </p:nvSpPr>
        <p:spPr>
          <a:xfrm>
            <a:off x="789401" y="5371146"/>
            <a:ext cx="5053497" cy="650461"/>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dirty="0"/>
              <a:t>New Jersey</a:t>
            </a:r>
          </a:p>
        </p:txBody>
      </p:sp>
      <p:pic>
        <p:nvPicPr>
          <p:cNvPr id="12" name="Picture 11" descr="A logo with a number of people&#10;&#10;AI-generated content may be incorrect.">
            <a:extLst>
              <a:ext uri="{FF2B5EF4-FFF2-40B4-BE49-F238E27FC236}">
                <a16:creationId xmlns:a16="http://schemas.microsoft.com/office/drawing/2014/main" id="{77B9B06C-2E0E-8A45-CCE4-DDFA1AA0C589}"/>
              </a:ext>
            </a:extLst>
          </p:cNvPr>
          <p:cNvPicPr>
            <a:picLocks noChangeAspect="1"/>
          </p:cNvPicPr>
          <p:nvPr/>
        </p:nvPicPr>
        <p:blipFill>
          <a:blip r:embed="rId3"/>
          <a:stretch>
            <a:fillRect/>
          </a:stretch>
        </p:blipFill>
        <p:spPr>
          <a:xfrm>
            <a:off x="668048" y="1193818"/>
            <a:ext cx="2220860" cy="1216742"/>
          </a:xfrm>
          <a:prstGeom prst="rect">
            <a:avLst/>
          </a:prstGeom>
        </p:spPr>
      </p:pic>
      <p:pic>
        <p:nvPicPr>
          <p:cNvPr id="13" name="Picture 12">
            <a:extLst>
              <a:ext uri="{FF2B5EF4-FFF2-40B4-BE49-F238E27FC236}">
                <a16:creationId xmlns:a16="http://schemas.microsoft.com/office/drawing/2014/main" id="{ACB03A47-EED7-79B2-27E4-94D31F8F08F5}"/>
              </a:ext>
            </a:extLst>
          </p:cNvPr>
          <p:cNvPicPr>
            <a:picLocks noChangeAspect="1"/>
          </p:cNvPicPr>
          <p:nvPr/>
        </p:nvPicPr>
        <p:blipFill>
          <a:blip r:embed="rId4"/>
          <a:stretch>
            <a:fillRect/>
          </a:stretch>
        </p:blipFill>
        <p:spPr>
          <a:xfrm>
            <a:off x="240805" y="2306600"/>
            <a:ext cx="3075345" cy="947890"/>
          </a:xfrm>
          <a:prstGeom prst="rect">
            <a:avLst/>
          </a:prstGeom>
        </p:spPr>
      </p:pic>
      <p:pic>
        <p:nvPicPr>
          <p:cNvPr id="14" name="Picture 13">
            <a:extLst>
              <a:ext uri="{FF2B5EF4-FFF2-40B4-BE49-F238E27FC236}">
                <a16:creationId xmlns:a16="http://schemas.microsoft.com/office/drawing/2014/main" id="{51E28AF1-A95A-03FC-8FD3-C1E83D490B51}"/>
              </a:ext>
            </a:extLst>
          </p:cNvPr>
          <p:cNvPicPr>
            <a:picLocks noChangeAspect="1"/>
          </p:cNvPicPr>
          <p:nvPr/>
        </p:nvPicPr>
        <p:blipFill>
          <a:blip r:embed="rId5"/>
          <a:stretch>
            <a:fillRect/>
          </a:stretch>
        </p:blipFill>
        <p:spPr>
          <a:xfrm>
            <a:off x="2598917" y="1270570"/>
            <a:ext cx="8925035" cy="1139990"/>
          </a:xfrm>
          <a:prstGeom prst="rect">
            <a:avLst/>
          </a:prstGeom>
        </p:spPr>
      </p:pic>
      <p:pic>
        <p:nvPicPr>
          <p:cNvPr id="17" name="Picture 16" descr="A graph with a line going up&#10;&#10;AI-generated content may be incorrect.">
            <a:extLst>
              <a:ext uri="{FF2B5EF4-FFF2-40B4-BE49-F238E27FC236}">
                <a16:creationId xmlns:a16="http://schemas.microsoft.com/office/drawing/2014/main" id="{24129520-BE12-2B3A-7400-204651530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771" y="3209629"/>
            <a:ext cx="8514784" cy="1787546"/>
          </a:xfrm>
          <a:prstGeom prst="rect">
            <a:avLst/>
          </a:prstGeom>
        </p:spPr>
      </p:pic>
      <p:sp>
        <p:nvSpPr>
          <p:cNvPr id="18" name="Rounded Rectangle 17">
            <a:extLst>
              <a:ext uri="{FF2B5EF4-FFF2-40B4-BE49-F238E27FC236}">
                <a16:creationId xmlns:a16="http://schemas.microsoft.com/office/drawing/2014/main" id="{D50F6E42-AC45-FAA2-4211-3F7EFF2E9BAC}"/>
              </a:ext>
            </a:extLst>
          </p:cNvPr>
          <p:cNvSpPr/>
          <p:nvPr/>
        </p:nvSpPr>
        <p:spPr>
          <a:xfrm>
            <a:off x="6096000" y="5185621"/>
            <a:ext cx="2366142" cy="37105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Years of Observation</a:t>
            </a:r>
          </a:p>
        </p:txBody>
      </p:sp>
    </p:spTree>
    <p:extLst>
      <p:ext uri="{BB962C8B-B14F-4D97-AF65-F5344CB8AC3E}">
        <p14:creationId xmlns:p14="http://schemas.microsoft.com/office/powerpoint/2010/main" val="2834536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2CE5-F533-77B3-50BD-59A4CDAC7A64}"/>
              </a:ext>
            </a:extLst>
          </p:cNvPr>
          <p:cNvSpPr>
            <a:spLocks noGrp="1"/>
          </p:cNvSpPr>
          <p:nvPr>
            <p:ph type="title"/>
          </p:nvPr>
        </p:nvSpPr>
        <p:spPr>
          <a:xfrm>
            <a:off x="1756463" y="80320"/>
            <a:ext cx="9813236" cy="838200"/>
          </a:xfrm>
        </p:spPr>
        <p:txBody>
          <a:bodyPr/>
          <a:lstStyle/>
          <a:p>
            <a:r>
              <a:rPr lang="en-US" dirty="0"/>
              <a:t>Our Population</a:t>
            </a:r>
          </a:p>
        </p:txBody>
      </p:sp>
      <p:sp>
        <p:nvSpPr>
          <p:cNvPr id="4" name="Slide Number Placeholder 3">
            <a:extLst>
              <a:ext uri="{FF2B5EF4-FFF2-40B4-BE49-F238E27FC236}">
                <a16:creationId xmlns:a16="http://schemas.microsoft.com/office/drawing/2014/main" id="{C5C16E64-5554-41FC-F25F-3A5614A13E73}"/>
              </a:ext>
            </a:extLst>
          </p:cNvPr>
          <p:cNvSpPr>
            <a:spLocks noGrp="1"/>
          </p:cNvSpPr>
          <p:nvPr>
            <p:ph type="sldNum" sz="quarter" idx="4"/>
          </p:nvPr>
        </p:nvSpPr>
        <p:spPr/>
        <p:txBody>
          <a:bodyPr/>
          <a:lstStyle/>
          <a:p>
            <a:fld id="{444583ED-F364-40B3-B25B-483B5033DFA3}" type="slidenum">
              <a:rPr lang="en-US" smtClean="0"/>
              <a:pPr/>
              <a:t>54</a:t>
            </a:fld>
            <a:endParaRPr lang="en-US"/>
          </a:p>
        </p:txBody>
      </p:sp>
      <p:graphicFrame>
        <p:nvGraphicFramePr>
          <p:cNvPr id="10" name="Table 9">
            <a:extLst>
              <a:ext uri="{FF2B5EF4-FFF2-40B4-BE49-F238E27FC236}">
                <a16:creationId xmlns:a16="http://schemas.microsoft.com/office/drawing/2014/main" id="{3B5A3E9D-D08C-A665-D85F-31B7572F10EB}"/>
              </a:ext>
            </a:extLst>
          </p:cNvPr>
          <p:cNvGraphicFramePr>
            <a:graphicFrameLocks noGrp="1"/>
          </p:cNvGraphicFramePr>
          <p:nvPr>
            <p:extLst>
              <p:ext uri="{D42A27DB-BD31-4B8C-83A1-F6EECF244321}">
                <p14:modId xmlns:p14="http://schemas.microsoft.com/office/powerpoint/2010/main" val="2685579240"/>
              </p:ext>
            </p:extLst>
          </p:nvPr>
        </p:nvGraphicFramePr>
        <p:xfrm>
          <a:off x="2227942" y="1075458"/>
          <a:ext cx="3247573" cy="5127373"/>
        </p:xfrm>
        <a:graphic>
          <a:graphicData uri="http://schemas.openxmlformats.org/drawingml/2006/table">
            <a:tbl>
              <a:tblPr firstRow="1" bandRow="1">
                <a:tableStyleId>{5C22544A-7EE6-4342-B048-85BDC9FD1C3A}</a:tableStyleId>
              </a:tblPr>
              <a:tblGrid>
                <a:gridCol w="1702066">
                  <a:extLst>
                    <a:ext uri="{9D8B030D-6E8A-4147-A177-3AD203B41FA5}">
                      <a16:colId xmlns:a16="http://schemas.microsoft.com/office/drawing/2014/main" val="2057033155"/>
                    </a:ext>
                  </a:extLst>
                </a:gridCol>
                <a:gridCol w="1545507">
                  <a:extLst>
                    <a:ext uri="{9D8B030D-6E8A-4147-A177-3AD203B41FA5}">
                      <a16:colId xmlns:a16="http://schemas.microsoft.com/office/drawing/2014/main" val="761332382"/>
                    </a:ext>
                  </a:extLst>
                </a:gridCol>
              </a:tblGrid>
              <a:tr h="331938">
                <a:tc gridSpan="2">
                  <a:txBody>
                    <a:bodyPr/>
                    <a:lstStyle/>
                    <a:p>
                      <a:pPr algn="ctr"/>
                      <a:r>
                        <a:rPr lang="en-US" sz="1400" u="none" dirty="0">
                          <a:solidFill>
                            <a:schemeClr val="tx1"/>
                          </a:solidFill>
                          <a:latin typeface="+mn-lt"/>
                        </a:rPr>
                        <a:t>Top 10 Conditions</a:t>
                      </a:r>
                    </a:p>
                  </a:txBody>
                  <a:tcPr/>
                </a:tc>
                <a:tc hMerge="1">
                  <a:txBody>
                    <a:bodyPr/>
                    <a:lstStyle/>
                    <a:p>
                      <a:pPr algn="ctr"/>
                      <a:endParaRPr lang="en-US"/>
                    </a:p>
                  </a:txBody>
                  <a:tcPr/>
                </a:tc>
                <a:extLst>
                  <a:ext uri="{0D108BD9-81ED-4DB2-BD59-A6C34878D82A}">
                    <a16:rowId xmlns:a16="http://schemas.microsoft.com/office/drawing/2014/main" val="2227172301"/>
                  </a:ext>
                </a:extLst>
              </a:tr>
              <a:tr h="358510">
                <a:tc>
                  <a:txBody>
                    <a:bodyPr/>
                    <a:lstStyle/>
                    <a:p>
                      <a:pPr algn="l">
                        <a:buNone/>
                      </a:pPr>
                      <a:r>
                        <a:rPr lang="en-US" sz="1400" b="0" u="none" dirty="0">
                          <a:solidFill>
                            <a:schemeClr val="tx1"/>
                          </a:solidFill>
                          <a:effectLst/>
                        </a:rPr>
                        <a:t>Gingivitis</a:t>
                      </a:r>
                    </a:p>
                  </a:txBody>
                  <a:tcPr anchor="ctr"/>
                </a:tc>
                <a:tc>
                  <a:txBody>
                    <a:bodyPr/>
                    <a:lstStyle/>
                    <a:p>
                      <a:pPr algn="l">
                        <a:buNone/>
                      </a:pPr>
                      <a:r>
                        <a:rPr lang="en-US" sz="1400" b="0">
                          <a:effectLst/>
                        </a:rPr>
                        <a:t>85.32 %</a:t>
                      </a:r>
                    </a:p>
                  </a:txBody>
                  <a:tcPr anchor="ctr"/>
                </a:tc>
                <a:extLst>
                  <a:ext uri="{0D108BD9-81ED-4DB2-BD59-A6C34878D82A}">
                    <a16:rowId xmlns:a16="http://schemas.microsoft.com/office/drawing/2014/main" val="3151866766"/>
                  </a:ext>
                </a:extLst>
              </a:tr>
              <a:tr h="366318">
                <a:tc>
                  <a:txBody>
                    <a:bodyPr/>
                    <a:lstStyle/>
                    <a:p>
                      <a:pPr algn="l">
                        <a:buNone/>
                      </a:pPr>
                      <a:r>
                        <a:rPr lang="en-US" sz="1400" b="0" u="none" strike="noStrike" dirty="0">
                          <a:solidFill>
                            <a:schemeClr val="tx1"/>
                          </a:solidFill>
                          <a:effectLst/>
                        </a:rPr>
                        <a:t>Viral sinusitis</a:t>
                      </a:r>
                      <a:endParaRPr lang="en-US" sz="1400" b="0" u="none" dirty="0">
                        <a:solidFill>
                          <a:schemeClr val="tx1"/>
                        </a:solidFill>
                        <a:effectLst/>
                      </a:endParaRPr>
                    </a:p>
                  </a:txBody>
                  <a:tcPr anchor="ctr"/>
                </a:tc>
                <a:tc>
                  <a:txBody>
                    <a:bodyPr/>
                    <a:lstStyle/>
                    <a:p>
                      <a:pPr algn="l">
                        <a:buNone/>
                      </a:pPr>
                      <a:r>
                        <a:rPr lang="en-US" sz="1400" b="0">
                          <a:effectLst/>
                        </a:rPr>
                        <a:t>81.65 %</a:t>
                      </a:r>
                    </a:p>
                  </a:txBody>
                  <a:tcPr anchor="ctr"/>
                </a:tc>
                <a:extLst>
                  <a:ext uri="{0D108BD9-81ED-4DB2-BD59-A6C34878D82A}">
                    <a16:rowId xmlns:a16="http://schemas.microsoft.com/office/drawing/2014/main" val="3635571087"/>
                  </a:ext>
                </a:extLst>
              </a:tr>
              <a:tr h="331938">
                <a:tc>
                  <a:txBody>
                    <a:bodyPr/>
                    <a:lstStyle/>
                    <a:p>
                      <a:pPr algn="l">
                        <a:buNone/>
                      </a:pPr>
                      <a:r>
                        <a:rPr lang="en-US" sz="1400" b="0" u="none" strike="noStrike" dirty="0">
                          <a:solidFill>
                            <a:schemeClr val="tx1"/>
                          </a:solidFill>
                          <a:effectLst/>
                        </a:rPr>
                        <a:t>Dental caries</a:t>
                      </a:r>
                      <a:endParaRPr lang="en-US" sz="1400" b="0" u="none" dirty="0">
                        <a:solidFill>
                          <a:schemeClr val="tx1"/>
                        </a:solidFill>
                        <a:effectLst/>
                      </a:endParaRPr>
                    </a:p>
                  </a:txBody>
                  <a:tcPr anchor="ctr"/>
                </a:tc>
                <a:tc>
                  <a:txBody>
                    <a:bodyPr/>
                    <a:lstStyle/>
                    <a:p>
                      <a:pPr algn="l">
                        <a:buNone/>
                      </a:pPr>
                      <a:r>
                        <a:rPr lang="en-US" sz="1400" b="0">
                          <a:effectLst/>
                        </a:rPr>
                        <a:t>62.38 %</a:t>
                      </a:r>
                    </a:p>
                  </a:txBody>
                  <a:tcPr anchor="ctr"/>
                </a:tc>
                <a:extLst>
                  <a:ext uri="{0D108BD9-81ED-4DB2-BD59-A6C34878D82A}">
                    <a16:rowId xmlns:a16="http://schemas.microsoft.com/office/drawing/2014/main" val="3019196922"/>
                  </a:ext>
                </a:extLst>
              </a:tr>
              <a:tr h="564297">
                <a:tc>
                  <a:txBody>
                    <a:bodyPr/>
                    <a:lstStyle/>
                    <a:p>
                      <a:pPr algn="l">
                        <a:buNone/>
                      </a:pPr>
                      <a:r>
                        <a:rPr lang="en-US" sz="1400" b="0" u="none" strike="noStrike" dirty="0">
                          <a:solidFill>
                            <a:schemeClr val="tx1"/>
                          </a:solidFill>
                          <a:effectLst/>
                        </a:rPr>
                        <a:t>Acute viral pharyngitis</a:t>
                      </a:r>
                      <a:endParaRPr lang="en-US" sz="1400" b="0" u="none" dirty="0">
                        <a:solidFill>
                          <a:schemeClr val="tx1"/>
                        </a:solidFill>
                        <a:effectLst/>
                      </a:endParaRPr>
                    </a:p>
                  </a:txBody>
                  <a:tcPr anchor="ctr"/>
                </a:tc>
                <a:tc>
                  <a:txBody>
                    <a:bodyPr/>
                    <a:lstStyle/>
                    <a:p>
                      <a:pPr algn="l">
                        <a:buNone/>
                      </a:pPr>
                      <a:r>
                        <a:rPr lang="en-US" sz="1400" b="0">
                          <a:effectLst/>
                        </a:rPr>
                        <a:t>60.55 %</a:t>
                      </a:r>
                    </a:p>
                  </a:txBody>
                  <a:tcPr anchor="ctr"/>
                </a:tc>
                <a:extLst>
                  <a:ext uri="{0D108BD9-81ED-4DB2-BD59-A6C34878D82A}">
                    <a16:rowId xmlns:a16="http://schemas.microsoft.com/office/drawing/2014/main" val="2676915755"/>
                  </a:ext>
                </a:extLst>
              </a:tr>
              <a:tr h="561966">
                <a:tc>
                  <a:txBody>
                    <a:bodyPr/>
                    <a:lstStyle/>
                    <a:p>
                      <a:pPr algn="l">
                        <a:buNone/>
                      </a:pPr>
                      <a:r>
                        <a:rPr lang="en-US" sz="1400" b="0" u="none" strike="noStrike" dirty="0">
                          <a:solidFill>
                            <a:schemeClr val="tx1"/>
                          </a:solidFill>
                          <a:effectLst/>
                        </a:rPr>
                        <a:t>Acute bronchitis</a:t>
                      </a:r>
                      <a:endParaRPr lang="en-US" sz="1400" b="0" u="none" dirty="0">
                        <a:solidFill>
                          <a:schemeClr val="tx1"/>
                        </a:solidFill>
                        <a:effectLst/>
                      </a:endParaRPr>
                    </a:p>
                  </a:txBody>
                  <a:tcPr anchor="ctr"/>
                </a:tc>
                <a:tc>
                  <a:txBody>
                    <a:bodyPr/>
                    <a:lstStyle/>
                    <a:p>
                      <a:pPr algn="l">
                        <a:buNone/>
                      </a:pPr>
                      <a:r>
                        <a:rPr lang="en-US" sz="1400" b="0">
                          <a:effectLst/>
                        </a:rPr>
                        <a:t>55.96 %</a:t>
                      </a:r>
                    </a:p>
                  </a:txBody>
                  <a:tcPr anchor="ctr"/>
                </a:tc>
                <a:extLst>
                  <a:ext uri="{0D108BD9-81ED-4DB2-BD59-A6C34878D82A}">
                    <a16:rowId xmlns:a16="http://schemas.microsoft.com/office/drawing/2014/main" val="814131002"/>
                  </a:ext>
                </a:extLst>
              </a:tr>
              <a:tr h="564297">
                <a:tc>
                  <a:txBody>
                    <a:bodyPr/>
                    <a:lstStyle/>
                    <a:p>
                      <a:pPr algn="l">
                        <a:buNone/>
                      </a:pPr>
                      <a:r>
                        <a:rPr lang="en-US" sz="1400" b="0" u="none" strike="noStrike" dirty="0">
                          <a:solidFill>
                            <a:schemeClr val="tx1"/>
                          </a:solidFill>
                          <a:effectLst/>
                        </a:rPr>
                        <a:t>Normal pregnancy</a:t>
                      </a:r>
                      <a:endParaRPr lang="en-US" sz="1400" b="0" u="none" dirty="0">
                        <a:solidFill>
                          <a:schemeClr val="tx1"/>
                        </a:solidFill>
                        <a:effectLst/>
                      </a:endParaRPr>
                    </a:p>
                  </a:txBody>
                  <a:tcPr anchor="ctr"/>
                </a:tc>
                <a:tc>
                  <a:txBody>
                    <a:bodyPr/>
                    <a:lstStyle/>
                    <a:p>
                      <a:pPr algn="l">
                        <a:buNone/>
                      </a:pPr>
                      <a:r>
                        <a:rPr lang="en-US" sz="1400" b="0">
                          <a:effectLst/>
                        </a:rPr>
                        <a:t>39.45 %</a:t>
                      </a:r>
                    </a:p>
                  </a:txBody>
                  <a:tcPr anchor="ctr"/>
                </a:tc>
                <a:extLst>
                  <a:ext uri="{0D108BD9-81ED-4DB2-BD59-A6C34878D82A}">
                    <a16:rowId xmlns:a16="http://schemas.microsoft.com/office/drawing/2014/main" val="999300753"/>
                  </a:ext>
                </a:extLst>
              </a:tr>
              <a:tr h="564297">
                <a:tc>
                  <a:txBody>
                    <a:bodyPr/>
                    <a:lstStyle/>
                    <a:p>
                      <a:pPr algn="l">
                        <a:buNone/>
                      </a:pPr>
                      <a:r>
                        <a:rPr lang="en-US" sz="1400" b="0" u="none" strike="noStrike" dirty="0">
                          <a:solidFill>
                            <a:schemeClr val="tx1"/>
                          </a:solidFill>
                          <a:effectLst/>
                        </a:rPr>
                        <a:t>Essential Hypertension</a:t>
                      </a:r>
                      <a:endParaRPr lang="en-US" sz="1400" b="0" u="none" dirty="0">
                        <a:solidFill>
                          <a:schemeClr val="tx1"/>
                        </a:solidFill>
                        <a:effectLst/>
                      </a:endParaRPr>
                    </a:p>
                  </a:txBody>
                  <a:tcPr anchor="ctr"/>
                </a:tc>
                <a:tc>
                  <a:txBody>
                    <a:bodyPr/>
                    <a:lstStyle/>
                    <a:p>
                      <a:pPr algn="l">
                        <a:buNone/>
                      </a:pPr>
                      <a:r>
                        <a:rPr lang="en-US" sz="1400" b="0">
                          <a:effectLst/>
                        </a:rPr>
                        <a:t>36.70 %</a:t>
                      </a:r>
                    </a:p>
                  </a:txBody>
                  <a:tcPr anchor="ctr"/>
                </a:tc>
                <a:extLst>
                  <a:ext uri="{0D108BD9-81ED-4DB2-BD59-A6C34878D82A}">
                    <a16:rowId xmlns:a16="http://schemas.microsoft.com/office/drawing/2014/main" val="1404895189"/>
                  </a:ext>
                </a:extLst>
              </a:tr>
              <a:tr h="331938">
                <a:tc>
                  <a:txBody>
                    <a:bodyPr/>
                    <a:lstStyle/>
                    <a:p>
                      <a:pPr algn="l">
                        <a:buNone/>
                      </a:pPr>
                      <a:r>
                        <a:rPr lang="en-US" sz="1400" b="0" u="none" strike="noStrike" dirty="0">
                          <a:solidFill>
                            <a:schemeClr val="tx1"/>
                          </a:solidFill>
                          <a:effectLst/>
                        </a:rPr>
                        <a:t>Anemia</a:t>
                      </a:r>
                      <a:endParaRPr lang="en-US" sz="1400" b="0" u="none" dirty="0">
                        <a:solidFill>
                          <a:schemeClr val="tx1"/>
                        </a:solidFill>
                        <a:effectLst/>
                      </a:endParaRPr>
                    </a:p>
                  </a:txBody>
                  <a:tcPr anchor="ctr"/>
                </a:tc>
                <a:tc>
                  <a:txBody>
                    <a:bodyPr/>
                    <a:lstStyle/>
                    <a:p>
                      <a:pPr algn="l">
                        <a:buNone/>
                      </a:pPr>
                      <a:r>
                        <a:rPr lang="en-US" sz="1400" b="0">
                          <a:effectLst/>
                        </a:rPr>
                        <a:t>32.11 %</a:t>
                      </a:r>
                    </a:p>
                  </a:txBody>
                  <a:tcPr anchor="ctr"/>
                </a:tc>
                <a:extLst>
                  <a:ext uri="{0D108BD9-81ED-4DB2-BD59-A6C34878D82A}">
                    <a16:rowId xmlns:a16="http://schemas.microsoft.com/office/drawing/2014/main" val="504118025"/>
                  </a:ext>
                </a:extLst>
              </a:tr>
              <a:tr h="358510">
                <a:tc>
                  <a:txBody>
                    <a:bodyPr/>
                    <a:lstStyle/>
                    <a:p>
                      <a:pPr algn="l">
                        <a:buNone/>
                      </a:pPr>
                      <a:r>
                        <a:rPr lang="en-US" sz="1400" b="0" u="none" strike="noStrike" dirty="0">
                          <a:solidFill>
                            <a:schemeClr val="tx1"/>
                          </a:solidFill>
                          <a:effectLst/>
                        </a:rPr>
                        <a:t>Prediabetes</a:t>
                      </a:r>
                      <a:endParaRPr lang="en-US" sz="1400" b="0" u="none" dirty="0">
                        <a:solidFill>
                          <a:schemeClr val="tx1"/>
                        </a:solidFill>
                        <a:effectLst/>
                      </a:endParaRPr>
                    </a:p>
                  </a:txBody>
                  <a:tcPr anchor="ctr"/>
                </a:tc>
                <a:tc>
                  <a:txBody>
                    <a:bodyPr/>
                    <a:lstStyle/>
                    <a:p>
                      <a:pPr algn="l">
                        <a:buNone/>
                      </a:pPr>
                      <a:r>
                        <a:rPr lang="en-US" sz="1400" b="0">
                          <a:effectLst/>
                        </a:rPr>
                        <a:t>32.11 %</a:t>
                      </a:r>
                    </a:p>
                  </a:txBody>
                  <a:tcPr anchor="ctr"/>
                </a:tc>
                <a:extLst>
                  <a:ext uri="{0D108BD9-81ED-4DB2-BD59-A6C34878D82A}">
                    <a16:rowId xmlns:a16="http://schemas.microsoft.com/office/drawing/2014/main" val="2958154413"/>
                  </a:ext>
                </a:extLst>
              </a:tr>
              <a:tr h="793364">
                <a:tc>
                  <a:txBody>
                    <a:bodyPr/>
                    <a:lstStyle/>
                    <a:p>
                      <a:pPr algn="l">
                        <a:buNone/>
                      </a:pPr>
                      <a:r>
                        <a:rPr lang="en-US" sz="1400" b="0" u="none" strike="noStrike" dirty="0">
                          <a:solidFill>
                            <a:schemeClr val="tx1"/>
                          </a:solidFill>
                          <a:effectLst/>
                        </a:rPr>
                        <a:t>Acute infective cystitis </a:t>
                      </a:r>
                      <a:endParaRPr lang="en-US" sz="1400" b="0" u="none" dirty="0">
                        <a:solidFill>
                          <a:schemeClr val="tx1"/>
                        </a:solidFill>
                        <a:effectLst/>
                      </a:endParaRPr>
                    </a:p>
                  </a:txBody>
                  <a:tcPr anchor="ctr"/>
                </a:tc>
                <a:tc>
                  <a:txBody>
                    <a:bodyPr/>
                    <a:lstStyle/>
                    <a:p>
                      <a:pPr algn="l">
                        <a:buNone/>
                      </a:pPr>
                      <a:r>
                        <a:rPr lang="en-US" sz="1400" b="0" dirty="0">
                          <a:effectLst/>
                        </a:rPr>
                        <a:t>24.77 %</a:t>
                      </a:r>
                    </a:p>
                  </a:txBody>
                  <a:tcPr anchor="ctr"/>
                </a:tc>
                <a:extLst>
                  <a:ext uri="{0D108BD9-81ED-4DB2-BD59-A6C34878D82A}">
                    <a16:rowId xmlns:a16="http://schemas.microsoft.com/office/drawing/2014/main" val="3119813382"/>
                  </a:ext>
                </a:extLst>
              </a:tr>
            </a:tbl>
          </a:graphicData>
        </a:graphic>
      </p:graphicFrame>
      <p:graphicFrame>
        <p:nvGraphicFramePr>
          <p:cNvPr id="12" name="Table 11">
            <a:extLst>
              <a:ext uri="{FF2B5EF4-FFF2-40B4-BE49-F238E27FC236}">
                <a16:creationId xmlns:a16="http://schemas.microsoft.com/office/drawing/2014/main" id="{3C8932EC-E1D0-5E97-7652-53A468EEFFC2}"/>
              </a:ext>
            </a:extLst>
          </p:cNvPr>
          <p:cNvGraphicFramePr>
            <a:graphicFrameLocks noGrp="1"/>
          </p:cNvGraphicFramePr>
          <p:nvPr>
            <p:extLst>
              <p:ext uri="{D42A27DB-BD31-4B8C-83A1-F6EECF244321}">
                <p14:modId xmlns:p14="http://schemas.microsoft.com/office/powerpoint/2010/main" val="1315849692"/>
              </p:ext>
            </p:extLst>
          </p:nvPr>
        </p:nvGraphicFramePr>
        <p:xfrm>
          <a:off x="7061199" y="1005647"/>
          <a:ext cx="3889829" cy="5417422"/>
        </p:xfrm>
        <a:graphic>
          <a:graphicData uri="http://schemas.openxmlformats.org/drawingml/2006/table">
            <a:tbl>
              <a:tblPr firstRow="1" bandRow="1">
                <a:tableStyleId>{5C22544A-7EE6-4342-B048-85BDC9FD1C3A}</a:tableStyleId>
              </a:tblPr>
              <a:tblGrid>
                <a:gridCol w="2038675">
                  <a:extLst>
                    <a:ext uri="{9D8B030D-6E8A-4147-A177-3AD203B41FA5}">
                      <a16:colId xmlns:a16="http://schemas.microsoft.com/office/drawing/2014/main" val="2057033155"/>
                    </a:ext>
                  </a:extLst>
                </a:gridCol>
                <a:gridCol w="1851154">
                  <a:extLst>
                    <a:ext uri="{9D8B030D-6E8A-4147-A177-3AD203B41FA5}">
                      <a16:colId xmlns:a16="http://schemas.microsoft.com/office/drawing/2014/main" val="761332382"/>
                    </a:ext>
                  </a:extLst>
                </a:gridCol>
              </a:tblGrid>
              <a:tr h="296024">
                <a:tc gridSpan="2">
                  <a:txBody>
                    <a:bodyPr/>
                    <a:lstStyle/>
                    <a:p>
                      <a:pPr algn="ctr"/>
                      <a:r>
                        <a:rPr lang="en-US" sz="1400" u="none" dirty="0">
                          <a:solidFill>
                            <a:schemeClr val="tx1"/>
                          </a:solidFill>
                          <a:latin typeface="+mn-lt"/>
                        </a:rPr>
                        <a:t>Top 10 Procedures</a:t>
                      </a:r>
                    </a:p>
                  </a:txBody>
                  <a:tcPr/>
                </a:tc>
                <a:tc hMerge="1">
                  <a:txBody>
                    <a:bodyPr/>
                    <a:lstStyle/>
                    <a:p>
                      <a:pPr algn="ctr"/>
                      <a:endParaRPr lang="en-US"/>
                    </a:p>
                  </a:txBody>
                  <a:tcPr/>
                </a:tc>
                <a:extLst>
                  <a:ext uri="{0D108BD9-81ED-4DB2-BD59-A6C34878D82A}">
                    <a16:rowId xmlns:a16="http://schemas.microsoft.com/office/drawing/2014/main" val="2227172301"/>
                  </a:ext>
                </a:extLst>
              </a:tr>
              <a:tr h="412098">
                <a:tc>
                  <a:txBody>
                    <a:bodyPr/>
                    <a:lstStyle/>
                    <a:p>
                      <a:pPr algn="l">
                        <a:buNone/>
                      </a:pPr>
                      <a:r>
                        <a:rPr lang="en-US" sz="1400" b="0" u="none" dirty="0">
                          <a:solidFill>
                            <a:schemeClr val="tx1"/>
                          </a:solidFill>
                          <a:effectLst/>
                        </a:rPr>
                        <a:t>Medical Reconciliation</a:t>
                      </a:r>
                    </a:p>
                  </a:txBody>
                  <a:tcPr anchor="ctr"/>
                </a:tc>
                <a:tc>
                  <a:txBody>
                    <a:bodyPr/>
                    <a:lstStyle/>
                    <a:p>
                      <a:pPr algn="l">
                        <a:buNone/>
                      </a:pPr>
                      <a:r>
                        <a:rPr lang="en-US" sz="1400" b="0" dirty="0">
                          <a:effectLst/>
                        </a:rPr>
                        <a:t>99.08 %</a:t>
                      </a:r>
                    </a:p>
                  </a:txBody>
                  <a:tcPr anchor="ctr"/>
                </a:tc>
                <a:extLst>
                  <a:ext uri="{0D108BD9-81ED-4DB2-BD59-A6C34878D82A}">
                    <a16:rowId xmlns:a16="http://schemas.microsoft.com/office/drawing/2014/main" val="3151866766"/>
                  </a:ext>
                </a:extLst>
              </a:tr>
              <a:tr h="503240">
                <a:tc>
                  <a:txBody>
                    <a:bodyPr/>
                    <a:lstStyle/>
                    <a:p>
                      <a:pPr algn="l">
                        <a:buNone/>
                      </a:pPr>
                      <a:r>
                        <a:rPr lang="en-US" sz="1400" b="0" u="none" strike="noStrike" dirty="0">
                          <a:solidFill>
                            <a:schemeClr val="tx1"/>
                          </a:solidFill>
                          <a:effectLst/>
                        </a:rPr>
                        <a:t>Assessment of substance abuse</a:t>
                      </a:r>
                      <a:endParaRPr lang="en-US" sz="1400" b="0" u="none" dirty="0">
                        <a:solidFill>
                          <a:schemeClr val="tx1"/>
                        </a:solidFill>
                        <a:effectLst/>
                      </a:endParaRPr>
                    </a:p>
                  </a:txBody>
                  <a:tcPr anchor="ctr"/>
                </a:tc>
                <a:tc>
                  <a:txBody>
                    <a:bodyPr/>
                    <a:lstStyle/>
                    <a:p>
                      <a:pPr algn="l">
                        <a:buNone/>
                      </a:pPr>
                      <a:r>
                        <a:rPr lang="en-US" sz="1400" b="0" dirty="0">
                          <a:effectLst/>
                        </a:rPr>
                        <a:t>83.49 %</a:t>
                      </a:r>
                    </a:p>
                  </a:txBody>
                  <a:tcPr anchor="ctr"/>
                </a:tc>
                <a:extLst>
                  <a:ext uri="{0D108BD9-81ED-4DB2-BD59-A6C34878D82A}">
                    <a16:rowId xmlns:a16="http://schemas.microsoft.com/office/drawing/2014/main" val="3635571087"/>
                  </a:ext>
                </a:extLst>
              </a:tr>
              <a:tr h="412098">
                <a:tc>
                  <a:txBody>
                    <a:bodyPr/>
                    <a:lstStyle/>
                    <a:p>
                      <a:pPr algn="l">
                        <a:buNone/>
                      </a:pPr>
                      <a:r>
                        <a:rPr lang="en-US" sz="1400" b="0" u="none" strike="noStrike" dirty="0">
                          <a:solidFill>
                            <a:schemeClr val="tx1"/>
                          </a:solidFill>
                          <a:effectLst/>
                        </a:rPr>
                        <a:t>Assessment of anxiety</a:t>
                      </a:r>
                      <a:endParaRPr lang="en-US" sz="1400" b="0" u="none" dirty="0">
                        <a:solidFill>
                          <a:schemeClr val="tx1"/>
                        </a:solidFill>
                        <a:effectLst/>
                      </a:endParaRPr>
                    </a:p>
                  </a:txBody>
                  <a:tcPr anchor="ctr"/>
                </a:tc>
                <a:tc>
                  <a:txBody>
                    <a:bodyPr/>
                    <a:lstStyle/>
                    <a:p>
                      <a:pPr algn="l">
                        <a:buNone/>
                      </a:pPr>
                      <a:r>
                        <a:rPr lang="en-US" sz="1400" b="0" dirty="0">
                          <a:effectLst/>
                        </a:rPr>
                        <a:t>82.57 %</a:t>
                      </a:r>
                    </a:p>
                  </a:txBody>
                  <a:tcPr anchor="ctr"/>
                </a:tc>
                <a:extLst>
                  <a:ext uri="{0D108BD9-81ED-4DB2-BD59-A6C34878D82A}">
                    <a16:rowId xmlns:a16="http://schemas.microsoft.com/office/drawing/2014/main" val="3019196922"/>
                  </a:ext>
                </a:extLst>
              </a:tr>
              <a:tr h="581786">
                <a:tc>
                  <a:txBody>
                    <a:bodyPr/>
                    <a:lstStyle/>
                    <a:p>
                      <a:pPr algn="l">
                        <a:buNone/>
                      </a:pPr>
                      <a:r>
                        <a:rPr lang="en-US" sz="1400" b="0" u="none" strike="noStrike" dirty="0">
                          <a:solidFill>
                            <a:schemeClr val="tx1"/>
                          </a:solidFill>
                          <a:effectLst/>
                        </a:rPr>
                        <a:t>Assessment of health and  social care needs</a:t>
                      </a:r>
                      <a:endParaRPr lang="en-US" sz="1400" b="0" u="none" dirty="0">
                        <a:solidFill>
                          <a:schemeClr val="tx1"/>
                        </a:solidFill>
                        <a:effectLst/>
                      </a:endParaRPr>
                    </a:p>
                  </a:txBody>
                  <a:tcPr anchor="ctr"/>
                </a:tc>
                <a:tc>
                  <a:txBody>
                    <a:bodyPr/>
                    <a:lstStyle/>
                    <a:p>
                      <a:pPr algn="l">
                        <a:buNone/>
                      </a:pPr>
                      <a:r>
                        <a:rPr lang="en-US" sz="1400" b="0" dirty="0">
                          <a:effectLst/>
                        </a:rPr>
                        <a:t>80.73 %</a:t>
                      </a:r>
                    </a:p>
                  </a:txBody>
                  <a:tcPr anchor="ctr"/>
                </a:tc>
                <a:extLst>
                  <a:ext uri="{0D108BD9-81ED-4DB2-BD59-A6C34878D82A}">
                    <a16:rowId xmlns:a16="http://schemas.microsoft.com/office/drawing/2014/main" val="2676915755"/>
                  </a:ext>
                </a:extLst>
              </a:tr>
              <a:tr h="446938">
                <a:tc>
                  <a:txBody>
                    <a:bodyPr/>
                    <a:lstStyle/>
                    <a:p>
                      <a:pPr algn="l">
                        <a:buNone/>
                      </a:pPr>
                      <a:r>
                        <a:rPr lang="en-US" sz="1400" b="0" u="none" strike="noStrike" dirty="0">
                          <a:solidFill>
                            <a:schemeClr val="tx1"/>
                          </a:solidFill>
                          <a:effectLst/>
                        </a:rPr>
                        <a:t>Physical examination</a:t>
                      </a:r>
                      <a:endParaRPr lang="en-US" sz="1400" b="0" u="none" dirty="0">
                        <a:solidFill>
                          <a:schemeClr val="tx1"/>
                        </a:solidFill>
                        <a:effectLst/>
                      </a:endParaRPr>
                    </a:p>
                  </a:txBody>
                  <a:tcPr anchor="ctr"/>
                </a:tc>
                <a:tc>
                  <a:txBody>
                    <a:bodyPr/>
                    <a:lstStyle/>
                    <a:p>
                      <a:pPr algn="l">
                        <a:buNone/>
                      </a:pPr>
                      <a:r>
                        <a:rPr lang="en-US" sz="1400" b="0" dirty="0">
                          <a:effectLst/>
                        </a:rPr>
                        <a:t>39.45 %</a:t>
                      </a:r>
                    </a:p>
                  </a:txBody>
                  <a:tcPr anchor="ctr"/>
                </a:tc>
                <a:extLst>
                  <a:ext uri="{0D108BD9-81ED-4DB2-BD59-A6C34878D82A}">
                    <a16:rowId xmlns:a16="http://schemas.microsoft.com/office/drawing/2014/main" val="814131002"/>
                  </a:ext>
                </a:extLst>
              </a:tr>
              <a:tr h="448792">
                <a:tc>
                  <a:txBody>
                    <a:bodyPr/>
                    <a:lstStyle/>
                    <a:p>
                      <a:pPr algn="l">
                        <a:buNone/>
                      </a:pPr>
                      <a:r>
                        <a:rPr lang="en-US" sz="1400" b="0" u="none" strike="noStrike" dirty="0">
                          <a:solidFill>
                            <a:schemeClr val="tx1"/>
                          </a:solidFill>
                          <a:effectLst/>
                        </a:rPr>
                        <a:t>Initial patient assessment</a:t>
                      </a:r>
                      <a:endParaRPr lang="en-US" sz="1400" b="0" u="none" dirty="0">
                        <a:solidFill>
                          <a:schemeClr val="tx1"/>
                        </a:solidFill>
                        <a:effectLst/>
                      </a:endParaRP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999300753"/>
                  </a:ext>
                </a:extLst>
              </a:tr>
              <a:tr h="503240">
                <a:tc>
                  <a:txBody>
                    <a:bodyPr/>
                    <a:lstStyle/>
                    <a:p>
                      <a:pPr algn="l">
                        <a:buNone/>
                      </a:pPr>
                      <a:r>
                        <a:rPr lang="en-US" sz="1400" b="0" u="none" dirty="0">
                          <a:solidFill>
                            <a:schemeClr val="tx1"/>
                          </a:solidFill>
                          <a:effectLst/>
                        </a:rPr>
                        <a:t>Ultrasound scan for fetal viability</a:t>
                      </a: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1404895189"/>
                  </a:ext>
                </a:extLst>
              </a:tr>
              <a:tr h="710456">
                <a:tc>
                  <a:txBody>
                    <a:bodyPr/>
                    <a:lstStyle/>
                    <a:p>
                      <a:pPr algn="l">
                        <a:buNone/>
                      </a:pPr>
                      <a:r>
                        <a:rPr lang="en-US" sz="1400" b="0" u="none" strike="noStrike" dirty="0">
                          <a:solidFill>
                            <a:schemeClr val="tx1"/>
                          </a:solidFill>
                          <a:effectLst/>
                        </a:rPr>
                        <a:t>Development of individualized plan of care</a:t>
                      </a:r>
                      <a:endParaRPr lang="en-US" sz="1400" b="0" u="none" dirty="0">
                        <a:solidFill>
                          <a:schemeClr val="tx1"/>
                        </a:solidFill>
                        <a:effectLst/>
                      </a:endParaRP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504118025"/>
                  </a:ext>
                </a:extLst>
              </a:tr>
              <a:tr h="412098">
                <a:tc>
                  <a:txBody>
                    <a:bodyPr/>
                    <a:lstStyle/>
                    <a:p>
                      <a:pPr algn="l">
                        <a:buNone/>
                      </a:pPr>
                      <a:r>
                        <a:rPr lang="en-US" sz="1400" b="0" u="none" strike="noStrike" dirty="0">
                          <a:solidFill>
                            <a:schemeClr val="tx1"/>
                          </a:solidFill>
                          <a:effectLst/>
                        </a:rPr>
                        <a:t>Detection of anomaly</a:t>
                      </a:r>
                      <a:endParaRPr lang="en-US" sz="1400" b="0" u="none" dirty="0">
                        <a:solidFill>
                          <a:schemeClr val="tx1"/>
                        </a:solidFill>
                        <a:effectLst/>
                      </a:endParaRPr>
                    </a:p>
                  </a:txBody>
                  <a:tcPr anchor="ctr"/>
                </a:tc>
                <a:tc>
                  <a:txBody>
                    <a:bodyPr/>
                    <a:lstStyle/>
                    <a:p>
                      <a:pPr algn="l">
                        <a:buNone/>
                      </a:pPr>
                      <a:r>
                        <a:rPr lang="en-US" sz="1400" b="0" dirty="0">
                          <a:effectLst/>
                        </a:rPr>
                        <a:t>36.70 %</a:t>
                      </a:r>
                    </a:p>
                  </a:txBody>
                  <a:tcPr anchor="ctr"/>
                </a:tc>
                <a:extLst>
                  <a:ext uri="{0D108BD9-81ED-4DB2-BD59-A6C34878D82A}">
                    <a16:rowId xmlns:a16="http://schemas.microsoft.com/office/drawing/2014/main" val="2958154413"/>
                  </a:ext>
                </a:extLst>
              </a:tr>
              <a:tr h="630972">
                <a:tc>
                  <a:txBody>
                    <a:bodyPr/>
                    <a:lstStyle/>
                    <a:p>
                      <a:pPr algn="l">
                        <a:buNone/>
                      </a:pPr>
                      <a:r>
                        <a:rPr lang="en-US" sz="1400" b="0" u="none" strike="noStrike" dirty="0">
                          <a:solidFill>
                            <a:schemeClr val="tx1"/>
                          </a:solidFill>
                          <a:effectLst/>
                        </a:rPr>
                        <a:t>Auscultation of fetal heart</a:t>
                      </a:r>
                      <a:endParaRPr lang="en-US" sz="1400" b="0" u="none" dirty="0">
                        <a:solidFill>
                          <a:schemeClr val="tx1"/>
                        </a:solidFill>
                        <a:effectLst/>
                      </a:endParaRPr>
                    </a:p>
                  </a:txBody>
                  <a:tcPr anchor="ctr"/>
                </a:tc>
                <a:tc>
                  <a:txBody>
                    <a:bodyPr/>
                    <a:lstStyle/>
                    <a:p>
                      <a:pPr algn="l">
                        <a:buNone/>
                      </a:pPr>
                      <a:r>
                        <a:rPr lang="en-US" sz="1400" b="0" dirty="0">
                          <a:effectLst/>
                        </a:rPr>
                        <a:t>36.70 %</a:t>
                      </a:r>
                    </a:p>
                  </a:txBody>
                  <a:tcPr anchor="ctr"/>
                </a:tc>
                <a:extLst>
                  <a:ext uri="{0D108BD9-81ED-4DB2-BD59-A6C34878D82A}">
                    <a16:rowId xmlns:a16="http://schemas.microsoft.com/office/drawing/2014/main" val="3119813382"/>
                  </a:ext>
                </a:extLst>
              </a:tr>
            </a:tbl>
          </a:graphicData>
        </a:graphic>
      </p:graphicFrame>
    </p:spTree>
    <p:extLst>
      <p:ext uri="{BB962C8B-B14F-4D97-AF65-F5344CB8AC3E}">
        <p14:creationId xmlns:p14="http://schemas.microsoft.com/office/powerpoint/2010/main" val="2170950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D6852-8CE9-6330-B951-103CEA3E1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513B5-57EF-4FC3-0E0C-A2185ACC85FA}"/>
              </a:ext>
            </a:extLst>
          </p:cNvPr>
          <p:cNvSpPr>
            <a:spLocks noGrp="1"/>
          </p:cNvSpPr>
          <p:nvPr>
            <p:ph type="title"/>
          </p:nvPr>
        </p:nvSpPr>
        <p:spPr>
          <a:xfrm>
            <a:off x="1756463" y="80320"/>
            <a:ext cx="9813236" cy="838200"/>
          </a:xfrm>
        </p:spPr>
        <p:txBody>
          <a:bodyPr/>
          <a:lstStyle/>
          <a:p>
            <a:r>
              <a:rPr lang="en-US" dirty="0"/>
              <a:t>Our Population</a:t>
            </a:r>
          </a:p>
        </p:txBody>
      </p:sp>
      <p:sp>
        <p:nvSpPr>
          <p:cNvPr id="4" name="Slide Number Placeholder 3">
            <a:extLst>
              <a:ext uri="{FF2B5EF4-FFF2-40B4-BE49-F238E27FC236}">
                <a16:creationId xmlns:a16="http://schemas.microsoft.com/office/drawing/2014/main" id="{26B67C0B-BC5F-19C9-1570-16305A8CA48E}"/>
              </a:ext>
            </a:extLst>
          </p:cNvPr>
          <p:cNvSpPr>
            <a:spLocks noGrp="1"/>
          </p:cNvSpPr>
          <p:nvPr>
            <p:ph type="sldNum" sz="quarter" idx="4"/>
          </p:nvPr>
        </p:nvSpPr>
        <p:spPr/>
        <p:txBody>
          <a:bodyPr/>
          <a:lstStyle/>
          <a:p>
            <a:fld id="{444583ED-F364-40B3-B25B-483B5033DFA3}" type="slidenum">
              <a:rPr lang="en-US" smtClean="0"/>
              <a:pPr/>
              <a:t>55</a:t>
            </a:fld>
            <a:endParaRPr lang="en-US"/>
          </a:p>
        </p:txBody>
      </p:sp>
      <p:graphicFrame>
        <p:nvGraphicFramePr>
          <p:cNvPr id="10" name="Table 9">
            <a:extLst>
              <a:ext uri="{FF2B5EF4-FFF2-40B4-BE49-F238E27FC236}">
                <a16:creationId xmlns:a16="http://schemas.microsoft.com/office/drawing/2014/main" id="{159C16B8-3662-B0A1-DEFF-FD899358EA94}"/>
              </a:ext>
            </a:extLst>
          </p:cNvPr>
          <p:cNvGraphicFramePr>
            <a:graphicFrameLocks noGrp="1"/>
          </p:cNvGraphicFramePr>
          <p:nvPr/>
        </p:nvGraphicFramePr>
        <p:xfrm>
          <a:off x="2227942" y="1075458"/>
          <a:ext cx="3247573" cy="5127373"/>
        </p:xfrm>
        <a:graphic>
          <a:graphicData uri="http://schemas.openxmlformats.org/drawingml/2006/table">
            <a:tbl>
              <a:tblPr firstRow="1" bandRow="1">
                <a:tableStyleId>{5C22544A-7EE6-4342-B048-85BDC9FD1C3A}</a:tableStyleId>
              </a:tblPr>
              <a:tblGrid>
                <a:gridCol w="1702066">
                  <a:extLst>
                    <a:ext uri="{9D8B030D-6E8A-4147-A177-3AD203B41FA5}">
                      <a16:colId xmlns:a16="http://schemas.microsoft.com/office/drawing/2014/main" val="2057033155"/>
                    </a:ext>
                  </a:extLst>
                </a:gridCol>
                <a:gridCol w="1545507">
                  <a:extLst>
                    <a:ext uri="{9D8B030D-6E8A-4147-A177-3AD203B41FA5}">
                      <a16:colId xmlns:a16="http://schemas.microsoft.com/office/drawing/2014/main" val="761332382"/>
                    </a:ext>
                  </a:extLst>
                </a:gridCol>
              </a:tblGrid>
              <a:tr h="331938">
                <a:tc gridSpan="2">
                  <a:txBody>
                    <a:bodyPr/>
                    <a:lstStyle/>
                    <a:p>
                      <a:pPr algn="ctr"/>
                      <a:r>
                        <a:rPr lang="en-US" sz="1400" u="none" dirty="0">
                          <a:solidFill>
                            <a:schemeClr val="tx1"/>
                          </a:solidFill>
                          <a:latin typeface="+mn-lt"/>
                        </a:rPr>
                        <a:t>Top 10 Conditions</a:t>
                      </a:r>
                    </a:p>
                  </a:txBody>
                  <a:tcPr/>
                </a:tc>
                <a:tc hMerge="1">
                  <a:txBody>
                    <a:bodyPr/>
                    <a:lstStyle/>
                    <a:p>
                      <a:pPr algn="ctr"/>
                      <a:endParaRPr lang="en-US"/>
                    </a:p>
                  </a:txBody>
                  <a:tcPr/>
                </a:tc>
                <a:extLst>
                  <a:ext uri="{0D108BD9-81ED-4DB2-BD59-A6C34878D82A}">
                    <a16:rowId xmlns:a16="http://schemas.microsoft.com/office/drawing/2014/main" val="2227172301"/>
                  </a:ext>
                </a:extLst>
              </a:tr>
              <a:tr h="358510">
                <a:tc>
                  <a:txBody>
                    <a:bodyPr/>
                    <a:lstStyle/>
                    <a:p>
                      <a:pPr algn="l">
                        <a:buNone/>
                      </a:pPr>
                      <a:r>
                        <a:rPr lang="en-US" sz="1400" b="0" u="none" dirty="0">
                          <a:solidFill>
                            <a:schemeClr val="tx1"/>
                          </a:solidFill>
                          <a:effectLst/>
                        </a:rPr>
                        <a:t>Gingivitis</a:t>
                      </a:r>
                    </a:p>
                  </a:txBody>
                  <a:tcPr anchor="ctr"/>
                </a:tc>
                <a:tc>
                  <a:txBody>
                    <a:bodyPr/>
                    <a:lstStyle/>
                    <a:p>
                      <a:pPr algn="l">
                        <a:buNone/>
                      </a:pPr>
                      <a:r>
                        <a:rPr lang="en-US" sz="1400" b="0">
                          <a:effectLst/>
                        </a:rPr>
                        <a:t>85.32 %</a:t>
                      </a:r>
                    </a:p>
                  </a:txBody>
                  <a:tcPr anchor="ctr"/>
                </a:tc>
                <a:extLst>
                  <a:ext uri="{0D108BD9-81ED-4DB2-BD59-A6C34878D82A}">
                    <a16:rowId xmlns:a16="http://schemas.microsoft.com/office/drawing/2014/main" val="3151866766"/>
                  </a:ext>
                </a:extLst>
              </a:tr>
              <a:tr h="366318">
                <a:tc>
                  <a:txBody>
                    <a:bodyPr/>
                    <a:lstStyle/>
                    <a:p>
                      <a:pPr algn="l">
                        <a:buNone/>
                      </a:pPr>
                      <a:r>
                        <a:rPr lang="en-US" sz="1400" b="0" u="none" strike="noStrike" dirty="0">
                          <a:solidFill>
                            <a:schemeClr val="tx1"/>
                          </a:solidFill>
                          <a:effectLst/>
                        </a:rPr>
                        <a:t>Viral sinusitis</a:t>
                      </a:r>
                      <a:endParaRPr lang="en-US" sz="1400" b="0" u="none" dirty="0">
                        <a:solidFill>
                          <a:schemeClr val="tx1"/>
                        </a:solidFill>
                        <a:effectLst/>
                      </a:endParaRPr>
                    </a:p>
                  </a:txBody>
                  <a:tcPr anchor="ctr"/>
                </a:tc>
                <a:tc>
                  <a:txBody>
                    <a:bodyPr/>
                    <a:lstStyle/>
                    <a:p>
                      <a:pPr algn="l">
                        <a:buNone/>
                      </a:pPr>
                      <a:r>
                        <a:rPr lang="en-US" sz="1400" b="0">
                          <a:effectLst/>
                        </a:rPr>
                        <a:t>81.65 %</a:t>
                      </a:r>
                    </a:p>
                  </a:txBody>
                  <a:tcPr anchor="ctr"/>
                </a:tc>
                <a:extLst>
                  <a:ext uri="{0D108BD9-81ED-4DB2-BD59-A6C34878D82A}">
                    <a16:rowId xmlns:a16="http://schemas.microsoft.com/office/drawing/2014/main" val="3635571087"/>
                  </a:ext>
                </a:extLst>
              </a:tr>
              <a:tr h="331938">
                <a:tc>
                  <a:txBody>
                    <a:bodyPr/>
                    <a:lstStyle/>
                    <a:p>
                      <a:pPr algn="l">
                        <a:buNone/>
                      </a:pPr>
                      <a:r>
                        <a:rPr lang="en-US" sz="1400" b="0" u="none" strike="noStrike" dirty="0">
                          <a:solidFill>
                            <a:schemeClr val="tx1"/>
                          </a:solidFill>
                          <a:effectLst/>
                        </a:rPr>
                        <a:t>Dental caries</a:t>
                      </a:r>
                      <a:endParaRPr lang="en-US" sz="1400" b="0" u="none" dirty="0">
                        <a:solidFill>
                          <a:schemeClr val="tx1"/>
                        </a:solidFill>
                        <a:effectLst/>
                      </a:endParaRPr>
                    </a:p>
                  </a:txBody>
                  <a:tcPr anchor="ctr"/>
                </a:tc>
                <a:tc>
                  <a:txBody>
                    <a:bodyPr/>
                    <a:lstStyle/>
                    <a:p>
                      <a:pPr algn="l">
                        <a:buNone/>
                      </a:pPr>
                      <a:r>
                        <a:rPr lang="en-US" sz="1400" b="0">
                          <a:effectLst/>
                        </a:rPr>
                        <a:t>62.38 %</a:t>
                      </a:r>
                    </a:p>
                  </a:txBody>
                  <a:tcPr anchor="ctr"/>
                </a:tc>
                <a:extLst>
                  <a:ext uri="{0D108BD9-81ED-4DB2-BD59-A6C34878D82A}">
                    <a16:rowId xmlns:a16="http://schemas.microsoft.com/office/drawing/2014/main" val="3019196922"/>
                  </a:ext>
                </a:extLst>
              </a:tr>
              <a:tr h="564297">
                <a:tc>
                  <a:txBody>
                    <a:bodyPr/>
                    <a:lstStyle/>
                    <a:p>
                      <a:pPr algn="l">
                        <a:buNone/>
                      </a:pPr>
                      <a:r>
                        <a:rPr lang="en-US" sz="1400" b="0" u="none" strike="noStrike" dirty="0">
                          <a:solidFill>
                            <a:schemeClr val="tx1"/>
                          </a:solidFill>
                          <a:effectLst/>
                        </a:rPr>
                        <a:t>Acute viral pharyngitis</a:t>
                      </a:r>
                      <a:endParaRPr lang="en-US" sz="1400" b="0" u="none" dirty="0">
                        <a:solidFill>
                          <a:schemeClr val="tx1"/>
                        </a:solidFill>
                        <a:effectLst/>
                      </a:endParaRPr>
                    </a:p>
                  </a:txBody>
                  <a:tcPr anchor="ctr"/>
                </a:tc>
                <a:tc>
                  <a:txBody>
                    <a:bodyPr/>
                    <a:lstStyle/>
                    <a:p>
                      <a:pPr algn="l">
                        <a:buNone/>
                      </a:pPr>
                      <a:r>
                        <a:rPr lang="en-US" sz="1400" b="0">
                          <a:effectLst/>
                        </a:rPr>
                        <a:t>60.55 %</a:t>
                      </a:r>
                    </a:p>
                  </a:txBody>
                  <a:tcPr anchor="ctr"/>
                </a:tc>
                <a:extLst>
                  <a:ext uri="{0D108BD9-81ED-4DB2-BD59-A6C34878D82A}">
                    <a16:rowId xmlns:a16="http://schemas.microsoft.com/office/drawing/2014/main" val="2676915755"/>
                  </a:ext>
                </a:extLst>
              </a:tr>
              <a:tr h="561966">
                <a:tc>
                  <a:txBody>
                    <a:bodyPr/>
                    <a:lstStyle/>
                    <a:p>
                      <a:pPr algn="l">
                        <a:buNone/>
                      </a:pPr>
                      <a:r>
                        <a:rPr lang="en-US" sz="1400" b="0" u="none" strike="noStrike" dirty="0">
                          <a:solidFill>
                            <a:schemeClr val="tx1"/>
                          </a:solidFill>
                          <a:effectLst/>
                        </a:rPr>
                        <a:t>Acute bronchitis</a:t>
                      </a:r>
                      <a:endParaRPr lang="en-US" sz="1400" b="0" u="none" dirty="0">
                        <a:solidFill>
                          <a:schemeClr val="tx1"/>
                        </a:solidFill>
                        <a:effectLst/>
                      </a:endParaRPr>
                    </a:p>
                  </a:txBody>
                  <a:tcPr anchor="ctr"/>
                </a:tc>
                <a:tc>
                  <a:txBody>
                    <a:bodyPr/>
                    <a:lstStyle/>
                    <a:p>
                      <a:pPr algn="l">
                        <a:buNone/>
                      </a:pPr>
                      <a:r>
                        <a:rPr lang="en-US" sz="1400" b="0">
                          <a:effectLst/>
                        </a:rPr>
                        <a:t>55.96 %</a:t>
                      </a:r>
                    </a:p>
                  </a:txBody>
                  <a:tcPr anchor="ctr"/>
                </a:tc>
                <a:extLst>
                  <a:ext uri="{0D108BD9-81ED-4DB2-BD59-A6C34878D82A}">
                    <a16:rowId xmlns:a16="http://schemas.microsoft.com/office/drawing/2014/main" val="814131002"/>
                  </a:ext>
                </a:extLst>
              </a:tr>
              <a:tr h="564297">
                <a:tc>
                  <a:txBody>
                    <a:bodyPr/>
                    <a:lstStyle/>
                    <a:p>
                      <a:pPr algn="l">
                        <a:buNone/>
                      </a:pPr>
                      <a:r>
                        <a:rPr lang="en-US" sz="1400" b="0" u="none" strike="noStrike" dirty="0">
                          <a:solidFill>
                            <a:schemeClr val="tx1"/>
                          </a:solidFill>
                          <a:effectLst/>
                        </a:rPr>
                        <a:t>Normal pregnancy</a:t>
                      </a:r>
                      <a:endParaRPr lang="en-US" sz="1400" b="0" u="none" dirty="0">
                        <a:solidFill>
                          <a:schemeClr val="tx1"/>
                        </a:solidFill>
                        <a:effectLst/>
                      </a:endParaRPr>
                    </a:p>
                  </a:txBody>
                  <a:tcPr anchor="ctr"/>
                </a:tc>
                <a:tc>
                  <a:txBody>
                    <a:bodyPr/>
                    <a:lstStyle/>
                    <a:p>
                      <a:pPr algn="l">
                        <a:buNone/>
                      </a:pPr>
                      <a:r>
                        <a:rPr lang="en-US" sz="1400" b="0">
                          <a:effectLst/>
                        </a:rPr>
                        <a:t>39.45 %</a:t>
                      </a:r>
                    </a:p>
                  </a:txBody>
                  <a:tcPr anchor="ctr"/>
                </a:tc>
                <a:extLst>
                  <a:ext uri="{0D108BD9-81ED-4DB2-BD59-A6C34878D82A}">
                    <a16:rowId xmlns:a16="http://schemas.microsoft.com/office/drawing/2014/main" val="999300753"/>
                  </a:ext>
                </a:extLst>
              </a:tr>
              <a:tr h="564297">
                <a:tc>
                  <a:txBody>
                    <a:bodyPr/>
                    <a:lstStyle/>
                    <a:p>
                      <a:pPr algn="l">
                        <a:buNone/>
                      </a:pPr>
                      <a:r>
                        <a:rPr lang="en-US" sz="1400" b="0" u="none" strike="noStrike" dirty="0">
                          <a:solidFill>
                            <a:schemeClr val="tx1"/>
                          </a:solidFill>
                          <a:effectLst/>
                        </a:rPr>
                        <a:t>Essential Hypertension</a:t>
                      </a:r>
                      <a:endParaRPr lang="en-US" sz="1400" b="0" u="none" dirty="0">
                        <a:solidFill>
                          <a:schemeClr val="tx1"/>
                        </a:solidFill>
                        <a:effectLst/>
                      </a:endParaRPr>
                    </a:p>
                  </a:txBody>
                  <a:tcPr anchor="ctr"/>
                </a:tc>
                <a:tc>
                  <a:txBody>
                    <a:bodyPr/>
                    <a:lstStyle/>
                    <a:p>
                      <a:pPr algn="l">
                        <a:buNone/>
                      </a:pPr>
                      <a:r>
                        <a:rPr lang="en-US" sz="1400" b="0">
                          <a:effectLst/>
                        </a:rPr>
                        <a:t>36.70 %</a:t>
                      </a:r>
                    </a:p>
                  </a:txBody>
                  <a:tcPr anchor="ctr"/>
                </a:tc>
                <a:extLst>
                  <a:ext uri="{0D108BD9-81ED-4DB2-BD59-A6C34878D82A}">
                    <a16:rowId xmlns:a16="http://schemas.microsoft.com/office/drawing/2014/main" val="1404895189"/>
                  </a:ext>
                </a:extLst>
              </a:tr>
              <a:tr h="331938">
                <a:tc>
                  <a:txBody>
                    <a:bodyPr/>
                    <a:lstStyle/>
                    <a:p>
                      <a:pPr algn="l">
                        <a:buNone/>
                      </a:pPr>
                      <a:r>
                        <a:rPr lang="en-US" sz="1400" b="0" u="none" strike="noStrike" dirty="0">
                          <a:solidFill>
                            <a:schemeClr val="tx1"/>
                          </a:solidFill>
                          <a:effectLst/>
                        </a:rPr>
                        <a:t>Anemia</a:t>
                      </a:r>
                      <a:endParaRPr lang="en-US" sz="1400" b="0" u="none" dirty="0">
                        <a:solidFill>
                          <a:schemeClr val="tx1"/>
                        </a:solidFill>
                        <a:effectLst/>
                      </a:endParaRPr>
                    </a:p>
                  </a:txBody>
                  <a:tcPr anchor="ctr"/>
                </a:tc>
                <a:tc>
                  <a:txBody>
                    <a:bodyPr/>
                    <a:lstStyle/>
                    <a:p>
                      <a:pPr algn="l">
                        <a:buNone/>
                      </a:pPr>
                      <a:r>
                        <a:rPr lang="en-US" sz="1400" b="0">
                          <a:effectLst/>
                        </a:rPr>
                        <a:t>32.11 %</a:t>
                      </a:r>
                    </a:p>
                  </a:txBody>
                  <a:tcPr anchor="ctr"/>
                </a:tc>
                <a:extLst>
                  <a:ext uri="{0D108BD9-81ED-4DB2-BD59-A6C34878D82A}">
                    <a16:rowId xmlns:a16="http://schemas.microsoft.com/office/drawing/2014/main" val="504118025"/>
                  </a:ext>
                </a:extLst>
              </a:tr>
              <a:tr h="358510">
                <a:tc>
                  <a:txBody>
                    <a:bodyPr/>
                    <a:lstStyle/>
                    <a:p>
                      <a:pPr algn="l">
                        <a:buNone/>
                      </a:pPr>
                      <a:r>
                        <a:rPr lang="en-US" sz="1400" b="0" u="none" strike="noStrike" dirty="0">
                          <a:solidFill>
                            <a:schemeClr val="tx1"/>
                          </a:solidFill>
                          <a:effectLst/>
                        </a:rPr>
                        <a:t>Prediabetes</a:t>
                      </a:r>
                      <a:endParaRPr lang="en-US" sz="1400" b="0" u="none" dirty="0">
                        <a:solidFill>
                          <a:schemeClr val="tx1"/>
                        </a:solidFill>
                        <a:effectLst/>
                      </a:endParaRPr>
                    </a:p>
                  </a:txBody>
                  <a:tcPr anchor="ctr"/>
                </a:tc>
                <a:tc>
                  <a:txBody>
                    <a:bodyPr/>
                    <a:lstStyle/>
                    <a:p>
                      <a:pPr algn="l">
                        <a:buNone/>
                      </a:pPr>
                      <a:r>
                        <a:rPr lang="en-US" sz="1400" b="0">
                          <a:effectLst/>
                        </a:rPr>
                        <a:t>32.11 %</a:t>
                      </a:r>
                    </a:p>
                  </a:txBody>
                  <a:tcPr anchor="ctr"/>
                </a:tc>
                <a:extLst>
                  <a:ext uri="{0D108BD9-81ED-4DB2-BD59-A6C34878D82A}">
                    <a16:rowId xmlns:a16="http://schemas.microsoft.com/office/drawing/2014/main" val="2958154413"/>
                  </a:ext>
                </a:extLst>
              </a:tr>
              <a:tr h="793364">
                <a:tc>
                  <a:txBody>
                    <a:bodyPr/>
                    <a:lstStyle/>
                    <a:p>
                      <a:pPr algn="l">
                        <a:buNone/>
                      </a:pPr>
                      <a:r>
                        <a:rPr lang="en-US" sz="1400" b="0" u="none" strike="noStrike" dirty="0">
                          <a:solidFill>
                            <a:schemeClr val="tx1"/>
                          </a:solidFill>
                          <a:effectLst/>
                        </a:rPr>
                        <a:t>Acute infective cystitis </a:t>
                      </a:r>
                      <a:endParaRPr lang="en-US" sz="1400" b="0" u="none" dirty="0">
                        <a:solidFill>
                          <a:schemeClr val="tx1"/>
                        </a:solidFill>
                        <a:effectLst/>
                      </a:endParaRPr>
                    </a:p>
                  </a:txBody>
                  <a:tcPr anchor="ctr"/>
                </a:tc>
                <a:tc>
                  <a:txBody>
                    <a:bodyPr/>
                    <a:lstStyle/>
                    <a:p>
                      <a:pPr algn="l">
                        <a:buNone/>
                      </a:pPr>
                      <a:r>
                        <a:rPr lang="en-US" sz="1400" b="0" dirty="0">
                          <a:effectLst/>
                        </a:rPr>
                        <a:t>24.77 %</a:t>
                      </a:r>
                    </a:p>
                  </a:txBody>
                  <a:tcPr anchor="ctr"/>
                </a:tc>
                <a:extLst>
                  <a:ext uri="{0D108BD9-81ED-4DB2-BD59-A6C34878D82A}">
                    <a16:rowId xmlns:a16="http://schemas.microsoft.com/office/drawing/2014/main" val="3119813382"/>
                  </a:ext>
                </a:extLst>
              </a:tr>
            </a:tbl>
          </a:graphicData>
        </a:graphic>
      </p:graphicFrame>
      <p:graphicFrame>
        <p:nvGraphicFramePr>
          <p:cNvPr id="12" name="Table 11">
            <a:extLst>
              <a:ext uri="{FF2B5EF4-FFF2-40B4-BE49-F238E27FC236}">
                <a16:creationId xmlns:a16="http://schemas.microsoft.com/office/drawing/2014/main" id="{850FAF18-2071-118B-EB25-B2D8672AEA2A}"/>
              </a:ext>
            </a:extLst>
          </p:cNvPr>
          <p:cNvGraphicFramePr>
            <a:graphicFrameLocks noGrp="1"/>
          </p:cNvGraphicFramePr>
          <p:nvPr/>
        </p:nvGraphicFramePr>
        <p:xfrm>
          <a:off x="7061199" y="1005647"/>
          <a:ext cx="3889829" cy="5417422"/>
        </p:xfrm>
        <a:graphic>
          <a:graphicData uri="http://schemas.openxmlformats.org/drawingml/2006/table">
            <a:tbl>
              <a:tblPr firstRow="1" bandRow="1">
                <a:tableStyleId>{5C22544A-7EE6-4342-B048-85BDC9FD1C3A}</a:tableStyleId>
              </a:tblPr>
              <a:tblGrid>
                <a:gridCol w="2038675">
                  <a:extLst>
                    <a:ext uri="{9D8B030D-6E8A-4147-A177-3AD203B41FA5}">
                      <a16:colId xmlns:a16="http://schemas.microsoft.com/office/drawing/2014/main" val="2057033155"/>
                    </a:ext>
                  </a:extLst>
                </a:gridCol>
                <a:gridCol w="1851154">
                  <a:extLst>
                    <a:ext uri="{9D8B030D-6E8A-4147-A177-3AD203B41FA5}">
                      <a16:colId xmlns:a16="http://schemas.microsoft.com/office/drawing/2014/main" val="761332382"/>
                    </a:ext>
                  </a:extLst>
                </a:gridCol>
              </a:tblGrid>
              <a:tr h="296024">
                <a:tc gridSpan="2">
                  <a:txBody>
                    <a:bodyPr/>
                    <a:lstStyle/>
                    <a:p>
                      <a:pPr algn="ctr"/>
                      <a:r>
                        <a:rPr lang="en-US" sz="1400" u="none" dirty="0">
                          <a:solidFill>
                            <a:schemeClr val="tx1"/>
                          </a:solidFill>
                          <a:latin typeface="+mn-lt"/>
                        </a:rPr>
                        <a:t>Top 10 Procedures</a:t>
                      </a:r>
                    </a:p>
                  </a:txBody>
                  <a:tcPr/>
                </a:tc>
                <a:tc hMerge="1">
                  <a:txBody>
                    <a:bodyPr/>
                    <a:lstStyle/>
                    <a:p>
                      <a:pPr algn="ctr"/>
                      <a:endParaRPr lang="en-US"/>
                    </a:p>
                  </a:txBody>
                  <a:tcPr/>
                </a:tc>
                <a:extLst>
                  <a:ext uri="{0D108BD9-81ED-4DB2-BD59-A6C34878D82A}">
                    <a16:rowId xmlns:a16="http://schemas.microsoft.com/office/drawing/2014/main" val="2227172301"/>
                  </a:ext>
                </a:extLst>
              </a:tr>
              <a:tr h="412098">
                <a:tc>
                  <a:txBody>
                    <a:bodyPr/>
                    <a:lstStyle/>
                    <a:p>
                      <a:pPr algn="l">
                        <a:buNone/>
                      </a:pPr>
                      <a:r>
                        <a:rPr lang="en-US" sz="1400" b="0" u="none" dirty="0">
                          <a:solidFill>
                            <a:schemeClr val="tx1"/>
                          </a:solidFill>
                          <a:effectLst/>
                        </a:rPr>
                        <a:t>Medical Reconciliation</a:t>
                      </a:r>
                    </a:p>
                  </a:txBody>
                  <a:tcPr anchor="ctr"/>
                </a:tc>
                <a:tc>
                  <a:txBody>
                    <a:bodyPr/>
                    <a:lstStyle/>
                    <a:p>
                      <a:pPr algn="l">
                        <a:buNone/>
                      </a:pPr>
                      <a:r>
                        <a:rPr lang="en-US" sz="1400" b="0" dirty="0">
                          <a:effectLst/>
                        </a:rPr>
                        <a:t>99.08 %</a:t>
                      </a:r>
                    </a:p>
                  </a:txBody>
                  <a:tcPr anchor="ctr"/>
                </a:tc>
                <a:extLst>
                  <a:ext uri="{0D108BD9-81ED-4DB2-BD59-A6C34878D82A}">
                    <a16:rowId xmlns:a16="http://schemas.microsoft.com/office/drawing/2014/main" val="3151866766"/>
                  </a:ext>
                </a:extLst>
              </a:tr>
              <a:tr h="503240">
                <a:tc>
                  <a:txBody>
                    <a:bodyPr/>
                    <a:lstStyle/>
                    <a:p>
                      <a:pPr algn="l">
                        <a:buNone/>
                      </a:pPr>
                      <a:r>
                        <a:rPr lang="en-US" sz="1400" b="0" u="none" strike="noStrike" dirty="0">
                          <a:solidFill>
                            <a:schemeClr val="tx1"/>
                          </a:solidFill>
                          <a:effectLst/>
                        </a:rPr>
                        <a:t>Assessment of substance abuse</a:t>
                      </a:r>
                      <a:endParaRPr lang="en-US" sz="1400" b="0" u="none" dirty="0">
                        <a:solidFill>
                          <a:schemeClr val="tx1"/>
                        </a:solidFill>
                        <a:effectLst/>
                      </a:endParaRPr>
                    </a:p>
                  </a:txBody>
                  <a:tcPr anchor="ctr"/>
                </a:tc>
                <a:tc>
                  <a:txBody>
                    <a:bodyPr/>
                    <a:lstStyle/>
                    <a:p>
                      <a:pPr algn="l">
                        <a:buNone/>
                      </a:pPr>
                      <a:r>
                        <a:rPr lang="en-US" sz="1400" b="0" dirty="0">
                          <a:effectLst/>
                        </a:rPr>
                        <a:t>83.49 %</a:t>
                      </a:r>
                    </a:p>
                  </a:txBody>
                  <a:tcPr anchor="ctr"/>
                </a:tc>
                <a:extLst>
                  <a:ext uri="{0D108BD9-81ED-4DB2-BD59-A6C34878D82A}">
                    <a16:rowId xmlns:a16="http://schemas.microsoft.com/office/drawing/2014/main" val="3635571087"/>
                  </a:ext>
                </a:extLst>
              </a:tr>
              <a:tr h="412098">
                <a:tc>
                  <a:txBody>
                    <a:bodyPr/>
                    <a:lstStyle/>
                    <a:p>
                      <a:pPr algn="l">
                        <a:buNone/>
                      </a:pPr>
                      <a:r>
                        <a:rPr lang="en-US" sz="1400" b="0" u="none" strike="noStrike" dirty="0">
                          <a:solidFill>
                            <a:schemeClr val="tx1"/>
                          </a:solidFill>
                          <a:effectLst/>
                        </a:rPr>
                        <a:t>Assessment of anxiety</a:t>
                      </a:r>
                      <a:endParaRPr lang="en-US" sz="1400" b="0" u="none" dirty="0">
                        <a:solidFill>
                          <a:schemeClr val="tx1"/>
                        </a:solidFill>
                        <a:effectLst/>
                      </a:endParaRPr>
                    </a:p>
                  </a:txBody>
                  <a:tcPr anchor="ctr"/>
                </a:tc>
                <a:tc>
                  <a:txBody>
                    <a:bodyPr/>
                    <a:lstStyle/>
                    <a:p>
                      <a:pPr algn="l">
                        <a:buNone/>
                      </a:pPr>
                      <a:r>
                        <a:rPr lang="en-US" sz="1400" b="0" dirty="0">
                          <a:effectLst/>
                        </a:rPr>
                        <a:t>82.57 %</a:t>
                      </a:r>
                    </a:p>
                  </a:txBody>
                  <a:tcPr anchor="ctr"/>
                </a:tc>
                <a:extLst>
                  <a:ext uri="{0D108BD9-81ED-4DB2-BD59-A6C34878D82A}">
                    <a16:rowId xmlns:a16="http://schemas.microsoft.com/office/drawing/2014/main" val="3019196922"/>
                  </a:ext>
                </a:extLst>
              </a:tr>
              <a:tr h="581786">
                <a:tc>
                  <a:txBody>
                    <a:bodyPr/>
                    <a:lstStyle/>
                    <a:p>
                      <a:pPr algn="l">
                        <a:buNone/>
                      </a:pPr>
                      <a:r>
                        <a:rPr lang="en-US" sz="1400" b="0" u="none" strike="noStrike" dirty="0">
                          <a:solidFill>
                            <a:schemeClr val="tx1"/>
                          </a:solidFill>
                          <a:effectLst/>
                        </a:rPr>
                        <a:t>Assessment of health and  social care needs</a:t>
                      </a:r>
                      <a:endParaRPr lang="en-US" sz="1400" b="0" u="none" dirty="0">
                        <a:solidFill>
                          <a:schemeClr val="tx1"/>
                        </a:solidFill>
                        <a:effectLst/>
                      </a:endParaRPr>
                    </a:p>
                  </a:txBody>
                  <a:tcPr anchor="ctr"/>
                </a:tc>
                <a:tc>
                  <a:txBody>
                    <a:bodyPr/>
                    <a:lstStyle/>
                    <a:p>
                      <a:pPr algn="l">
                        <a:buNone/>
                      </a:pPr>
                      <a:r>
                        <a:rPr lang="en-US" sz="1400" b="0" dirty="0">
                          <a:effectLst/>
                        </a:rPr>
                        <a:t>80.73 %</a:t>
                      </a:r>
                    </a:p>
                  </a:txBody>
                  <a:tcPr anchor="ctr"/>
                </a:tc>
                <a:extLst>
                  <a:ext uri="{0D108BD9-81ED-4DB2-BD59-A6C34878D82A}">
                    <a16:rowId xmlns:a16="http://schemas.microsoft.com/office/drawing/2014/main" val="2676915755"/>
                  </a:ext>
                </a:extLst>
              </a:tr>
              <a:tr h="446938">
                <a:tc>
                  <a:txBody>
                    <a:bodyPr/>
                    <a:lstStyle/>
                    <a:p>
                      <a:pPr algn="l">
                        <a:buNone/>
                      </a:pPr>
                      <a:r>
                        <a:rPr lang="en-US" sz="1400" b="0" u="none" strike="noStrike" dirty="0">
                          <a:solidFill>
                            <a:schemeClr val="tx1"/>
                          </a:solidFill>
                          <a:effectLst/>
                        </a:rPr>
                        <a:t>Physical examination</a:t>
                      </a:r>
                      <a:endParaRPr lang="en-US" sz="1400" b="0" u="none" dirty="0">
                        <a:solidFill>
                          <a:schemeClr val="tx1"/>
                        </a:solidFill>
                        <a:effectLst/>
                      </a:endParaRPr>
                    </a:p>
                  </a:txBody>
                  <a:tcPr anchor="ctr"/>
                </a:tc>
                <a:tc>
                  <a:txBody>
                    <a:bodyPr/>
                    <a:lstStyle/>
                    <a:p>
                      <a:pPr algn="l">
                        <a:buNone/>
                      </a:pPr>
                      <a:r>
                        <a:rPr lang="en-US" sz="1400" b="0" dirty="0">
                          <a:effectLst/>
                        </a:rPr>
                        <a:t>39.45 %</a:t>
                      </a:r>
                    </a:p>
                  </a:txBody>
                  <a:tcPr anchor="ctr"/>
                </a:tc>
                <a:extLst>
                  <a:ext uri="{0D108BD9-81ED-4DB2-BD59-A6C34878D82A}">
                    <a16:rowId xmlns:a16="http://schemas.microsoft.com/office/drawing/2014/main" val="814131002"/>
                  </a:ext>
                </a:extLst>
              </a:tr>
              <a:tr h="448792">
                <a:tc>
                  <a:txBody>
                    <a:bodyPr/>
                    <a:lstStyle/>
                    <a:p>
                      <a:pPr algn="l">
                        <a:buNone/>
                      </a:pPr>
                      <a:r>
                        <a:rPr lang="en-US" sz="1400" b="0" u="none" strike="noStrike" dirty="0">
                          <a:solidFill>
                            <a:schemeClr val="tx1"/>
                          </a:solidFill>
                          <a:effectLst/>
                        </a:rPr>
                        <a:t>Initial patient assessment</a:t>
                      </a:r>
                      <a:endParaRPr lang="en-US" sz="1400" b="0" u="none" dirty="0">
                        <a:solidFill>
                          <a:schemeClr val="tx1"/>
                        </a:solidFill>
                        <a:effectLst/>
                      </a:endParaRP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999300753"/>
                  </a:ext>
                </a:extLst>
              </a:tr>
              <a:tr h="503240">
                <a:tc>
                  <a:txBody>
                    <a:bodyPr/>
                    <a:lstStyle/>
                    <a:p>
                      <a:pPr algn="l">
                        <a:buNone/>
                      </a:pPr>
                      <a:r>
                        <a:rPr lang="en-US" sz="1400" b="0" u="none" dirty="0">
                          <a:solidFill>
                            <a:schemeClr val="tx1"/>
                          </a:solidFill>
                          <a:effectLst/>
                        </a:rPr>
                        <a:t>Ultrasound scan for fetal viability</a:t>
                      </a: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1404895189"/>
                  </a:ext>
                </a:extLst>
              </a:tr>
              <a:tr h="710456">
                <a:tc>
                  <a:txBody>
                    <a:bodyPr/>
                    <a:lstStyle/>
                    <a:p>
                      <a:pPr algn="l">
                        <a:buNone/>
                      </a:pPr>
                      <a:r>
                        <a:rPr lang="en-US" sz="1400" b="0" u="none" strike="noStrike" dirty="0">
                          <a:solidFill>
                            <a:schemeClr val="tx1"/>
                          </a:solidFill>
                          <a:effectLst/>
                        </a:rPr>
                        <a:t>Development of individualized plan of care</a:t>
                      </a:r>
                      <a:endParaRPr lang="en-US" sz="1400" b="0" u="none" dirty="0">
                        <a:solidFill>
                          <a:schemeClr val="tx1"/>
                        </a:solidFill>
                        <a:effectLst/>
                      </a:endParaRPr>
                    </a:p>
                  </a:txBody>
                  <a:tcPr anchor="ctr"/>
                </a:tc>
                <a:tc>
                  <a:txBody>
                    <a:bodyPr/>
                    <a:lstStyle/>
                    <a:p>
                      <a:pPr algn="l">
                        <a:buNone/>
                      </a:pPr>
                      <a:r>
                        <a:rPr lang="en-US" sz="1400" b="0" dirty="0">
                          <a:effectLst/>
                        </a:rPr>
                        <a:t>37.62 %</a:t>
                      </a:r>
                    </a:p>
                  </a:txBody>
                  <a:tcPr anchor="ctr"/>
                </a:tc>
                <a:extLst>
                  <a:ext uri="{0D108BD9-81ED-4DB2-BD59-A6C34878D82A}">
                    <a16:rowId xmlns:a16="http://schemas.microsoft.com/office/drawing/2014/main" val="504118025"/>
                  </a:ext>
                </a:extLst>
              </a:tr>
              <a:tr h="412098">
                <a:tc>
                  <a:txBody>
                    <a:bodyPr/>
                    <a:lstStyle/>
                    <a:p>
                      <a:pPr algn="l">
                        <a:buNone/>
                      </a:pPr>
                      <a:r>
                        <a:rPr lang="en-US" sz="1400" b="0" u="none" strike="noStrike" dirty="0">
                          <a:solidFill>
                            <a:schemeClr val="tx1"/>
                          </a:solidFill>
                          <a:effectLst/>
                        </a:rPr>
                        <a:t>Detection of anomaly</a:t>
                      </a:r>
                      <a:endParaRPr lang="en-US" sz="1400" b="0" u="none" dirty="0">
                        <a:solidFill>
                          <a:schemeClr val="tx1"/>
                        </a:solidFill>
                        <a:effectLst/>
                      </a:endParaRPr>
                    </a:p>
                  </a:txBody>
                  <a:tcPr anchor="ctr"/>
                </a:tc>
                <a:tc>
                  <a:txBody>
                    <a:bodyPr/>
                    <a:lstStyle/>
                    <a:p>
                      <a:pPr algn="l">
                        <a:buNone/>
                      </a:pPr>
                      <a:r>
                        <a:rPr lang="en-US" sz="1400" b="0" dirty="0">
                          <a:effectLst/>
                        </a:rPr>
                        <a:t>36.70 %</a:t>
                      </a:r>
                    </a:p>
                  </a:txBody>
                  <a:tcPr anchor="ctr"/>
                </a:tc>
                <a:extLst>
                  <a:ext uri="{0D108BD9-81ED-4DB2-BD59-A6C34878D82A}">
                    <a16:rowId xmlns:a16="http://schemas.microsoft.com/office/drawing/2014/main" val="2958154413"/>
                  </a:ext>
                </a:extLst>
              </a:tr>
              <a:tr h="630972">
                <a:tc>
                  <a:txBody>
                    <a:bodyPr/>
                    <a:lstStyle/>
                    <a:p>
                      <a:pPr algn="l">
                        <a:buNone/>
                      </a:pPr>
                      <a:r>
                        <a:rPr lang="en-US" sz="1400" b="0" u="none" strike="noStrike" dirty="0">
                          <a:solidFill>
                            <a:schemeClr val="tx1"/>
                          </a:solidFill>
                          <a:effectLst/>
                        </a:rPr>
                        <a:t>Auscultation of fetal heart</a:t>
                      </a:r>
                      <a:endParaRPr lang="en-US" sz="1400" b="0" u="none" dirty="0">
                        <a:solidFill>
                          <a:schemeClr val="tx1"/>
                        </a:solidFill>
                        <a:effectLst/>
                      </a:endParaRPr>
                    </a:p>
                  </a:txBody>
                  <a:tcPr anchor="ctr"/>
                </a:tc>
                <a:tc>
                  <a:txBody>
                    <a:bodyPr/>
                    <a:lstStyle/>
                    <a:p>
                      <a:pPr algn="l">
                        <a:buNone/>
                      </a:pPr>
                      <a:r>
                        <a:rPr lang="en-US" sz="1400" b="0" dirty="0">
                          <a:effectLst/>
                        </a:rPr>
                        <a:t>36.70 %</a:t>
                      </a:r>
                    </a:p>
                  </a:txBody>
                  <a:tcPr anchor="ctr"/>
                </a:tc>
                <a:extLst>
                  <a:ext uri="{0D108BD9-81ED-4DB2-BD59-A6C34878D82A}">
                    <a16:rowId xmlns:a16="http://schemas.microsoft.com/office/drawing/2014/main" val="3119813382"/>
                  </a:ext>
                </a:extLst>
              </a:tr>
            </a:tbl>
          </a:graphicData>
        </a:graphic>
      </p:graphicFrame>
      <p:sp>
        <p:nvSpPr>
          <p:cNvPr id="13" name="Rectangle 12">
            <a:extLst>
              <a:ext uri="{FF2B5EF4-FFF2-40B4-BE49-F238E27FC236}">
                <a16:creationId xmlns:a16="http://schemas.microsoft.com/office/drawing/2014/main" id="{8D105D1E-CBE0-34A3-80D2-AB51F6F9639C}"/>
              </a:ext>
            </a:extLst>
          </p:cNvPr>
          <p:cNvSpPr/>
          <p:nvPr/>
        </p:nvSpPr>
        <p:spPr>
          <a:xfrm>
            <a:off x="2144486" y="3526971"/>
            <a:ext cx="3516085" cy="71845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161914F-713C-9DFA-BBA7-625BD4711D30}"/>
              </a:ext>
            </a:extLst>
          </p:cNvPr>
          <p:cNvSpPr/>
          <p:nvPr/>
        </p:nvSpPr>
        <p:spPr>
          <a:xfrm>
            <a:off x="6781801" y="3167742"/>
            <a:ext cx="4376056" cy="334245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7246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480D-3219-F2FE-1CA5-795AEE3DAE3A}"/>
              </a:ext>
            </a:extLst>
          </p:cNvPr>
          <p:cNvSpPr>
            <a:spLocks noGrp="1"/>
          </p:cNvSpPr>
          <p:nvPr>
            <p:ph type="title"/>
          </p:nvPr>
        </p:nvSpPr>
        <p:spPr/>
        <p:txBody>
          <a:bodyPr/>
          <a:lstStyle/>
          <a:p>
            <a:r>
              <a:rPr lang="en-US" dirty="0"/>
              <a:t>Our Population</a:t>
            </a:r>
          </a:p>
        </p:txBody>
      </p:sp>
      <p:sp>
        <p:nvSpPr>
          <p:cNvPr id="4" name="Slide Number Placeholder 3">
            <a:extLst>
              <a:ext uri="{FF2B5EF4-FFF2-40B4-BE49-F238E27FC236}">
                <a16:creationId xmlns:a16="http://schemas.microsoft.com/office/drawing/2014/main" id="{EBD4675E-55D7-796F-E5A4-81D8C319CA0E}"/>
              </a:ext>
            </a:extLst>
          </p:cNvPr>
          <p:cNvSpPr>
            <a:spLocks noGrp="1"/>
          </p:cNvSpPr>
          <p:nvPr>
            <p:ph type="sldNum" sz="quarter" idx="4"/>
          </p:nvPr>
        </p:nvSpPr>
        <p:spPr/>
        <p:txBody>
          <a:bodyPr/>
          <a:lstStyle/>
          <a:p>
            <a:fld id="{444583ED-F364-40B3-B25B-483B5033DFA3}" type="slidenum">
              <a:rPr lang="en-US" smtClean="0"/>
              <a:pPr/>
              <a:t>56</a:t>
            </a:fld>
            <a:endParaRPr lang="en-US"/>
          </a:p>
        </p:txBody>
      </p:sp>
      <p:graphicFrame>
        <p:nvGraphicFramePr>
          <p:cNvPr id="5" name="Table 4">
            <a:extLst>
              <a:ext uri="{FF2B5EF4-FFF2-40B4-BE49-F238E27FC236}">
                <a16:creationId xmlns:a16="http://schemas.microsoft.com/office/drawing/2014/main" id="{44899183-6BF2-8EAD-3074-4C8B75F69DC5}"/>
              </a:ext>
            </a:extLst>
          </p:cNvPr>
          <p:cNvGraphicFramePr>
            <a:graphicFrameLocks noGrp="1"/>
          </p:cNvGraphicFramePr>
          <p:nvPr>
            <p:extLst>
              <p:ext uri="{D42A27DB-BD31-4B8C-83A1-F6EECF244321}">
                <p14:modId xmlns:p14="http://schemas.microsoft.com/office/powerpoint/2010/main" val="3712478690"/>
              </p:ext>
            </p:extLst>
          </p:nvPr>
        </p:nvGraphicFramePr>
        <p:xfrm>
          <a:off x="3222683" y="1359419"/>
          <a:ext cx="2372061" cy="5071595"/>
        </p:xfrm>
        <a:graphic>
          <a:graphicData uri="http://schemas.openxmlformats.org/drawingml/2006/table">
            <a:tbl>
              <a:tblPr firstRow="1" bandRow="1">
                <a:tableStyleId>{5C22544A-7EE6-4342-B048-85BDC9FD1C3A}</a:tableStyleId>
              </a:tblPr>
              <a:tblGrid>
                <a:gridCol w="1444761">
                  <a:extLst>
                    <a:ext uri="{9D8B030D-6E8A-4147-A177-3AD203B41FA5}">
                      <a16:colId xmlns:a16="http://schemas.microsoft.com/office/drawing/2014/main" val="2057033155"/>
                    </a:ext>
                  </a:extLst>
                </a:gridCol>
                <a:gridCol w="927300">
                  <a:extLst>
                    <a:ext uri="{9D8B030D-6E8A-4147-A177-3AD203B41FA5}">
                      <a16:colId xmlns:a16="http://schemas.microsoft.com/office/drawing/2014/main" val="761332382"/>
                    </a:ext>
                  </a:extLst>
                </a:gridCol>
              </a:tblGrid>
              <a:tr h="357096">
                <a:tc gridSpan="2">
                  <a:txBody>
                    <a:bodyPr/>
                    <a:lstStyle/>
                    <a:p>
                      <a:pPr algn="ctr"/>
                      <a:r>
                        <a:rPr lang="en-US" sz="1400" u="none" dirty="0">
                          <a:solidFill>
                            <a:schemeClr val="tx1"/>
                          </a:solidFill>
                          <a:latin typeface="+mn-lt"/>
                        </a:rPr>
                        <a:t>Top 10 Drugs</a:t>
                      </a:r>
                    </a:p>
                  </a:txBody>
                  <a:tcPr/>
                </a:tc>
                <a:tc hMerge="1">
                  <a:txBody>
                    <a:bodyPr/>
                    <a:lstStyle/>
                    <a:p>
                      <a:pPr algn="ctr"/>
                      <a:endParaRPr lang="en-US"/>
                    </a:p>
                  </a:txBody>
                  <a:tcPr/>
                </a:tc>
                <a:extLst>
                  <a:ext uri="{0D108BD9-81ED-4DB2-BD59-A6C34878D82A}">
                    <a16:rowId xmlns:a16="http://schemas.microsoft.com/office/drawing/2014/main" val="2227172301"/>
                  </a:ext>
                </a:extLst>
              </a:tr>
              <a:tr h="6070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dirty="0">
                          <a:solidFill>
                            <a:schemeClr val="tx1"/>
                          </a:solidFill>
                          <a:latin typeface="+mn-lt"/>
                        </a:rPr>
                        <a:t>Influenza Vaccine</a:t>
                      </a:r>
                    </a:p>
                  </a:txBody>
                  <a:tcPr anchor="ctr"/>
                </a:tc>
                <a:tc>
                  <a:txBody>
                    <a:bodyPr/>
                    <a:lstStyle/>
                    <a:p>
                      <a:pPr algn="l">
                        <a:buNone/>
                      </a:pPr>
                      <a:r>
                        <a:rPr lang="en-US" sz="1400" b="0" u="none" dirty="0">
                          <a:solidFill>
                            <a:schemeClr val="tx1"/>
                          </a:solidFill>
                          <a:effectLst/>
                          <a:latin typeface="+mn-lt"/>
                        </a:rPr>
                        <a:t>98.16 %</a:t>
                      </a:r>
                    </a:p>
                  </a:txBody>
                  <a:tcPr anchor="ctr"/>
                </a:tc>
                <a:extLst>
                  <a:ext uri="{0D108BD9-81ED-4DB2-BD59-A6C34878D82A}">
                    <a16:rowId xmlns:a16="http://schemas.microsoft.com/office/drawing/2014/main" val="3151866766"/>
                  </a:ext>
                </a:extLst>
              </a:tr>
              <a:tr h="394081">
                <a:tc>
                  <a:txBody>
                    <a:bodyPr/>
                    <a:lstStyle/>
                    <a:p>
                      <a:pPr algn="l">
                        <a:buNone/>
                      </a:pPr>
                      <a:r>
                        <a:rPr lang="en-US" sz="1400" u="none" strike="noStrike" dirty="0">
                          <a:solidFill>
                            <a:schemeClr val="tx1"/>
                          </a:solidFill>
                          <a:effectLst/>
                          <a:latin typeface="+mn-lt"/>
                        </a:rPr>
                        <a:t>TDAP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72.48 %</a:t>
                      </a:r>
                    </a:p>
                  </a:txBody>
                  <a:tcPr anchor="ctr"/>
                </a:tc>
                <a:extLst>
                  <a:ext uri="{0D108BD9-81ED-4DB2-BD59-A6C34878D82A}">
                    <a16:rowId xmlns:a16="http://schemas.microsoft.com/office/drawing/2014/main" val="3635571087"/>
                  </a:ext>
                </a:extLst>
              </a:tr>
              <a:tr h="357096">
                <a:tc>
                  <a:txBody>
                    <a:bodyPr/>
                    <a:lstStyle/>
                    <a:p>
                      <a:pPr algn="l">
                        <a:buNone/>
                      </a:pPr>
                      <a:r>
                        <a:rPr lang="en-US" sz="1400" u="none" strike="noStrike" dirty="0">
                          <a:solidFill>
                            <a:schemeClr val="tx1"/>
                          </a:solidFill>
                          <a:effectLst/>
                          <a:latin typeface="+mn-lt"/>
                        </a:rPr>
                        <a:t>acetaminophen</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55.05 %</a:t>
                      </a:r>
                    </a:p>
                  </a:txBody>
                  <a:tcPr anchor="ctr"/>
                </a:tc>
                <a:extLst>
                  <a:ext uri="{0D108BD9-81ED-4DB2-BD59-A6C34878D82A}">
                    <a16:rowId xmlns:a16="http://schemas.microsoft.com/office/drawing/2014/main" val="3019196922"/>
                  </a:ext>
                </a:extLst>
              </a:tr>
              <a:tr h="599410">
                <a:tc>
                  <a:txBody>
                    <a:bodyPr/>
                    <a:lstStyle/>
                    <a:p>
                      <a:pPr algn="l">
                        <a:buNone/>
                      </a:pPr>
                      <a:r>
                        <a:rPr lang="en-US" sz="1400" u="none" strike="noStrike" dirty="0">
                          <a:solidFill>
                            <a:schemeClr val="tx1"/>
                          </a:solidFill>
                          <a:effectLst/>
                          <a:latin typeface="+mn-lt"/>
                        </a:rPr>
                        <a:t>MCV4P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39.45 %</a:t>
                      </a:r>
                    </a:p>
                  </a:txBody>
                  <a:tcPr anchor="ctr"/>
                </a:tc>
                <a:extLst>
                  <a:ext uri="{0D108BD9-81ED-4DB2-BD59-A6C34878D82A}">
                    <a16:rowId xmlns:a16="http://schemas.microsoft.com/office/drawing/2014/main" val="2676915755"/>
                  </a:ext>
                </a:extLst>
              </a:tr>
              <a:tr h="385681">
                <a:tc>
                  <a:txBody>
                    <a:bodyPr/>
                    <a:lstStyle/>
                    <a:p>
                      <a:pPr algn="l">
                        <a:buNone/>
                      </a:pPr>
                      <a:r>
                        <a:rPr lang="en-US" sz="1400" u="none" strike="noStrike" dirty="0">
                          <a:solidFill>
                            <a:schemeClr val="tx1"/>
                          </a:solidFill>
                          <a:effectLst/>
                          <a:latin typeface="+mn-lt"/>
                        </a:rPr>
                        <a:t>amoxicillin</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34.86 %</a:t>
                      </a:r>
                    </a:p>
                  </a:txBody>
                  <a:tcPr anchor="ctr"/>
                </a:tc>
                <a:extLst>
                  <a:ext uri="{0D108BD9-81ED-4DB2-BD59-A6C34878D82A}">
                    <a16:rowId xmlns:a16="http://schemas.microsoft.com/office/drawing/2014/main" val="814131002"/>
                  </a:ext>
                </a:extLst>
              </a:tr>
              <a:tr h="857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Hepatitis A Vaccine</a:t>
                      </a:r>
                      <a:endParaRPr lang="en-US" sz="1400" u="none" dirty="0">
                        <a:solidFill>
                          <a:schemeClr val="tx1"/>
                        </a:solidFill>
                        <a:effectLst/>
                        <a:latin typeface="+mn-lt"/>
                      </a:endParaRPr>
                    </a:p>
                    <a:p>
                      <a:pPr algn="l">
                        <a:buNone/>
                      </a:pP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32.11 %</a:t>
                      </a:r>
                    </a:p>
                  </a:txBody>
                  <a:tcPr anchor="ctr"/>
                </a:tc>
                <a:extLst>
                  <a:ext uri="{0D108BD9-81ED-4DB2-BD59-A6C34878D82A}">
                    <a16:rowId xmlns:a16="http://schemas.microsoft.com/office/drawing/2014/main" val="999300753"/>
                  </a:ext>
                </a:extLst>
              </a:tr>
              <a:tr h="385681">
                <a:tc>
                  <a:txBody>
                    <a:bodyPr/>
                    <a:lstStyle/>
                    <a:p>
                      <a:pPr algn="l">
                        <a:buNone/>
                      </a:pPr>
                      <a:r>
                        <a:rPr lang="en-US" sz="1400" u="none" strike="noStrike" dirty="0">
                          <a:solidFill>
                            <a:schemeClr val="tx1"/>
                          </a:solidFill>
                          <a:effectLst/>
                          <a:latin typeface="+mn-lt"/>
                        </a:rPr>
                        <a:t>HPV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32.11 %</a:t>
                      </a:r>
                    </a:p>
                  </a:txBody>
                  <a:tcPr anchor="ctr"/>
                </a:tc>
                <a:extLst>
                  <a:ext uri="{0D108BD9-81ED-4DB2-BD59-A6C34878D82A}">
                    <a16:rowId xmlns:a16="http://schemas.microsoft.com/office/drawing/2014/main" val="1404895189"/>
                  </a:ext>
                </a:extLst>
              </a:tr>
              <a:tr h="357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Zoster Vaccine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31.19 %</a:t>
                      </a:r>
                    </a:p>
                  </a:txBody>
                  <a:tcPr anchor="ctr"/>
                </a:tc>
                <a:extLst>
                  <a:ext uri="{0D108BD9-81ED-4DB2-BD59-A6C34878D82A}">
                    <a16:rowId xmlns:a16="http://schemas.microsoft.com/office/drawing/2014/main" val="504118025"/>
                  </a:ext>
                </a:extLst>
              </a:tr>
              <a:tr h="385681">
                <a:tc>
                  <a:txBody>
                    <a:bodyPr/>
                    <a:lstStyle/>
                    <a:p>
                      <a:pPr algn="l">
                        <a:buNone/>
                      </a:pPr>
                      <a:r>
                        <a:rPr lang="en-US" sz="1400" u="none" strike="noStrike" dirty="0">
                          <a:solidFill>
                            <a:schemeClr val="tx1"/>
                          </a:solidFill>
                          <a:effectLst/>
                          <a:latin typeface="+mn-lt"/>
                        </a:rPr>
                        <a:t>PCV 13</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30.28 %</a:t>
                      </a:r>
                    </a:p>
                  </a:txBody>
                  <a:tcPr anchor="ctr"/>
                </a:tc>
                <a:extLst>
                  <a:ext uri="{0D108BD9-81ED-4DB2-BD59-A6C34878D82A}">
                    <a16:rowId xmlns:a16="http://schemas.microsoft.com/office/drawing/2014/main" val="2958154413"/>
                  </a:ext>
                </a:extLst>
              </a:tr>
              <a:tr h="385681">
                <a:tc>
                  <a:txBody>
                    <a:bodyPr/>
                    <a:lstStyle/>
                    <a:p>
                      <a:pPr algn="l">
                        <a:buNone/>
                      </a:pPr>
                      <a:r>
                        <a:rPr lang="en-US" sz="1400" u="none" strike="noStrike" dirty="0">
                          <a:solidFill>
                            <a:schemeClr val="tx1"/>
                          </a:solidFill>
                          <a:effectLst/>
                          <a:latin typeface="+mn-lt"/>
                        </a:rPr>
                        <a:t>DTAP vaccine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29.36 %</a:t>
                      </a:r>
                    </a:p>
                  </a:txBody>
                  <a:tcPr anchor="ctr"/>
                </a:tc>
                <a:extLst>
                  <a:ext uri="{0D108BD9-81ED-4DB2-BD59-A6C34878D82A}">
                    <a16:rowId xmlns:a16="http://schemas.microsoft.com/office/drawing/2014/main" val="3119813382"/>
                  </a:ext>
                </a:extLst>
              </a:tr>
            </a:tbl>
          </a:graphicData>
        </a:graphic>
      </p:graphicFrame>
      <p:graphicFrame>
        <p:nvGraphicFramePr>
          <p:cNvPr id="6" name="Table 5">
            <a:extLst>
              <a:ext uri="{FF2B5EF4-FFF2-40B4-BE49-F238E27FC236}">
                <a16:creationId xmlns:a16="http://schemas.microsoft.com/office/drawing/2014/main" id="{F2C9BA81-99D1-3682-7239-D4E893817C6B}"/>
              </a:ext>
            </a:extLst>
          </p:cNvPr>
          <p:cNvGraphicFramePr>
            <a:graphicFrameLocks noGrp="1"/>
          </p:cNvGraphicFramePr>
          <p:nvPr>
            <p:extLst>
              <p:ext uri="{D42A27DB-BD31-4B8C-83A1-F6EECF244321}">
                <p14:modId xmlns:p14="http://schemas.microsoft.com/office/powerpoint/2010/main" val="3167563367"/>
              </p:ext>
            </p:extLst>
          </p:nvPr>
        </p:nvGraphicFramePr>
        <p:xfrm>
          <a:off x="6597258" y="1359419"/>
          <a:ext cx="2372061" cy="5071594"/>
        </p:xfrm>
        <a:graphic>
          <a:graphicData uri="http://schemas.openxmlformats.org/drawingml/2006/table">
            <a:tbl>
              <a:tblPr firstRow="1" bandRow="1">
                <a:tableStyleId>{5C22544A-7EE6-4342-B048-85BDC9FD1C3A}</a:tableStyleId>
              </a:tblPr>
              <a:tblGrid>
                <a:gridCol w="1444761">
                  <a:extLst>
                    <a:ext uri="{9D8B030D-6E8A-4147-A177-3AD203B41FA5}">
                      <a16:colId xmlns:a16="http://schemas.microsoft.com/office/drawing/2014/main" val="2057033155"/>
                    </a:ext>
                  </a:extLst>
                </a:gridCol>
                <a:gridCol w="927300">
                  <a:extLst>
                    <a:ext uri="{9D8B030D-6E8A-4147-A177-3AD203B41FA5}">
                      <a16:colId xmlns:a16="http://schemas.microsoft.com/office/drawing/2014/main" val="761332382"/>
                    </a:ext>
                  </a:extLst>
                </a:gridCol>
              </a:tblGrid>
              <a:tr h="332881">
                <a:tc gridSpan="2">
                  <a:txBody>
                    <a:bodyPr/>
                    <a:lstStyle/>
                    <a:p>
                      <a:pPr algn="ctr"/>
                      <a:r>
                        <a:rPr lang="en-US" sz="1400" u="none" dirty="0">
                          <a:solidFill>
                            <a:schemeClr val="tx1"/>
                          </a:solidFill>
                          <a:latin typeface="+mn-lt"/>
                        </a:rPr>
                        <a:t>Top 10 Measurements</a:t>
                      </a:r>
                    </a:p>
                  </a:txBody>
                  <a:tcPr/>
                </a:tc>
                <a:tc hMerge="1">
                  <a:txBody>
                    <a:bodyPr/>
                    <a:lstStyle/>
                    <a:p>
                      <a:pPr algn="ctr"/>
                      <a:endParaRPr lang="en-US"/>
                    </a:p>
                  </a:txBody>
                  <a:tcPr/>
                </a:tc>
                <a:extLst>
                  <a:ext uri="{0D108BD9-81ED-4DB2-BD59-A6C34878D82A}">
                    <a16:rowId xmlns:a16="http://schemas.microsoft.com/office/drawing/2014/main" val="2227172301"/>
                  </a:ext>
                </a:extLst>
              </a:tr>
              <a:tr h="565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dirty="0">
                          <a:solidFill>
                            <a:schemeClr val="tx1"/>
                          </a:solidFill>
                          <a:latin typeface="+mn-lt"/>
                        </a:rPr>
                        <a:t>Platelets</a:t>
                      </a: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151866766"/>
                  </a:ext>
                </a:extLst>
              </a:tr>
              <a:tr h="367358">
                <a:tc>
                  <a:txBody>
                    <a:bodyPr/>
                    <a:lstStyle/>
                    <a:p>
                      <a:pPr algn="l">
                        <a:buNone/>
                      </a:pPr>
                      <a:r>
                        <a:rPr lang="en-US" sz="1400" u="none" strike="noStrike" dirty="0">
                          <a:solidFill>
                            <a:schemeClr val="tx1"/>
                          </a:solidFill>
                          <a:effectLst/>
                          <a:latin typeface="+mn-lt"/>
                        </a:rPr>
                        <a:t>Hemoglobin</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635571087"/>
                  </a:ext>
                </a:extLst>
              </a:tr>
              <a:tr h="332881">
                <a:tc>
                  <a:txBody>
                    <a:bodyPr/>
                    <a:lstStyle/>
                    <a:p>
                      <a:pPr algn="l">
                        <a:buNone/>
                      </a:pPr>
                      <a:r>
                        <a:rPr lang="en-US" sz="1400" u="none" strike="noStrike" dirty="0">
                          <a:solidFill>
                            <a:schemeClr val="tx1"/>
                          </a:solidFill>
                          <a:effectLst/>
                          <a:latin typeface="+mn-lt"/>
                        </a:rPr>
                        <a:t>Erythrocytes</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019196922"/>
                  </a:ext>
                </a:extLst>
              </a:tr>
              <a:tr h="558763">
                <a:tc>
                  <a:txBody>
                    <a:bodyPr/>
                    <a:lstStyle/>
                    <a:p>
                      <a:pPr algn="l">
                        <a:buNone/>
                      </a:pPr>
                      <a:r>
                        <a:rPr lang="en-US" sz="1400" u="none" strike="noStrike" dirty="0">
                          <a:solidFill>
                            <a:schemeClr val="tx1"/>
                          </a:solidFill>
                          <a:effectLst/>
                          <a:latin typeface="+mn-lt"/>
                        </a:rPr>
                        <a:t>Diastolic Blood Pressure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2676915755"/>
                  </a:ext>
                </a:extLst>
              </a:tr>
              <a:tr h="359527">
                <a:tc>
                  <a:txBody>
                    <a:bodyPr/>
                    <a:lstStyle/>
                    <a:p>
                      <a:pPr algn="l">
                        <a:buNone/>
                      </a:pPr>
                      <a:r>
                        <a:rPr lang="en-US" sz="1400" u="none" strike="noStrike" dirty="0">
                          <a:solidFill>
                            <a:schemeClr val="tx1"/>
                          </a:solidFill>
                          <a:effectLst/>
                          <a:latin typeface="+mn-lt"/>
                        </a:rPr>
                        <a:t>Heart Rate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814131002"/>
                  </a:ext>
                </a:extLst>
              </a:tr>
              <a:tr h="7989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Body Height</a:t>
                      </a:r>
                      <a:endParaRPr lang="en-US" sz="1400" u="none" dirty="0">
                        <a:solidFill>
                          <a:schemeClr val="tx1"/>
                        </a:solidFill>
                        <a:effectLst/>
                        <a:latin typeface="+mn-lt"/>
                      </a:endParaRPr>
                    </a:p>
                    <a:p>
                      <a:pPr algn="l">
                        <a:buNone/>
                      </a:pP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999300753"/>
                  </a:ext>
                </a:extLst>
              </a:tr>
              <a:tr h="359527">
                <a:tc>
                  <a:txBody>
                    <a:bodyPr/>
                    <a:lstStyle/>
                    <a:p>
                      <a:pPr algn="l">
                        <a:buNone/>
                      </a:pPr>
                      <a:r>
                        <a:rPr lang="en-US" sz="1400" u="none" strike="noStrike" dirty="0">
                          <a:solidFill>
                            <a:schemeClr val="tx1"/>
                          </a:solidFill>
                          <a:effectLst/>
                          <a:latin typeface="+mn-lt"/>
                        </a:rPr>
                        <a:t>Systolic Blood Pressure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1404895189"/>
                  </a:ext>
                </a:extLst>
              </a:tr>
              <a:tr h="332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Pain severity score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504118025"/>
                  </a:ext>
                </a:extLst>
              </a:tr>
              <a:tr h="359527">
                <a:tc>
                  <a:txBody>
                    <a:bodyPr/>
                    <a:lstStyle/>
                    <a:p>
                      <a:pPr algn="l">
                        <a:buNone/>
                      </a:pPr>
                      <a:r>
                        <a:rPr lang="en-US" sz="1400" u="none" strike="noStrike" dirty="0">
                          <a:solidFill>
                            <a:schemeClr val="tx1"/>
                          </a:solidFill>
                          <a:effectLst/>
                          <a:latin typeface="+mn-lt"/>
                        </a:rPr>
                        <a:t>Body Weight</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2958154413"/>
                  </a:ext>
                </a:extLst>
              </a:tr>
              <a:tr h="359527">
                <a:tc>
                  <a:txBody>
                    <a:bodyPr/>
                    <a:lstStyle/>
                    <a:p>
                      <a:pPr algn="l">
                        <a:buNone/>
                      </a:pPr>
                      <a:r>
                        <a:rPr lang="en-US" sz="1400" u="none" strike="noStrike" dirty="0">
                          <a:solidFill>
                            <a:schemeClr val="tx1"/>
                          </a:solidFill>
                          <a:effectLst/>
                          <a:latin typeface="+mn-lt"/>
                        </a:rPr>
                        <a:t>MCV</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a:t>
                      </a:r>
                    </a:p>
                  </a:txBody>
                  <a:tcPr anchor="ctr"/>
                </a:tc>
                <a:extLst>
                  <a:ext uri="{0D108BD9-81ED-4DB2-BD59-A6C34878D82A}">
                    <a16:rowId xmlns:a16="http://schemas.microsoft.com/office/drawing/2014/main" val="3119813382"/>
                  </a:ext>
                </a:extLst>
              </a:tr>
            </a:tbl>
          </a:graphicData>
        </a:graphic>
      </p:graphicFrame>
    </p:spTree>
    <p:extLst>
      <p:ext uri="{BB962C8B-B14F-4D97-AF65-F5344CB8AC3E}">
        <p14:creationId xmlns:p14="http://schemas.microsoft.com/office/powerpoint/2010/main" val="2471494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3053D-6B45-E310-CBA2-38CF8622F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98074-2E7F-B5C4-820F-4AD71375352E}"/>
              </a:ext>
            </a:extLst>
          </p:cNvPr>
          <p:cNvSpPr>
            <a:spLocks noGrp="1"/>
          </p:cNvSpPr>
          <p:nvPr>
            <p:ph type="title"/>
          </p:nvPr>
        </p:nvSpPr>
        <p:spPr/>
        <p:txBody>
          <a:bodyPr/>
          <a:lstStyle/>
          <a:p>
            <a:r>
              <a:rPr lang="en-US" dirty="0"/>
              <a:t>Our Population</a:t>
            </a:r>
          </a:p>
        </p:txBody>
      </p:sp>
      <p:sp>
        <p:nvSpPr>
          <p:cNvPr id="4" name="Slide Number Placeholder 3">
            <a:extLst>
              <a:ext uri="{FF2B5EF4-FFF2-40B4-BE49-F238E27FC236}">
                <a16:creationId xmlns:a16="http://schemas.microsoft.com/office/drawing/2014/main" id="{3FC27A92-8A2F-3366-6A46-4466238B5F02}"/>
              </a:ext>
            </a:extLst>
          </p:cNvPr>
          <p:cNvSpPr>
            <a:spLocks noGrp="1"/>
          </p:cNvSpPr>
          <p:nvPr>
            <p:ph type="sldNum" sz="quarter" idx="4"/>
          </p:nvPr>
        </p:nvSpPr>
        <p:spPr/>
        <p:txBody>
          <a:bodyPr/>
          <a:lstStyle/>
          <a:p>
            <a:fld id="{444583ED-F364-40B3-B25B-483B5033DFA3}" type="slidenum">
              <a:rPr lang="en-US" smtClean="0"/>
              <a:pPr/>
              <a:t>57</a:t>
            </a:fld>
            <a:endParaRPr lang="en-US"/>
          </a:p>
        </p:txBody>
      </p:sp>
      <p:graphicFrame>
        <p:nvGraphicFramePr>
          <p:cNvPr id="5" name="Table 4">
            <a:extLst>
              <a:ext uri="{FF2B5EF4-FFF2-40B4-BE49-F238E27FC236}">
                <a16:creationId xmlns:a16="http://schemas.microsoft.com/office/drawing/2014/main" id="{A9F0C515-A7E5-CDDF-9A8E-8D059792B029}"/>
              </a:ext>
            </a:extLst>
          </p:cNvPr>
          <p:cNvGraphicFramePr>
            <a:graphicFrameLocks noGrp="1"/>
          </p:cNvGraphicFramePr>
          <p:nvPr/>
        </p:nvGraphicFramePr>
        <p:xfrm>
          <a:off x="3222683" y="1359419"/>
          <a:ext cx="2372061" cy="5071595"/>
        </p:xfrm>
        <a:graphic>
          <a:graphicData uri="http://schemas.openxmlformats.org/drawingml/2006/table">
            <a:tbl>
              <a:tblPr firstRow="1" bandRow="1">
                <a:tableStyleId>{5C22544A-7EE6-4342-B048-85BDC9FD1C3A}</a:tableStyleId>
              </a:tblPr>
              <a:tblGrid>
                <a:gridCol w="1444761">
                  <a:extLst>
                    <a:ext uri="{9D8B030D-6E8A-4147-A177-3AD203B41FA5}">
                      <a16:colId xmlns:a16="http://schemas.microsoft.com/office/drawing/2014/main" val="2057033155"/>
                    </a:ext>
                  </a:extLst>
                </a:gridCol>
                <a:gridCol w="927300">
                  <a:extLst>
                    <a:ext uri="{9D8B030D-6E8A-4147-A177-3AD203B41FA5}">
                      <a16:colId xmlns:a16="http://schemas.microsoft.com/office/drawing/2014/main" val="761332382"/>
                    </a:ext>
                  </a:extLst>
                </a:gridCol>
              </a:tblGrid>
              <a:tr h="357096">
                <a:tc gridSpan="2">
                  <a:txBody>
                    <a:bodyPr/>
                    <a:lstStyle/>
                    <a:p>
                      <a:pPr algn="ctr"/>
                      <a:r>
                        <a:rPr lang="en-US" sz="1400" u="none" dirty="0">
                          <a:solidFill>
                            <a:schemeClr val="tx1"/>
                          </a:solidFill>
                          <a:latin typeface="+mn-lt"/>
                        </a:rPr>
                        <a:t>Top 10 Drugs</a:t>
                      </a:r>
                    </a:p>
                  </a:txBody>
                  <a:tcPr/>
                </a:tc>
                <a:tc hMerge="1">
                  <a:txBody>
                    <a:bodyPr/>
                    <a:lstStyle/>
                    <a:p>
                      <a:pPr algn="ctr"/>
                      <a:endParaRPr lang="en-US"/>
                    </a:p>
                  </a:txBody>
                  <a:tcPr/>
                </a:tc>
                <a:extLst>
                  <a:ext uri="{0D108BD9-81ED-4DB2-BD59-A6C34878D82A}">
                    <a16:rowId xmlns:a16="http://schemas.microsoft.com/office/drawing/2014/main" val="2227172301"/>
                  </a:ext>
                </a:extLst>
              </a:tr>
              <a:tr h="6070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dirty="0">
                          <a:solidFill>
                            <a:schemeClr val="tx1"/>
                          </a:solidFill>
                          <a:latin typeface="+mn-lt"/>
                        </a:rPr>
                        <a:t>Influenza Vaccine</a:t>
                      </a:r>
                    </a:p>
                  </a:txBody>
                  <a:tcPr anchor="ctr"/>
                </a:tc>
                <a:tc>
                  <a:txBody>
                    <a:bodyPr/>
                    <a:lstStyle/>
                    <a:p>
                      <a:pPr algn="l">
                        <a:buNone/>
                      </a:pPr>
                      <a:r>
                        <a:rPr lang="en-US" sz="1400" b="0" u="none" dirty="0">
                          <a:solidFill>
                            <a:schemeClr val="tx1"/>
                          </a:solidFill>
                          <a:effectLst/>
                          <a:latin typeface="+mn-lt"/>
                        </a:rPr>
                        <a:t>98.16 %</a:t>
                      </a:r>
                    </a:p>
                  </a:txBody>
                  <a:tcPr anchor="ctr"/>
                </a:tc>
                <a:extLst>
                  <a:ext uri="{0D108BD9-81ED-4DB2-BD59-A6C34878D82A}">
                    <a16:rowId xmlns:a16="http://schemas.microsoft.com/office/drawing/2014/main" val="3151866766"/>
                  </a:ext>
                </a:extLst>
              </a:tr>
              <a:tr h="394081">
                <a:tc>
                  <a:txBody>
                    <a:bodyPr/>
                    <a:lstStyle/>
                    <a:p>
                      <a:pPr algn="l">
                        <a:buNone/>
                      </a:pPr>
                      <a:r>
                        <a:rPr lang="en-US" sz="1400" u="none" strike="noStrike" dirty="0">
                          <a:solidFill>
                            <a:schemeClr val="tx1"/>
                          </a:solidFill>
                          <a:effectLst/>
                          <a:latin typeface="+mn-lt"/>
                        </a:rPr>
                        <a:t>TDAP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72.48 %</a:t>
                      </a:r>
                    </a:p>
                  </a:txBody>
                  <a:tcPr anchor="ctr"/>
                </a:tc>
                <a:extLst>
                  <a:ext uri="{0D108BD9-81ED-4DB2-BD59-A6C34878D82A}">
                    <a16:rowId xmlns:a16="http://schemas.microsoft.com/office/drawing/2014/main" val="3635571087"/>
                  </a:ext>
                </a:extLst>
              </a:tr>
              <a:tr h="357096">
                <a:tc>
                  <a:txBody>
                    <a:bodyPr/>
                    <a:lstStyle/>
                    <a:p>
                      <a:pPr algn="l">
                        <a:buNone/>
                      </a:pPr>
                      <a:r>
                        <a:rPr lang="en-US" sz="1400" u="none" strike="noStrike" dirty="0">
                          <a:solidFill>
                            <a:schemeClr val="tx1"/>
                          </a:solidFill>
                          <a:effectLst/>
                          <a:latin typeface="+mn-lt"/>
                        </a:rPr>
                        <a:t>acetaminophen</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55.05 %</a:t>
                      </a:r>
                    </a:p>
                  </a:txBody>
                  <a:tcPr anchor="ctr"/>
                </a:tc>
                <a:extLst>
                  <a:ext uri="{0D108BD9-81ED-4DB2-BD59-A6C34878D82A}">
                    <a16:rowId xmlns:a16="http://schemas.microsoft.com/office/drawing/2014/main" val="3019196922"/>
                  </a:ext>
                </a:extLst>
              </a:tr>
              <a:tr h="599410">
                <a:tc>
                  <a:txBody>
                    <a:bodyPr/>
                    <a:lstStyle/>
                    <a:p>
                      <a:pPr algn="l">
                        <a:buNone/>
                      </a:pPr>
                      <a:r>
                        <a:rPr lang="en-US" sz="1400" u="none" strike="noStrike" dirty="0">
                          <a:solidFill>
                            <a:schemeClr val="tx1"/>
                          </a:solidFill>
                          <a:effectLst/>
                          <a:latin typeface="+mn-lt"/>
                        </a:rPr>
                        <a:t>MCV4P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39.45 %</a:t>
                      </a:r>
                    </a:p>
                  </a:txBody>
                  <a:tcPr anchor="ctr"/>
                </a:tc>
                <a:extLst>
                  <a:ext uri="{0D108BD9-81ED-4DB2-BD59-A6C34878D82A}">
                    <a16:rowId xmlns:a16="http://schemas.microsoft.com/office/drawing/2014/main" val="2676915755"/>
                  </a:ext>
                </a:extLst>
              </a:tr>
              <a:tr h="385681">
                <a:tc>
                  <a:txBody>
                    <a:bodyPr/>
                    <a:lstStyle/>
                    <a:p>
                      <a:pPr algn="l">
                        <a:buNone/>
                      </a:pPr>
                      <a:r>
                        <a:rPr lang="en-US" sz="1400" u="none" strike="noStrike" dirty="0">
                          <a:solidFill>
                            <a:schemeClr val="tx1"/>
                          </a:solidFill>
                          <a:effectLst/>
                          <a:latin typeface="+mn-lt"/>
                        </a:rPr>
                        <a:t>amoxicillin</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34.86 %</a:t>
                      </a:r>
                    </a:p>
                  </a:txBody>
                  <a:tcPr anchor="ctr"/>
                </a:tc>
                <a:extLst>
                  <a:ext uri="{0D108BD9-81ED-4DB2-BD59-A6C34878D82A}">
                    <a16:rowId xmlns:a16="http://schemas.microsoft.com/office/drawing/2014/main" val="814131002"/>
                  </a:ext>
                </a:extLst>
              </a:tr>
              <a:tr h="857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Hepatitis A Vaccine</a:t>
                      </a:r>
                      <a:endParaRPr lang="en-US" sz="1400" u="none" dirty="0">
                        <a:solidFill>
                          <a:schemeClr val="tx1"/>
                        </a:solidFill>
                        <a:effectLst/>
                        <a:latin typeface="+mn-lt"/>
                      </a:endParaRPr>
                    </a:p>
                    <a:p>
                      <a:pPr algn="l">
                        <a:buNone/>
                      </a:pP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32.11 %</a:t>
                      </a:r>
                    </a:p>
                  </a:txBody>
                  <a:tcPr anchor="ctr"/>
                </a:tc>
                <a:extLst>
                  <a:ext uri="{0D108BD9-81ED-4DB2-BD59-A6C34878D82A}">
                    <a16:rowId xmlns:a16="http://schemas.microsoft.com/office/drawing/2014/main" val="999300753"/>
                  </a:ext>
                </a:extLst>
              </a:tr>
              <a:tr h="385681">
                <a:tc>
                  <a:txBody>
                    <a:bodyPr/>
                    <a:lstStyle/>
                    <a:p>
                      <a:pPr algn="l">
                        <a:buNone/>
                      </a:pPr>
                      <a:r>
                        <a:rPr lang="en-US" sz="1400" u="none" strike="noStrike" dirty="0">
                          <a:solidFill>
                            <a:schemeClr val="tx1"/>
                          </a:solidFill>
                          <a:effectLst/>
                          <a:latin typeface="+mn-lt"/>
                        </a:rPr>
                        <a:t>HPV Vaccine</a:t>
                      </a:r>
                      <a:endParaRPr lang="en-US" sz="1400" u="none" dirty="0">
                        <a:solidFill>
                          <a:schemeClr val="tx1"/>
                        </a:solidFill>
                        <a:effectLst/>
                        <a:latin typeface="+mn-lt"/>
                      </a:endParaRPr>
                    </a:p>
                  </a:txBody>
                  <a:tcPr anchor="ctr"/>
                </a:tc>
                <a:tc>
                  <a:txBody>
                    <a:bodyPr/>
                    <a:lstStyle/>
                    <a:p>
                      <a:pPr algn="l">
                        <a:buNone/>
                      </a:pPr>
                      <a:r>
                        <a:rPr lang="en-US" sz="1400" b="0" u="none">
                          <a:solidFill>
                            <a:schemeClr val="tx1"/>
                          </a:solidFill>
                          <a:effectLst/>
                          <a:latin typeface="+mn-lt"/>
                        </a:rPr>
                        <a:t>32.11 %</a:t>
                      </a:r>
                    </a:p>
                  </a:txBody>
                  <a:tcPr anchor="ctr"/>
                </a:tc>
                <a:extLst>
                  <a:ext uri="{0D108BD9-81ED-4DB2-BD59-A6C34878D82A}">
                    <a16:rowId xmlns:a16="http://schemas.microsoft.com/office/drawing/2014/main" val="1404895189"/>
                  </a:ext>
                </a:extLst>
              </a:tr>
              <a:tr h="357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Zoster Vaccine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31.19 %</a:t>
                      </a:r>
                    </a:p>
                  </a:txBody>
                  <a:tcPr anchor="ctr"/>
                </a:tc>
                <a:extLst>
                  <a:ext uri="{0D108BD9-81ED-4DB2-BD59-A6C34878D82A}">
                    <a16:rowId xmlns:a16="http://schemas.microsoft.com/office/drawing/2014/main" val="504118025"/>
                  </a:ext>
                </a:extLst>
              </a:tr>
              <a:tr h="385681">
                <a:tc>
                  <a:txBody>
                    <a:bodyPr/>
                    <a:lstStyle/>
                    <a:p>
                      <a:pPr algn="l">
                        <a:buNone/>
                      </a:pPr>
                      <a:r>
                        <a:rPr lang="en-US" sz="1400" u="none" strike="noStrike" dirty="0">
                          <a:solidFill>
                            <a:schemeClr val="tx1"/>
                          </a:solidFill>
                          <a:effectLst/>
                          <a:latin typeface="+mn-lt"/>
                        </a:rPr>
                        <a:t>PCV 13</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30.28 %</a:t>
                      </a:r>
                    </a:p>
                  </a:txBody>
                  <a:tcPr anchor="ctr"/>
                </a:tc>
                <a:extLst>
                  <a:ext uri="{0D108BD9-81ED-4DB2-BD59-A6C34878D82A}">
                    <a16:rowId xmlns:a16="http://schemas.microsoft.com/office/drawing/2014/main" val="2958154413"/>
                  </a:ext>
                </a:extLst>
              </a:tr>
              <a:tr h="385681">
                <a:tc>
                  <a:txBody>
                    <a:bodyPr/>
                    <a:lstStyle/>
                    <a:p>
                      <a:pPr algn="l">
                        <a:buNone/>
                      </a:pPr>
                      <a:r>
                        <a:rPr lang="en-US" sz="1400" u="none" strike="noStrike" dirty="0">
                          <a:solidFill>
                            <a:schemeClr val="tx1"/>
                          </a:solidFill>
                          <a:effectLst/>
                          <a:latin typeface="+mn-lt"/>
                        </a:rPr>
                        <a:t>DTAP vaccine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29.36 %</a:t>
                      </a:r>
                    </a:p>
                  </a:txBody>
                  <a:tcPr anchor="ctr"/>
                </a:tc>
                <a:extLst>
                  <a:ext uri="{0D108BD9-81ED-4DB2-BD59-A6C34878D82A}">
                    <a16:rowId xmlns:a16="http://schemas.microsoft.com/office/drawing/2014/main" val="3119813382"/>
                  </a:ext>
                </a:extLst>
              </a:tr>
            </a:tbl>
          </a:graphicData>
        </a:graphic>
      </p:graphicFrame>
      <p:graphicFrame>
        <p:nvGraphicFramePr>
          <p:cNvPr id="6" name="Table 5">
            <a:extLst>
              <a:ext uri="{FF2B5EF4-FFF2-40B4-BE49-F238E27FC236}">
                <a16:creationId xmlns:a16="http://schemas.microsoft.com/office/drawing/2014/main" id="{B9A788D7-ADB8-6B52-197C-9D1ED22C912C}"/>
              </a:ext>
            </a:extLst>
          </p:cNvPr>
          <p:cNvGraphicFramePr>
            <a:graphicFrameLocks noGrp="1"/>
          </p:cNvGraphicFramePr>
          <p:nvPr/>
        </p:nvGraphicFramePr>
        <p:xfrm>
          <a:off x="6597258" y="1359419"/>
          <a:ext cx="2372061" cy="5071594"/>
        </p:xfrm>
        <a:graphic>
          <a:graphicData uri="http://schemas.openxmlformats.org/drawingml/2006/table">
            <a:tbl>
              <a:tblPr firstRow="1" bandRow="1">
                <a:tableStyleId>{5C22544A-7EE6-4342-B048-85BDC9FD1C3A}</a:tableStyleId>
              </a:tblPr>
              <a:tblGrid>
                <a:gridCol w="1444761">
                  <a:extLst>
                    <a:ext uri="{9D8B030D-6E8A-4147-A177-3AD203B41FA5}">
                      <a16:colId xmlns:a16="http://schemas.microsoft.com/office/drawing/2014/main" val="2057033155"/>
                    </a:ext>
                  </a:extLst>
                </a:gridCol>
                <a:gridCol w="927300">
                  <a:extLst>
                    <a:ext uri="{9D8B030D-6E8A-4147-A177-3AD203B41FA5}">
                      <a16:colId xmlns:a16="http://schemas.microsoft.com/office/drawing/2014/main" val="761332382"/>
                    </a:ext>
                  </a:extLst>
                </a:gridCol>
              </a:tblGrid>
              <a:tr h="332881">
                <a:tc gridSpan="2">
                  <a:txBody>
                    <a:bodyPr/>
                    <a:lstStyle/>
                    <a:p>
                      <a:pPr algn="ctr"/>
                      <a:r>
                        <a:rPr lang="en-US" sz="1400" u="none" dirty="0">
                          <a:solidFill>
                            <a:schemeClr val="tx1"/>
                          </a:solidFill>
                          <a:latin typeface="+mn-lt"/>
                        </a:rPr>
                        <a:t>Top 10 Measurements</a:t>
                      </a:r>
                    </a:p>
                  </a:txBody>
                  <a:tcPr/>
                </a:tc>
                <a:tc hMerge="1">
                  <a:txBody>
                    <a:bodyPr/>
                    <a:lstStyle/>
                    <a:p>
                      <a:pPr algn="ctr"/>
                      <a:endParaRPr lang="en-US"/>
                    </a:p>
                  </a:txBody>
                  <a:tcPr/>
                </a:tc>
                <a:extLst>
                  <a:ext uri="{0D108BD9-81ED-4DB2-BD59-A6C34878D82A}">
                    <a16:rowId xmlns:a16="http://schemas.microsoft.com/office/drawing/2014/main" val="2227172301"/>
                  </a:ext>
                </a:extLst>
              </a:tr>
              <a:tr h="5658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dirty="0">
                          <a:solidFill>
                            <a:schemeClr val="tx1"/>
                          </a:solidFill>
                          <a:latin typeface="+mn-lt"/>
                        </a:rPr>
                        <a:t>Platelets</a:t>
                      </a: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151866766"/>
                  </a:ext>
                </a:extLst>
              </a:tr>
              <a:tr h="367358">
                <a:tc>
                  <a:txBody>
                    <a:bodyPr/>
                    <a:lstStyle/>
                    <a:p>
                      <a:pPr algn="l">
                        <a:buNone/>
                      </a:pPr>
                      <a:r>
                        <a:rPr lang="en-US" sz="1400" u="none" strike="noStrike" dirty="0">
                          <a:solidFill>
                            <a:schemeClr val="tx1"/>
                          </a:solidFill>
                          <a:effectLst/>
                          <a:latin typeface="+mn-lt"/>
                        </a:rPr>
                        <a:t>Hemoglobin</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635571087"/>
                  </a:ext>
                </a:extLst>
              </a:tr>
              <a:tr h="332881">
                <a:tc>
                  <a:txBody>
                    <a:bodyPr/>
                    <a:lstStyle/>
                    <a:p>
                      <a:pPr algn="l">
                        <a:buNone/>
                      </a:pPr>
                      <a:r>
                        <a:rPr lang="en-US" sz="1400" u="none" strike="noStrike" dirty="0">
                          <a:solidFill>
                            <a:schemeClr val="tx1"/>
                          </a:solidFill>
                          <a:effectLst/>
                          <a:latin typeface="+mn-lt"/>
                        </a:rPr>
                        <a:t>Erythrocytes</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3019196922"/>
                  </a:ext>
                </a:extLst>
              </a:tr>
              <a:tr h="558763">
                <a:tc>
                  <a:txBody>
                    <a:bodyPr/>
                    <a:lstStyle/>
                    <a:p>
                      <a:pPr algn="l">
                        <a:buNone/>
                      </a:pPr>
                      <a:r>
                        <a:rPr lang="en-US" sz="1400" u="none" strike="noStrike" dirty="0">
                          <a:solidFill>
                            <a:schemeClr val="tx1"/>
                          </a:solidFill>
                          <a:effectLst/>
                          <a:latin typeface="+mn-lt"/>
                        </a:rPr>
                        <a:t>Diastolic Blood Pressure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2676915755"/>
                  </a:ext>
                </a:extLst>
              </a:tr>
              <a:tr h="359527">
                <a:tc>
                  <a:txBody>
                    <a:bodyPr/>
                    <a:lstStyle/>
                    <a:p>
                      <a:pPr algn="l">
                        <a:buNone/>
                      </a:pPr>
                      <a:r>
                        <a:rPr lang="en-US" sz="1400" u="none" strike="noStrike" dirty="0">
                          <a:solidFill>
                            <a:schemeClr val="tx1"/>
                          </a:solidFill>
                          <a:effectLst/>
                          <a:latin typeface="+mn-lt"/>
                        </a:rPr>
                        <a:t>Heart Rate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814131002"/>
                  </a:ext>
                </a:extLst>
              </a:tr>
              <a:tr h="7989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Body Height</a:t>
                      </a:r>
                      <a:endParaRPr lang="en-US" sz="1400" u="none" dirty="0">
                        <a:solidFill>
                          <a:schemeClr val="tx1"/>
                        </a:solidFill>
                        <a:effectLst/>
                        <a:latin typeface="+mn-lt"/>
                      </a:endParaRPr>
                    </a:p>
                    <a:p>
                      <a:pPr algn="l">
                        <a:buNone/>
                      </a:pP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999300753"/>
                  </a:ext>
                </a:extLst>
              </a:tr>
              <a:tr h="359527">
                <a:tc>
                  <a:txBody>
                    <a:bodyPr/>
                    <a:lstStyle/>
                    <a:p>
                      <a:pPr algn="l">
                        <a:buNone/>
                      </a:pPr>
                      <a:r>
                        <a:rPr lang="en-US" sz="1400" u="none" strike="noStrike" dirty="0">
                          <a:solidFill>
                            <a:schemeClr val="tx1"/>
                          </a:solidFill>
                          <a:effectLst/>
                          <a:latin typeface="+mn-lt"/>
                        </a:rPr>
                        <a:t>Systolic Blood Pressure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1404895189"/>
                  </a:ext>
                </a:extLst>
              </a:tr>
              <a:tr h="332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tx1"/>
                          </a:solidFill>
                          <a:effectLst/>
                          <a:latin typeface="+mn-lt"/>
                        </a:rPr>
                        <a:t>Pain severity score</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504118025"/>
                  </a:ext>
                </a:extLst>
              </a:tr>
              <a:tr h="359527">
                <a:tc>
                  <a:txBody>
                    <a:bodyPr/>
                    <a:lstStyle/>
                    <a:p>
                      <a:pPr algn="l">
                        <a:buNone/>
                      </a:pPr>
                      <a:r>
                        <a:rPr lang="en-US" sz="1400" u="none" strike="noStrike" dirty="0">
                          <a:solidFill>
                            <a:schemeClr val="tx1"/>
                          </a:solidFill>
                          <a:effectLst/>
                          <a:latin typeface="+mn-lt"/>
                        </a:rPr>
                        <a:t>Body Weight</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100 %</a:t>
                      </a:r>
                    </a:p>
                  </a:txBody>
                  <a:tcPr anchor="ctr"/>
                </a:tc>
                <a:extLst>
                  <a:ext uri="{0D108BD9-81ED-4DB2-BD59-A6C34878D82A}">
                    <a16:rowId xmlns:a16="http://schemas.microsoft.com/office/drawing/2014/main" val="2958154413"/>
                  </a:ext>
                </a:extLst>
              </a:tr>
              <a:tr h="359527">
                <a:tc>
                  <a:txBody>
                    <a:bodyPr/>
                    <a:lstStyle/>
                    <a:p>
                      <a:pPr algn="l">
                        <a:buNone/>
                      </a:pPr>
                      <a:r>
                        <a:rPr lang="en-US" sz="1400" u="none" strike="noStrike" dirty="0">
                          <a:solidFill>
                            <a:schemeClr val="tx1"/>
                          </a:solidFill>
                          <a:effectLst/>
                          <a:latin typeface="+mn-lt"/>
                        </a:rPr>
                        <a:t>MCV</a:t>
                      </a:r>
                      <a:endParaRPr lang="en-US" sz="1400" u="none" dirty="0">
                        <a:solidFill>
                          <a:schemeClr val="tx1"/>
                        </a:solidFill>
                        <a:effectLst/>
                        <a:latin typeface="+mn-lt"/>
                      </a:endParaRPr>
                    </a:p>
                  </a:txBody>
                  <a:tcPr anchor="ctr"/>
                </a:tc>
                <a:tc>
                  <a:txBody>
                    <a:bodyPr/>
                    <a:lstStyle/>
                    <a:p>
                      <a:pPr algn="l">
                        <a:buNone/>
                      </a:pPr>
                      <a:r>
                        <a:rPr lang="en-US" sz="1400" b="0" u="none" dirty="0">
                          <a:solidFill>
                            <a:schemeClr val="tx1"/>
                          </a:solidFill>
                          <a:effectLst/>
                          <a:latin typeface="+mn-lt"/>
                        </a:rPr>
                        <a:t>100%</a:t>
                      </a:r>
                    </a:p>
                  </a:txBody>
                  <a:tcPr anchor="ctr"/>
                </a:tc>
                <a:extLst>
                  <a:ext uri="{0D108BD9-81ED-4DB2-BD59-A6C34878D82A}">
                    <a16:rowId xmlns:a16="http://schemas.microsoft.com/office/drawing/2014/main" val="3119813382"/>
                  </a:ext>
                </a:extLst>
              </a:tr>
            </a:tbl>
          </a:graphicData>
        </a:graphic>
      </p:graphicFrame>
      <p:sp>
        <p:nvSpPr>
          <p:cNvPr id="7" name="Rectangle 6">
            <a:extLst>
              <a:ext uri="{FF2B5EF4-FFF2-40B4-BE49-F238E27FC236}">
                <a16:creationId xmlns:a16="http://schemas.microsoft.com/office/drawing/2014/main" id="{63A87DD8-1507-C857-F161-44D374F640FB}"/>
              </a:ext>
            </a:extLst>
          </p:cNvPr>
          <p:cNvSpPr/>
          <p:nvPr/>
        </p:nvSpPr>
        <p:spPr>
          <a:xfrm>
            <a:off x="7913914" y="1730829"/>
            <a:ext cx="1219200" cy="47620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5C31CEE-0B51-408D-347C-56F0AABA3883}"/>
              </a:ext>
            </a:extLst>
          </p:cNvPr>
          <p:cNvSpPr/>
          <p:nvPr/>
        </p:nvSpPr>
        <p:spPr>
          <a:xfrm>
            <a:off x="3058886" y="1730829"/>
            <a:ext cx="2612571" cy="65314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0113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915C12F9-94D9-A1BB-AF89-B673C81A7113}"/>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8BCF81D0-BE19-03A8-111C-CF9EF91A7016}"/>
              </a:ext>
            </a:extLst>
          </p:cNvPr>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a:t>ETL Process and Logic</a:t>
            </a:r>
            <a:endParaRPr/>
          </a:p>
        </p:txBody>
      </p:sp>
    </p:spTree>
    <p:extLst>
      <p:ext uri="{BB962C8B-B14F-4D97-AF65-F5344CB8AC3E}">
        <p14:creationId xmlns:p14="http://schemas.microsoft.com/office/powerpoint/2010/main" val="3305713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Process</a:t>
            </a:r>
          </a:p>
        </p:txBody>
      </p:sp>
      <p:sp>
        <p:nvSpPr>
          <p:cNvPr id="7" name="Slide Number Placeholder 6">
            <a:extLst>
              <a:ext uri="{FF2B5EF4-FFF2-40B4-BE49-F238E27FC236}">
                <a16:creationId xmlns:a16="http://schemas.microsoft.com/office/drawing/2014/main" id="{0399C040-C47D-468D-A267-557F8FC3F2DC}"/>
              </a:ext>
            </a:extLst>
          </p:cNvPr>
          <p:cNvSpPr>
            <a:spLocks noGrp="1"/>
          </p:cNvSpPr>
          <p:nvPr>
            <p:ph type="sldNum" sz="quarter" idx="4"/>
          </p:nvPr>
        </p:nvSpPr>
        <p:spPr/>
        <p:txBody>
          <a:bodyPr/>
          <a:lstStyle/>
          <a:p>
            <a:fld id="{444583ED-F364-40B3-B25B-483B5033DFA3}" type="slidenum">
              <a:rPr lang="en-US" smtClean="0"/>
              <a:pPr/>
              <a:t>59</a:t>
            </a:fld>
            <a:endParaRPr lang="en-US"/>
          </a:p>
        </p:txBody>
      </p:sp>
      <p:pic>
        <p:nvPicPr>
          <p:cNvPr id="26" name="Picture 2" descr="alt text">
            <a:extLst>
              <a:ext uri="{FF2B5EF4-FFF2-40B4-BE49-F238E27FC236}">
                <a16:creationId xmlns:a16="http://schemas.microsoft.com/office/drawing/2014/main" id="{08F4DE72-AD56-4469-BCF1-2570F8768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C662B725-B696-4291-AAE2-ACE3B437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56B4AB1-3FF5-4B72-9581-A5DB1DE165EB}"/>
              </a:ext>
            </a:extLst>
          </p:cNvPr>
          <p:cNvPicPr>
            <a:picLocks noChangeAspect="1"/>
          </p:cNvPicPr>
          <p:nvPr/>
        </p:nvPicPr>
        <p:blipFill>
          <a:blip r:embed="rId5"/>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888B8901-38FA-453D-853D-ECE900F96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85E4A7-D03F-4EFC-BEAF-E9F02D6D3C64}"/>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621BB490-F3C3-49B0-9E00-4729A1FE91D9}"/>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44E7CF4-144C-41ED-A8EC-8F2CF1E39F7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E6BF8E0F-1417-452C-99F5-CB3E9FB9D821}"/>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75EB7CC5-E15C-4E4E-B709-8CE84C714A42}"/>
              </a:ext>
            </a:extLst>
          </p:cNvPr>
          <p:cNvPicPr>
            <a:picLocks noChangeAspect="1"/>
          </p:cNvPicPr>
          <p:nvPr/>
        </p:nvPicPr>
        <p:blipFill>
          <a:blip r:embed="rId5"/>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41C6399E-6E5D-4750-8A54-848ABB3BAB38}"/>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F9E85829-930F-413F-8AD2-7F3326E32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05BD990-975B-463D-8E8E-37655C8F614A}"/>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D773133E-26A1-4A28-9F23-A654427D209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029CE1E1-527D-410C-8FF4-2F932A3A766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35ABC580-384D-4205-8E7F-FF123EBA3EF9}"/>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64DC4356-8ACD-4E8A-8906-796F627AA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F8A09326-3F61-43A9-B3C8-A0802565831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602EEC01-2031-4541-ABCA-9D3501D0D2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2EF42C-B9E7-4EFD-9FB2-A3BC0D3AC02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C1F0986C-3086-4343-BC3C-40795769FE0B}"/>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D18EFB59-8E91-409A-9CBD-551223DB5EC9}"/>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331D9C-EAF8-41C8-ACAF-AEFB9A49F33A}"/>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8AC5A98A-9940-49F1-9348-2A1FD855F56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47477091-7490-4EAA-B659-CB919F25CA1D}"/>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7357C5DC-9137-46C8-BDA3-A04C5FDBB48A}"/>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BA68B54E-2BA6-44E8-94A8-373DAB5C8856}"/>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CD76B0E6-2009-439E-849A-B4796F42C701}"/>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570E993-5EE1-4461-9A1A-939E9E79CFCD}"/>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D073CD2-594A-44E0-B4B2-5C9F74E92EE5}"/>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8C04D1-8B1E-4BD9-82F7-1682700481A9}"/>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pic>
        <p:nvPicPr>
          <p:cNvPr id="34" name="Picture 33">
            <a:extLst>
              <a:ext uri="{FF2B5EF4-FFF2-40B4-BE49-F238E27FC236}">
                <a16:creationId xmlns:a16="http://schemas.microsoft.com/office/drawing/2014/main" id="{48345DF4-5230-4B8C-8D32-736CD1BBADE7}"/>
              </a:ext>
            </a:extLst>
          </p:cNvPr>
          <p:cNvPicPr>
            <a:picLocks noChangeAspect="1"/>
          </p:cNvPicPr>
          <p:nvPr/>
        </p:nvPicPr>
        <p:blipFill>
          <a:blip r:embed="rId13"/>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E1779D8E-1D4E-421B-99F3-26EDB501DEA6}"/>
              </a:ext>
            </a:extLst>
          </p:cNvPr>
          <p:cNvSpPr/>
          <p:nvPr/>
        </p:nvSpPr>
        <p:spPr>
          <a:xfrm>
            <a:off x="8163687" y="5872371"/>
            <a:ext cx="1144422" cy="369332"/>
          </a:xfrm>
          <a:prstGeom prst="rect">
            <a:avLst/>
          </a:prstGeom>
        </p:spPr>
        <p:txBody>
          <a:bodyPr wrap="square">
            <a:spAutoFit/>
          </a:bodyPr>
          <a:lstStyle/>
          <a:p>
            <a:pPr algn="ctr"/>
            <a:r>
              <a:rPr lang="en-US"/>
              <a:t>DQD</a:t>
            </a:r>
          </a:p>
        </p:txBody>
      </p:sp>
    </p:spTree>
    <p:extLst>
      <p:ext uri="{BB962C8B-B14F-4D97-AF65-F5344CB8AC3E}">
        <p14:creationId xmlns:p14="http://schemas.microsoft.com/office/powerpoint/2010/main" val="248747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70E-8547-4608-ADEF-460053B9907A}"/>
              </a:ext>
            </a:extLst>
          </p:cNvPr>
          <p:cNvSpPr>
            <a:spLocks noGrp="1"/>
          </p:cNvSpPr>
          <p:nvPr>
            <p:ph type="title"/>
          </p:nvPr>
        </p:nvSpPr>
        <p:spPr/>
        <p:txBody>
          <a:bodyPr/>
          <a:lstStyle/>
          <a:p>
            <a:r>
              <a:rPr lang="en-US" dirty="0"/>
              <a:t>Connecting to the Hotel WIFI</a:t>
            </a:r>
          </a:p>
        </p:txBody>
      </p:sp>
      <p:sp>
        <p:nvSpPr>
          <p:cNvPr id="3" name="Content Placeholder 2">
            <a:extLst>
              <a:ext uri="{FF2B5EF4-FFF2-40B4-BE49-F238E27FC236}">
                <a16:creationId xmlns:a16="http://schemas.microsoft.com/office/drawing/2014/main" id="{280CFDB6-C102-46D1-A440-8C4810CD5BCC}"/>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Network:  OHDSI2025	</a:t>
            </a:r>
          </a:p>
          <a:p>
            <a:pPr marL="0" indent="0" algn="ctr">
              <a:buNone/>
            </a:pPr>
            <a:endParaRPr lang="en-US" sz="4800" dirty="0"/>
          </a:p>
          <a:p>
            <a:pPr marL="0" indent="0" algn="ctr">
              <a:buNone/>
            </a:pPr>
            <a:r>
              <a:rPr lang="en-US" sz="4800" dirty="0"/>
              <a:t>Password:	OHDSI2025	</a:t>
            </a:r>
          </a:p>
          <a:p>
            <a:pPr marL="0" indent="0" algn="ctr">
              <a:buNone/>
            </a:pPr>
            <a:endParaRPr lang="en-US" sz="4800" dirty="0"/>
          </a:p>
        </p:txBody>
      </p:sp>
      <p:sp>
        <p:nvSpPr>
          <p:cNvPr id="4" name="Slide Number Placeholder 3">
            <a:extLst>
              <a:ext uri="{FF2B5EF4-FFF2-40B4-BE49-F238E27FC236}">
                <a16:creationId xmlns:a16="http://schemas.microsoft.com/office/drawing/2014/main" id="{FA11F1AC-673E-44DD-97CB-479DEAB5396F}"/>
              </a:ext>
            </a:extLst>
          </p:cNvPr>
          <p:cNvSpPr>
            <a:spLocks noGrp="1"/>
          </p:cNvSpPr>
          <p:nvPr>
            <p:ph type="sldNum" sz="quarter" idx="4"/>
          </p:nvPr>
        </p:nvSpPr>
        <p:spPr/>
        <p:txBody>
          <a:bodyPr/>
          <a:lstStyle/>
          <a:p>
            <a:fld id="{444583ED-F364-40B3-B25B-483B5033DFA3}" type="slidenum">
              <a:rPr lang="en-US" smtClean="0"/>
              <a:pPr/>
              <a:t>6</a:t>
            </a:fld>
            <a:endParaRPr lang="en-US"/>
          </a:p>
        </p:txBody>
      </p:sp>
    </p:spTree>
    <p:extLst>
      <p:ext uri="{BB962C8B-B14F-4D97-AF65-F5344CB8AC3E}">
        <p14:creationId xmlns:p14="http://schemas.microsoft.com/office/powerpoint/2010/main" val="622460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D61D-6B1D-5ADD-FEDC-929139A35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190EF-463A-84FB-F884-597A394F9C7C}"/>
              </a:ext>
            </a:extLst>
          </p:cNvPr>
          <p:cNvSpPr>
            <a:spLocks noGrp="1"/>
          </p:cNvSpPr>
          <p:nvPr>
            <p:ph type="title"/>
          </p:nvPr>
        </p:nvSpPr>
        <p:spPr/>
        <p:txBody>
          <a:bodyPr/>
          <a:lstStyle/>
          <a:p>
            <a:r>
              <a:rPr lang="en-US"/>
              <a:t>ETL Process</a:t>
            </a:r>
          </a:p>
        </p:txBody>
      </p:sp>
      <p:sp>
        <p:nvSpPr>
          <p:cNvPr id="7" name="Slide Number Placeholder 6">
            <a:extLst>
              <a:ext uri="{FF2B5EF4-FFF2-40B4-BE49-F238E27FC236}">
                <a16:creationId xmlns:a16="http://schemas.microsoft.com/office/drawing/2014/main" id="{DA21BE8E-87EE-F720-4502-469B3C13711F}"/>
              </a:ext>
            </a:extLst>
          </p:cNvPr>
          <p:cNvSpPr>
            <a:spLocks noGrp="1"/>
          </p:cNvSpPr>
          <p:nvPr>
            <p:ph type="sldNum" sz="quarter" idx="4"/>
          </p:nvPr>
        </p:nvSpPr>
        <p:spPr/>
        <p:txBody>
          <a:bodyPr/>
          <a:lstStyle/>
          <a:p>
            <a:fld id="{444583ED-F364-40B3-B25B-483B5033DFA3}" type="slidenum">
              <a:rPr lang="en-US" smtClean="0"/>
              <a:pPr/>
              <a:t>60</a:t>
            </a:fld>
            <a:endParaRPr lang="en-US"/>
          </a:p>
        </p:txBody>
      </p:sp>
      <p:pic>
        <p:nvPicPr>
          <p:cNvPr id="26" name="Picture 2" descr="alt text">
            <a:extLst>
              <a:ext uri="{FF2B5EF4-FFF2-40B4-BE49-F238E27FC236}">
                <a16:creationId xmlns:a16="http://schemas.microsoft.com/office/drawing/2014/main" id="{424026A1-1D6C-67CA-7F15-FB8ABFC53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11B60968-C50A-818D-F057-81C04A3B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FFECC75-0BB7-8708-FACB-A6AECF937DAA}"/>
              </a:ext>
            </a:extLst>
          </p:cNvPr>
          <p:cNvPicPr>
            <a:picLocks noChangeAspect="1"/>
          </p:cNvPicPr>
          <p:nvPr/>
        </p:nvPicPr>
        <p:blipFill>
          <a:blip r:embed="rId4"/>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C39E457F-3C9F-E16B-1DB6-1A660D550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8DB51AB-6109-30C4-045A-EF499197E8CA}"/>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83886940-BB3C-9957-4C0E-C6FFE4D82D84}"/>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F7B923F-02BA-0EFD-CAD0-F1C420F3CC4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3CD8122E-BA88-B88C-ACD7-EFB5B9BB043F}"/>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647515FF-3494-D01E-26A8-823E21767C1C}"/>
              </a:ext>
            </a:extLst>
          </p:cNvPr>
          <p:cNvPicPr>
            <a:picLocks noChangeAspect="1"/>
          </p:cNvPicPr>
          <p:nvPr/>
        </p:nvPicPr>
        <p:blipFill>
          <a:blip r:embed="rId4"/>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7CF0BFC1-7AB3-0267-79FB-615A3615B8A3}"/>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DBCA019D-6CBF-0371-7EE2-7D1DA6A3D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D67932E-F950-2846-42A2-93A6CD0CE2B5}"/>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19B20F57-DA67-0783-98BC-6700DE9B38B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927058DF-97D8-6342-3C40-34B1FFFD1BC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989020CA-825D-0393-77B4-67C2BCE05C43}"/>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91655EDF-FBF1-50A8-A592-62FC0F2E4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02BED99D-EA96-AC4C-0DF9-451ED02126F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8AFB087A-5400-F3F6-C084-5A47A4BB04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E97909-C533-7528-4347-206083D0A6C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70A46195-8D5F-A2FE-BDB7-FA865B09CAE1}"/>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F3B07139-4D37-ABB5-9B19-817DA30EE7ED}"/>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307524-336D-C9FE-08E9-20A613470BC2}"/>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00A26A5F-8F38-5813-7C99-E44AF8B0FDF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80842256-3767-4430-88A5-F48AC4C733AF}"/>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3C84D58D-7DC1-BF5B-3156-B1F5C34B2482}"/>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926311B1-D5E3-E95E-CFD6-CC652F7AEFE7}"/>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D33132C5-F095-BB29-2251-5FFDD2C317A9}"/>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4D40FCC-5414-A7B0-6815-CB38EF59A242}"/>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15DAD5E-8AE6-3B0B-B4E6-BE39C4512DBD}"/>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9A5FE3-2033-E733-056F-C5B1AA307D4B}"/>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pic>
        <p:nvPicPr>
          <p:cNvPr id="34" name="Picture 33">
            <a:extLst>
              <a:ext uri="{FF2B5EF4-FFF2-40B4-BE49-F238E27FC236}">
                <a16:creationId xmlns:a16="http://schemas.microsoft.com/office/drawing/2014/main" id="{7AA389D1-2767-D1C9-0C6A-A5A37E8E5714}"/>
              </a:ext>
            </a:extLst>
          </p:cNvPr>
          <p:cNvPicPr>
            <a:picLocks noChangeAspect="1"/>
          </p:cNvPicPr>
          <p:nvPr/>
        </p:nvPicPr>
        <p:blipFill>
          <a:blip r:embed="rId12"/>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D9425D86-F299-153E-0BC1-D807E1C75689}"/>
              </a:ext>
            </a:extLst>
          </p:cNvPr>
          <p:cNvSpPr/>
          <p:nvPr/>
        </p:nvSpPr>
        <p:spPr>
          <a:xfrm>
            <a:off x="8163687" y="5872371"/>
            <a:ext cx="1144422" cy="369332"/>
          </a:xfrm>
          <a:prstGeom prst="rect">
            <a:avLst/>
          </a:prstGeom>
        </p:spPr>
        <p:txBody>
          <a:bodyPr wrap="square">
            <a:spAutoFit/>
          </a:bodyPr>
          <a:lstStyle/>
          <a:p>
            <a:pPr algn="ctr"/>
            <a:r>
              <a:rPr lang="en-US"/>
              <a:t>DQD</a:t>
            </a:r>
          </a:p>
        </p:txBody>
      </p:sp>
      <p:sp>
        <p:nvSpPr>
          <p:cNvPr id="8" name="TextBox 7">
            <a:extLst>
              <a:ext uri="{FF2B5EF4-FFF2-40B4-BE49-F238E27FC236}">
                <a16:creationId xmlns:a16="http://schemas.microsoft.com/office/drawing/2014/main" id="{BC51663F-1E11-5311-7BC0-057FC7CA1FBD}"/>
              </a:ext>
            </a:extLst>
          </p:cNvPr>
          <p:cNvSpPr txBox="1"/>
          <p:nvPr/>
        </p:nvSpPr>
        <p:spPr>
          <a:xfrm>
            <a:off x="4985082" y="4847422"/>
            <a:ext cx="896315" cy="1200329"/>
          </a:xfrm>
          <a:prstGeom prst="rect">
            <a:avLst/>
          </a:prstGeom>
          <a:noFill/>
        </p:spPr>
        <p:txBody>
          <a:bodyPr wrap="square" rtlCol="0">
            <a:spAutoFit/>
          </a:bodyPr>
          <a:lstStyle/>
          <a:p>
            <a:r>
              <a:rPr lang="en-US" sz="7200"/>
              <a:t>X</a:t>
            </a:r>
          </a:p>
        </p:txBody>
      </p:sp>
      <p:sp>
        <p:nvSpPr>
          <p:cNvPr id="13" name="TextBox 12">
            <a:extLst>
              <a:ext uri="{FF2B5EF4-FFF2-40B4-BE49-F238E27FC236}">
                <a16:creationId xmlns:a16="http://schemas.microsoft.com/office/drawing/2014/main" id="{CDA451F5-445F-14F6-E56D-E8AEFBC8D34E}"/>
              </a:ext>
            </a:extLst>
          </p:cNvPr>
          <p:cNvSpPr txBox="1"/>
          <p:nvPr/>
        </p:nvSpPr>
        <p:spPr>
          <a:xfrm>
            <a:off x="4338725" y="4032279"/>
            <a:ext cx="2009938"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sz="2000"/>
              <a:t>We won’t be covering this today </a:t>
            </a:r>
          </a:p>
        </p:txBody>
      </p:sp>
    </p:spTree>
    <p:extLst>
      <p:ext uri="{BB962C8B-B14F-4D97-AF65-F5344CB8AC3E}">
        <p14:creationId xmlns:p14="http://schemas.microsoft.com/office/powerpoint/2010/main" val="3554114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9C6A-646D-423A-B262-B9E6EC4B2F07}"/>
              </a:ext>
            </a:extLst>
          </p:cNvPr>
          <p:cNvSpPr>
            <a:spLocks noGrp="1"/>
          </p:cNvSpPr>
          <p:nvPr>
            <p:ph type="title"/>
          </p:nvPr>
        </p:nvSpPr>
        <p:spPr/>
        <p:txBody>
          <a:bodyPr/>
          <a:lstStyle/>
          <a:p>
            <a:r>
              <a:rPr lang="en-US"/>
              <a:t>ETL Process</a:t>
            </a:r>
          </a:p>
        </p:txBody>
      </p:sp>
      <p:sp>
        <p:nvSpPr>
          <p:cNvPr id="4" name="Rectangle 3">
            <a:extLst>
              <a:ext uri="{FF2B5EF4-FFF2-40B4-BE49-F238E27FC236}">
                <a16:creationId xmlns:a16="http://schemas.microsoft.com/office/drawing/2014/main" id="{026F4F63-5583-4EAF-AE67-6C091EDCC9D2}"/>
              </a:ext>
            </a:extLst>
          </p:cNvPr>
          <p:cNvSpPr/>
          <p:nvPr/>
        </p:nvSpPr>
        <p:spPr>
          <a:xfrm>
            <a:off x="1752600" y="6488668"/>
            <a:ext cx="8229600" cy="369332"/>
          </a:xfrm>
          <a:prstGeom prst="rect">
            <a:avLst/>
          </a:prstGeom>
        </p:spPr>
        <p:txBody>
          <a:bodyPr wrap="square">
            <a:spAutoFit/>
          </a:bodyPr>
          <a:lstStyle/>
          <a:p>
            <a:pPr algn="ctr"/>
            <a:r>
              <a:rPr lang="en-US"/>
              <a:t>https://ohdsi.github.io/TheBookOfOhdsi/ExtractTransformLoad.html</a:t>
            </a:r>
          </a:p>
        </p:txBody>
      </p:sp>
      <p:sp>
        <p:nvSpPr>
          <p:cNvPr id="3" name="Slide Number Placeholder 2">
            <a:extLst>
              <a:ext uri="{FF2B5EF4-FFF2-40B4-BE49-F238E27FC236}">
                <a16:creationId xmlns:a16="http://schemas.microsoft.com/office/drawing/2014/main" id="{9ACB6C05-9121-45C9-91DE-09194F7403E9}"/>
              </a:ext>
            </a:extLst>
          </p:cNvPr>
          <p:cNvSpPr>
            <a:spLocks noGrp="1"/>
          </p:cNvSpPr>
          <p:nvPr>
            <p:ph type="sldNum" sz="quarter" idx="4"/>
          </p:nvPr>
        </p:nvSpPr>
        <p:spPr/>
        <p:txBody>
          <a:bodyPr/>
          <a:lstStyle/>
          <a:p>
            <a:fld id="{444583ED-F364-40B3-B25B-483B5033DFA3}" type="slidenum">
              <a:rPr lang="en-US" smtClean="0"/>
              <a:pPr/>
              <a:t>61</a:t>
            </a:fld>
            <a:endParaRPr lang="en-US"/>
          </a:p>
        </p:txBody>
      </p:sp>
      <p:pic>
        <p:nvPicPr>
          <p:cNvPr id="7" name="Picture 6">
            <a:extLst>
              <a:ext uri="{FF2B5EF4-FFF2-40B4-BE49-F238E27FC236}">
                <a16:creationId xmlns:a16="http://schemas.microsoft.com/office/drawing/2014/main" id="{84054576-8240-457D-8A3D-E2C5DE00C385}"/>
              </a:ext>
            </a:extLst>
          </p:cNvPr>
          <p:cNvPicPr>
            <a:picLocks noChangeAspect="1"/>
          </p:cNvPicPr>
          <p:nvPr/>
        </p:nvPicPr>
        <p:blipFill>
          <a:blip r:embed="rId3"/>
          <a:stretch>
            <a:fillRect/>
          </a:stretch>
        </p:blipFill>
        <p:spPr>
          <a:xfrm>
            <a:off x="1964647" y="1450815"/>
            <a:ext cx="8262706" cy="4410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8" name="Picture 2" descr="Cover image">
            <a:extLst>
              <a:ext uri="{FF2B5EF4-FFF2-40B4-BE49-F238E27FC236}">
                <a16:creationId xmlns:a16="http://schemas.microsoft.com/office/drawing/2014/main" id="{169AE7F2-F9E4-4E6D-BD69-A8E14CD1F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0496" y="298384"/>
            <a:ext cx="2003258" cy="320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91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B8C9-7058-4C2D-93EE-2FC8C2221B4A}"/>
              </a:ext>
            </a:extLst>
          </p:cNvPr>
          <p:cNvSpPr>
            <a:spLocks noGrp="1"/>
          </p:cNvSpPr>
          <p:nvPr>
            <p:ph type="title"/>
          </p:nvPr>
        </p:nvSpPr>
        <p:spPr/>
        <p:txBody>
          <a:bodyPr/>
          <a:lstStyle/>
          <a:p>
            <a:r>
              <a:rPr lang="en-US"/>
              <a:t>Follow-Along Exercises for Today</a:t>
            </a:r>
          </a:p>
        </p:txBody>
      </p:sp>
      <p:sp>
        <p:nvSpPr>
          <p:cNvPr id="3" name="Content Placeholder 2">
            <a:extLst>
              <a:ext uri="{FF2B5EF4-FFF2-40B4-BE49-F238E27FC236}">
                <a16:creationId xmlns:a16="http://schemas.microsoft.com/office/drawing/2014/main" id="{C385A8CD-4746-4258-BFEB-3954DE21BFE4}"/>
              </a:ext>
            </a:extLst>
          </p:cNvPr>
          <p:cNvSpPr>
            <a:spLocks noGrp="1"/>
          </p:cNvSpPr>
          <p:nvPr>
            <p:ph idx="1"/>
          </p:nvPr>
        </p:nvSpPr>
        <p:spPr>
          <a:xfrm>
            <a:off x="1981200" y="1643745"/>
            <a:ext cx="8229600" cy="3809999"/>
          </a:xfrm>
        </p:spPr>
        <p:txBody>
          <a:bodyPr>
            <a:normAutofit lnSpcReduction="10000"/>
          </a:bodyPr>
          <a:lstStyle/>
          <a:p>
            <a:r>
              <a:rPr lang="en-US"/>
              <a:t>Scan a database with White Rabbit</a:t>
            </a:r>
          </a:p>
          <a:p>
            <a:endParaRPr lang="en-US"/>
          </a:p>
          <a:p>
            <a:r>
              <a:rPr lang="en-US"/>
              <a:t>Practice building an ETL document with Rabbit in a Hat</a:t>
            </a:r>
          </a:p>
          <a:p>
            <a:endParaRPr lang="en-US"/>
          </a:p>
          <a:p>
            <a:r>
              <a:rPr lang="en-US"/>
              <a:t>Examining Achilles and Data Quality Dashboard output</a:t>
            </a:r>
          </a:p>
        </p:txBody>
      </p:sp>
      <p:sp>
        <p:nvSpPr>
          <p:cNvPr id="4" name="Slide Number Placeholder 3">
            <a:extLst>
              <a:ext uri="{FF2B5EF4-FFF2-40B4-BE49-F238E27FC236}">
                <a16:creationId xmlns:a16="http://schemas.microsoft.com/office/drawing/2014/main" id="{3FD4BE81-F20A-4526-8CB2-10444FF61131}"/>
              </a:ext>
            </a:extLst>
          </p:cNvPr>
          <p:cNvSpPr>
            <a:spLocks noGrp="1"/>
          </p:cNvSpPr>
          <p:nvPr>
            <p:ph type="sldNum" sz="quarter" idx="4"/>
          </p:nvPr>
        </p:nvSpPr>
        <p:spPr/>
        <p:txBody>
          <a:bodyPr/>
          <a:lstStyle/>
          <a:p>
            <a:fld id="{444583ED-F364-40B3-B25B-483B5033DFA3}" type="slidenum">
              <a:rPr lang="en-US" smtClean="0"/>
              <a:pPr/>
              <a:t>62</a:t>
            </a:fld>
            <a:endParaRPr lang="en-US"/>
          </a:p>
        </p:txBody>
      </p:sp>
      <p:pic>
        <p:nvPicPr>
          <p:cNvPr id="5" name="Picture 2" descr="Image result for pusheen working">
            <a:extLst>
              <a:ext uri="{FF2B5EF4-FFF2-40B4-BE49-F238E27FC236}">
                <a16:creationId xmlns:a16="http://schemas.microsoft.com/office/drawing/2014/main" id="{1E6F73AE-14F6-417E-A547-CDEEAFE498A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141982" y="4104595"/>
            <a:ext cx="2388280" cy="23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11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F55D-BFE0-427D-AEA1-9DF1A18B4A82}"/>
              </a:ext>
            </a:extLst>
          </p:cNvPr>
          <p:cNvSpPr>
            <a:spLocks noGrp="1"/>
          </p:cNvSpPr>
          <p:nvPr>
            <p:ph type="title"/>
          </p:nvPr>
        </p:nvSpPr>
        <p:spPr/>
        <p:txBody>
          <a:bodyPr/>
          <a:lstStyle/>
          <a:p>
            <a:r>
              <a:rPr lang="en-US"/>
              <a:t>Tools help us get started . . . </a:t>
            </a:r>
          </a:p>
        </p:txBody>
      </p:sp>
      <p:sp>
        <p:nvSpPr>
          <p:cNvPr id="12" name="Text Placeholder 11">
            <a:extLst>
              <a:ext uri="{FF2B5EF4-FFF2-40B4-BE49-F238E27FC236}">
                <a16:creationId xmlns:a16="http://schemas.microsoft.com/office/drawing/2014/main" id="{22BD8815-52CC-4775-83D8-6D1A271FC7CA}"/>
              </a:ext>
            </a:extLst>
          </p:cNvPr>
          <p:cNvSpPr>
            <a:spLocks noGrp="1"/>
          </p:cNvSpPr>
          <p:nvPr>
            <p:ph type="body" sz="quarter" idx="3"/>
          </p:nvPr>
        </p:nvSpPr>
        <p:spPr>
          <a:xfrm>
            <a:off x="6169026" y="3059113"/>
            <a:ext cx="4041775" cy="639762"/>
          </a:xfrm>
        </p:spPr>
        <p:txBody>
          <a:bodyPr/>
          <a:lstStyle/>
          <a:p>
            <a:r>
              <a:rPr lang="en-US"/>
              <a:t>Rabbit In a Hat</a:t>
            </a:r>
          </a:p>
        </p:txBody>
      </p:sp>
      <p:sp>
        <p:nvSpPr>
          <p:cNvPr id="13" name="Content Placeholder 12">
            <a:extLst>
              <a:ext uri="{FF2B5EF4-FFF2-40B4-BE49-F238E27FC236}">
                <a16:creationId xmlns:a16="http://schemas.microsoft.com/office/drawing/2014/main" id="{71AA8925-30EE-4F66-9054-7C40CA8740ED}"/>
              </a:ext>
            </a:extLst>
          </p:cNvPr>
          <p:cNvSpPr>
            <a:spLocks noGrp="1"/>
          </p:cNvSpPr>
          <p:nvPr>
            <p:ph sz="quarter" idx="4"/>
          </p:nvPr>
        </p:nvSpPr>
        <p:spPr>
          <a:xfrm>
            <a:off x="6169026" y="3698876"/>
            <a:ext cx="4041775" cy="2600325"/>
          </a:xfrm>
        </p:spPr>
        <p:txBody>
          <a:bodyPr>
            <a:normAutofit/>
          </a:bodyPr>
          <a:lstStyle/>
          <a:p>
            <a:r>
              <a:rPr lang="en-US"/>
              <a:t>Uses White Rabbit scan to provide a graphical user interface to help build an ETL document</a:t>
            </a:r>
          </a:p>
          <a:p>
            <a:endParaRPr lang="en-US"/>
          </a:p>
          <a:p>
            <a:r>
              <a:rPr lang="en-US"/>
              <a:t>Does not generate code</a:t>
            </a:r>
          </a:p>
        </p:txBody>
      </p:sp>
      <p:sp>
        <p:nvSpPr>
          <p:cNvPr id="10" name="Text Placeholder 9">
            <a:extLst>
              <a:ext uri="{FF2B5EF4-FFF2-40B4-BE49-F238E27FC236}">
                <a16:creationId xmlns:a16="http://schemas.microsoft.com/office/drawing/2014/main" id="{0730E15E-DCD6-43FC-A519-A4EAB9A7F649}"/>
              </a:ext>
            </a:extLst>
          </p:cNvPr>
          <p:cNvSpPr>
            <a:spLocks noGrp="1"/>
          </p:cNvSpPr>
          <p:nvPr>
            <p:ph type="body" idx="1"/>
          </p:nvPr>
        </p:nvSpPr>
        <p:spPr>
          <a:xfrm>
            <a:off x="1981200" y="3059113"/>
            <a:ext cx="4040188" cy="639762"/>
          </a:xfrm>
        </p:spPr>
        <p:txBody>
          <a:bodyPr/>
          <a:lstStyle/>
          <a:p>
            <a:r>
              <a:rPr lang="en-US"/>
              <a:t>White Rabbit</a:t>
            </a:r>
          </a:p>
        </p:txBody>
      </p:sp>
      <p:sp>
        <p:nvSpPr>
          <p:cNvPr id="11" name="Content Placeholder 10">
            <a:extLst>
              <a:ext uri="{FF2B5EF4-FFF2-40B4-BE49-F238E27FC236}">
                <a16:creationId xmlns:a16="http://schemas.microsoft.com/office/drawing/2014/main" id="{81D9A93E-3130-4EC1-BECC-A4CA6E590066}"/>
              </a:ext>
            </a:extLst>
          </p:cNvPr>
          <p:cNvSpPr>
            <a:spLocks noGrp="1"/>
          </p:cNvSpPr>
          <p:nvPr>
            <p:ph sz="half" idx="2"/>
          </p:nvPr>
        </p:nvSpPr>
        <p:spPr>
          <a:xfrm>
            <a:off x="1981200" y="3698876"/>
            <a:ext cx="4040188" cy="2600325"/>
          </a:xfrm>
        </p:spPr>
        <p:txBody>
          <a:bodyPr>
            <a:normAutofit/>
          </a:bodyPr>
          <a:lstStyle/>
          <a:p>
            <a:r>
              <a:rPr lang="en-US"/>
              <a:t>performs a scan of the source data, providing detailed information on the tables, fields, and values that appear in a field</a:t>
            </a:r>
          </a:p>
        </p:txBody>
      </p:sp>
      <p:pic>
        <p:nvPicPr>
          <p:cNvPr id="4" name="Picture 4" descr="alt text">
            <a:extLst>
              <a:ext uri="{FF2B5EF4-FFF2-40B4-BE49-F238E27FC236}">
                <a16:creationId xmlns:a16="http://schemas.microsoft.com/office/drawing/2014/main" id="{41705E6E-78DD-47E5-8AD5-EA5341EA6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03" y="1671616"/>
            <a:ext cx="1201783" cy="1201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8B9EB0-9702-404F-A188-7333A7E16468}"/>
              </a:ext>
            </a:extLst>
          </p:cNvPr>
          <p:cNvPicPr>
            <a:picLocks noChangeAspect="1"/>
          </p:cNvPicPr>
          <p:nvPr/>
        </p:nvPicPr>
        <p:blipFill>
          <a:blip r:embed="rId3"/>
          <a:stretch>
            <a:fillRect/>
          </a:stretch>
        </p:blipFill>
        <p:spPr>
          <a:xfrm>
            <a:off x="7532687" y="1671615"/>
            <a:ext cx="1314450" cy="12956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Arrow: Right 13">
            <a:extLst>
              <a:ext uri="{FF2B5EF4-FFF2-40B4-BE49-F238E27FC236}">
                <a16:creationId xmlns:a16="http://schemas.microsoft.com/office/drawing/2014/main" id="{92B98DAA-8FF1-46D2-AFE2-94693E1A7E7F}"/>
              </a:ext>
            </a:extLst>
          </p:cNvPr>
          <p:cNvSpPr/>
          <p:nvPr/>
        </p:nvSpPr>
        <p:spPr>
          <a:xfrm>
            <a:off x="5372100" y="1943100"/>
            <a:ext cx="1447800" cy="93029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F92B79F-9D0E-4FF0-8E27-74341B3DDD0B}"/>
              </a:ext>
            </a:extLst>
          </p:cNvPr>
          <p:cNvSpPr>
            <a:spLocks noGrp="1"/>
          </p:cNvSpPr>
          <p:nvPr>
            <p:ph type="sldNum" sz="quarter" idx="10"/>
          </p:nvPr>
        </p:nvSpPr>
        <p:spPr/>
        <p:txBody>
          <a:bodyPr/>
          <a:lstStyle/>
          <a:p>
            <a:fld id="{444583ED-F364-40B3-B25B-483B5033DFA3}" type="slidenum">
              <a:rPr lang="en-US" smtClean="0"/>
              <a:pPr/>
              <a:t>63</a:t>
            </a:fld>
            <a:endParaRPr lang="en-US"/>
          </a:p>
        </p:txBody>
      </p:sp>
    </p:spTree>
    <p:extLst>
      <p:ext uri="{BB962C8B-B14F-4D97-AF65-F5344CB8AC3E}">
        <p14:creationId xmlns:p14="http://schemas.microsoft.com/office/powerpoint/2010/main" val="3823999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5507F9-3A90-4E76-AB7D-EFF454636869}"/>
              </a:ext>
            </a:extLst>
          </p:cNvPr>
          <p:cNvSpPr>
            <a:spLocks noGrp="1"/>
          </p:cNvSpPr>
          <p:nvPr>
            <p:ph type="title"/>
          </p:nvPr>
        </p:nvSpPr>
        <p:spPr/>
        <p:txBody>
          <a:bodyPr/>
          <a:lstStyle/>
          <a:p>
            <a:r>
              <a:rPr lang="en-US"/>
              <a:t>White Rabbit - Location</a:t>
            </a:r>
          </a:p>
        </p:txBody>
      </p:sp>
      <p:pic>
        <p:nvPicPr>
          <p:cNvPr id="10" name="Picture 4" descr="alt text">
            <a:extLst>
              <a:ext uri="{FF2B5EF4-FFF2-40B4-BE49-F238E27FC236}">
                <a16:creationId xmlns:a16="http://schemas.microsoft.com/office/drawing/2014/main" id="{9300D137-3C74-4E5E-8443-52B90EC79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07A006A-F8CD-4F94-B1BC-6C749434E359}"/>
              </a:ext>
            </a:extLst>
          </p:cNvPr>
          <p:cNvSpPr>
            <a:spLocks noGrp="1"/>
          </p:cNvSpPr>
          <p:nvPr>
            <p:ph type="sldNum" sz="quarter" idx="4"/>
          </p:nvPr>
        </p:nvSpPr>
        <p:spPr/>
        <p:txBody>
          <a:bodyPr/>
          <a:lstStyle/>
          <a:p>
            <a:fld id="{444583ED-F364-40B3-B25B-483B5033DFA3}" type="slidenum">
              <a:rPr lang="en-US" smtClean="0"/>
              <a:pPr/>
              <a:t>64</a:t>
            </a:fld>
            <a:endParaRPr lang="en-US"/>
          </a:p>
        </p:txBody>
      </p:sp>
      <p:pic>
        <p:nvPicPr>
          <p:cNvPr id="13" name="Picture 12">
            <a:extLst>
              <a:ext uri="{FF2B5EF4-FFF2-40B4-BE49-F238E27FC236}">
                <a16:creationId xmlns:a16="http://schemas.microsoft.com/office/drawing/2014/main" id="{D948DB03-4C55-4660-9184-FA8BE0C62702}"/>
              </a:ext>
            </a:extLst>
          </p:cNvPr>
          <p:cNvPicPr>
            <a:picLocks noChangeAspect="1"/>
          </p:cNvPicPr>
          <p:nvPr/>
        </p:nvPicPr>
        <p:blipFill>
          <a:blip r:embed="rId4"/>
          <a:stretch>
            <a:fillRect/>
          </a:stretch>
        </p:blipFill>
        <p:spPr>
          <a:xfrm>
            <a:off x="2378964" y="1167608"/>
            <a:ext cx="7434072" cy="4913585"/>
          </a:xfrm>
          <a:prstGeom prst="rect">
            <a:avLst/>
          </a:prstGeom>
        </p:spPr>
      </p:pic>
    </p:spTree>
    <p:extLst>
      <p:ext uri="{BB962C8B-B14F-4D97-AF65-F5344CB8AC3E}">
        <p14:creationId xmlns:p14="http://schemas.microsoft.com/office/powerpoint/2010/main" val="513164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62BA3CA-305E-4287-94FB-4828333586FA}"/>
              </a:ext>
            </a:extLst>
          </p:cNvPr>
          <p:cNvSpPr>
            <a:spLocks noGrp="1"/>
          </p:cNvSpPr>
          <p:nvPr>
            <p:ph type="sldNum" sz="quarter" idx="4"/>
          </p:nvPr>
        </p:nvSpPr>
        <p:spPr/>
        <p:txBody>
          <a:bodyPr/>
          <a:lstStyle/>
          <a:p>
            <a:fld id="{444583ED-F364-40B3-B25B-483B5033DFA3}" type="slidenum">
              <a:rPr lang="en-US" smtClean="0"/>
              <a:pPr/>
              <a:t>65</a:t>
            </a:fld>
            <a:endParaRPr lang="en-US"/>
          </a:p>
        </p:txBody>
      </p:sp>
    </p:spTree>
    <p:extLst>
      <p:ext uri="{BB962C8B-B14F-4D97-AF65-F5344CB8AC3E}">
        <p14:creationId xmlns:p14="http://schemas.microsoft.com/office/powerpoint/2010/main" val="4167687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4D8AAE77-A6C2-4C12-A4F5-55D877995891}"/>
              </a:ext>
            </a:extLst>
          </p:cNvPr>
          <p:cNvSpPr/>
          <p:nvPr/>
        </p:nvSpPr>
        <p:spPr>
          <a:xfrm>
            <a:off x="8521700" y="2501900"/>
            <a:ext cx="1397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Slide Number Placeholder 5">
            <a:extLst>
              <a:ext uri="{FF2B5EF4-FFF2-40B4-BE49-F238E27FC236}">
                <a16:creationId xmlns:a16="http://schemas.microsoft.com/office/drawing/2014/main" id="{F756F713-6654-4264-A709-E26F6579B9D4}"/>
              </a:ext>
            </a:extLst>
          </p:cNvPr>
          <p:cNvSpPr>
            <a:spLocks noGrp="1"/>
          </p:cNvSpPr>
          <p:nvPr>
            <p:ph type="sldNum" sz="quarter" idx="4"/>
          </p:nvPr>
        </p:nvSpPr>
        <p:spPr/>
        <p:txBody>
          <a:bodyPr/>
          <a:lstStyle/>
          <a:p>
            <a:fld id="{444583ED-F364-40B3-B25B-483B5033DFA3}" type="slidenum">
              <a:rPr lang="en-US" smtClean="0"/>
              <a:pPr/>
              <a:t>66</a:t>
            </a:fld>
            <a:endParaRPr lang="en-US"/>
          </a:p>
        </p:txBody>
      </p:sp>
    </p:spTree>
    <p:extLst>
      <p:ext uri="{BB962C8B-B14F-4D97-AF65-F5344CB8AC3E}">
        <p14:creationId xmlns:p14="http://schemas.microsoft.com/office/powerpoint/2010/main" val="3243003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4D8AAE77-A6C2-4C12-A4F5-55D877995891}"/>
              </a:ext>
            </a:extLst>
          </p:cNvPr>
          <p:cNvSpPr/>
          <p:nvPr/>
        </p:nvSpPr>
        <p:spPr>
          <a:xfrm>
            <a:off x="3683000" y="3429000"/>
            <a:ext cx="6132057"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Slide Number Placeholder 5">
            <a:extLst>
              <a:ext uri="{FF2B5EF4-FFF2-40B4-BE49-F238E27FC236}">
                <a16:creationId xmlns:a16="http://schemas.microsoft.com/office/drawing/2014/main" id="{AE6F7127-17F7-4CE3-BE12-1E7EB2A48A0C}"/>
              </a:ext>
            </a:extLst>
          </p:cNvPr>
          <p:cNvSpPr>
            <a:spLocks noGrp="1"/>
          </p:cNvSpPr>
          <p:nvPr>
            <p:ph type="sldNum" sz="quarter" idx="4"/>
          </p:nvPr>
        </p:nvSpPr>
        <p:spPr/>
        <p:txBody>
          <a:bodyPr/>
          <a:lstStyle/>
          <a:p>
            <a:fld id="{444583ED-F364-40B3-B25B-483B5033DFA3}" type="slidenum">
              <a:rPr lang="en-US" smtClean="0"/>
              <a:pPr/>
              <a:t>67</a:t>
            </a:fld>
            <a:endParaRPr lang="en-US"/>
          </a:p>
        </p:txBody>
      </p:sp>
    </p:spTree>
    <p:extLst>
      <p:ext uri="{BB962C8B-B14F-4D97-AF65-F5344CB8AC3E}">
        <p14:creationId xmlns:p14="http://schemas.microsoft.com/office/powerpoint/2010/main" val="3686993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08F8-F7DB-4B15-9C4B-879EB89E3EB3}"/>
              </a:ext>
            </a:extLst>
          </p:cNvPr>
          <p:cNvSpPr>
            <a:spLocks noGrp="1"/>
          </p:cNvSpPr>
          <p:nvPr>
            <p:ph type="title"/>
          </p:nvPr>
        </p:nvSpPr>
        <p:spPr/>
        <p:txBody>
          <a:bodyPr/>
          <a:lstStyle/>
          <a:p>
            <a:r>
              <a:rPr lang="en-US"/>
              <a:t>White Rabbit – Scan Report</a:t>
            </a:r>
          </a:p>
        </p:txBody>
      </p:sp>
      <p:sp>
        <p:nvSpPr>
          <p:cNvPr id="3" name="Content Placeholder 2">
            <a:extLst>
              <a:ext uri="{FF2B5EF4-FFF2-40B4-BE49-F238E27FC236}">
                <a16:creationId xmlns:a16="http://schemas.microsoft.com/office/drawing/2014/main" id="{46274B26-C158-42A1-91B2-C64B9B52BC59}"/>
              </a:ext>
            </a:extLst>
          </p:cNvPr>
          <p:cNvSpPr>
            <a:spLocks noGrp="1"/>
          </p:cNvSpPr>
          <p:nvPr>
            <p:ph idx="1"/>
          </p:nvPr>
        </p:nvSpPr>
        <p:spPr>
          <a:xfrm>
            <a:off x="2117272" y="3287486"/>
            <a:ext cx="7957457" cy="2921567"/>
          </a:xfrm>
        </p:spPr>
        <p:txBody>
          <a:bodyPr>
            <a:normAutofit fontScale="92500" lnSpcReduction="20000"/>
          </a:bodyPr>
          <a:lstStyle/>
          <a:p>
            <a:r>
              <a:rPr lang="en-US"/>
              <a:t>We already ran the scan on </a:t>
            </a:r>
            <a:r>
              <a:rPr lang="en-US" err="1"/>
              <a:t>synthea</a:t>
            </a:r>
            <a:r>
              <a:rPr lang="en-US"/>
              <a:t> native data</a:t>
            </a:r>
          </a:p>
          <a:p>
            <a:endParaRPr lang="en-US"/>
          </a:p>
          <a:p>
            <a:r>
              <a:rPr lang="en-US"/>
              <a:t>To open the scan while we review:</a:t>
            </a:r>
          </a:p>
          <a:p>
            <a:pPr lvl="1"/>
            <a:r>
              <a:rPr lang="en-US">
                <a:hlinkClick r:id="rId2"/>
              </a:rPr>
              <a:t>https://github.com/OHDSI/Tutorial-ETL</a:t>
            </a:r>
            <a:endParaRPr lang="en-US"/>
          </a:p>
          <a:p>
            <a:pPr lvl="1"/>
            <a:r>
              <a:rPr lang="en-US"/>
              <a:t>Materials </a:t>
            </a:r>
            <a:r>
              <a:rPr lang="en-US">
                <a:sym typeface="Wingdings" panose="05000000000000000000" pitchFamily="2" charset="2"/>
              </a:rPr>
              <a:t> </a:t>
            </a:r>
            <a:r>
              <a:rPr lang="en-US" err="1"/>
              <a:t>WhiteRabbit</a:t>
            </a:r>
            <a:r>
              <a:rPr lang="en-US"/>
              <a:t> </a:t>
            </a:r>
            <a:r>
              <a:rPr lang="en-US">
                <a:sym typeface="Wingdings" panose="05000000000000000000" pitchFamily="2" charset="2"/>
              </a:rPr>
              <a:t> </a:t>
            </a:r>
            <a:r>
              <a:rPr lang="en-US" err="1"/>
              <a:t>Synthea_ScanReport.xlsx</a:t>
            </a:r>
            <a:endParaRPr lang="en-US"/>
          </a:p>
          <a:p>
            <a:pPr lvl="1"/>
            <a:r>
              <a:rPr lang="en-US"/>
              <a:t>Click “View Raw” to download the XLSX</a:t>
            </a:r>
          </a:p>
        </p:txBody>
      </p:sp>
      <p:pic>
        <p:nvPicPr>
          <p:cNvPr id="4" name="Picture 3" descr="alt text">
            <a:extLst>
              <a:ext uri="{FF2B5EF4-FFF2-40B4-BE49-F238E27FC236}">
                <a16:creationId xmlns:a16="http://schemas.microsoft.com/office/drawing/2014/main" id="{E1AEEB60-9A87-4AA5-ACBB-8B66E7C3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9B8A198-C70B-4E88-A5C0-4F3BD8E5367C}"/>
              </a:ext>
            </a:extLst>
          </p:cNvPr>
          <p:cNvSpPr>
            <a:spLocks noGrp="1"/>
          </p:cNvSpPr>
          <p:nvPr>
            <p:ph type="sldNum" sz="quarter" idx="4"/>
          </p:nvPr>
        </p:nvSpPr>
        <p:spPr/>
        <p:txBody>
          <a:bodyPr/>
          <a:lstStyle/>
          <a:p>
            <a:fld id="{444583ED-F364-40B3-B25B-483B5033DFA3}" type="slidenum">
              <a:rPr lang="en-US" smtClean="0"/>
              <a:pPr/>
              <a:t>68</a:t>
            </a:fld>
            <a:endParaRPr lang="en-US"/>
          </a:p>
        </p:txBody>
      </p:sp>
      <p:sp>
        <p:nvSpPr>
          <p:cNvPr id="7" name="Flowchart: Magnetic Disk 6">
            <a:extLst>
              <a:ext uri="{FF2B5EF4-FFF2-40B4-BE49-F238E27FC236}">
                <a16:creationId xmlns:a16="http://schemas.microsoft.com/office/drawing/2014/main" id="{6B90B3F1-6CA2-4100-A9D3-EE5215DED7FE}"/>
              </a:ext>
            </a:extLst>
          </p:cNvPr>
          <p:cNvSpPr/>
          <p:nvPr/>
        </p:nvSpPr>
        <p:spPr>
          <a:xfrm>
            <a:off x="5135335" y="1149349"/>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err="1"/>
              <a:t>synthea</a:t>
            </a:r>
            <a:endParaRPr lang="en-US" sz="2400"/>
          </a:p>
        </p:txBody>
      </p:sp>
    </p:spTree>
    <p:extLst>
      <p:ext uri="{BB962C8B-B14F-4D97-AF65-F5344CB8AC3E}">
        <p14:creationId xmlns:p14="http://schemas.microsoft.com/office/powerpoint/2010/main" val="2353170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734139-2891-4F63-85F1-E12F35B7064D}"/>
              </a:ext>
            </a:extLst>
          </p:cNvPr>
          <p:cNvPicPr>
            <a:picLocks noChangeAspect="1"/>
          </p:cNvPicPr>
          <p:nvPr/>
        </p:nvPicPr>
        <p:blipFill>
          <a:blip r:embed="rId2"/>
          <a:stretch>
            <a:fillRect/>
          </a:stretch>
        </p:blipFill>
        <p:spPr>
          <a:xfrm>
            <a:off x="4042636" y="1204037"/>
            <a:ext cx="4106731" cy="5288839"/>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1C87D7-4667-474B-85D1-118A552980BE}"/>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Overview Tab</a:t>
            </a:r>
          </a:p>
        </p:txBody>
      </p:sp>
      <p:sp>
        <p:nvSpPr>
          <p:cNvPr id="6" name="Slide Number Placeholder 5">
            <a:extLst>
              <a:ext uri="{FF2B5EF4-FFF2-40B4-BE49-F238E27FC236}">
                <a16:creationId xmlns:a16="http://schemas.microsoft.com/office/drawing/2014/main" id="{48BEE983-3074-48DB-8826-CF5BBE1AF747}"/>
              </a:ext>
            </a:extLst>
          </p:cNvPr>
          <p:cNvSpPr>
            <a:spLocks noGrp="1"/>
          </p:cNvSpPr>
          <p:nvPr>
            <p:ph type="sldNum" sz="quarter" idx="4"/>
          </p:nvPr>
        </p:nvSpPr>
        <p:spPr/>
        <p:txBody>
          <a:bodyPr/>
          <a:lstStyle/>
          <a:p>
            <a:fld id="{444583ED-F364-40B3-B25B-483B5033DFA3}" type="slidenum">
              <a:rPr lang="en-US" smtClean="0"/>
              <a:pPr/>
              <a:t>69</a:t>
            </a:fld>
            <a:endParaRPr lang="en-US"/>
          </a:p>
        </p:txBody>
      </p:sp>
    </p:spTree>
    <p:extLst>
      <p:ext uri="{BB962C8B-B14F-4D97-AF65-F5344CB8AC3E}">
        <p14:creationId xmlns:p14="http://schemas.microsoft.com/office/powerpoint/2010/main" val="36707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a0d99388c2_0_20"/>
          <p:cNvSpPr txBox="1">
            <a:spLocks noGrp="1"/>
          </p:cNvSpPr>
          <p:nvPr>
            <p:ph type="ctrTitle"/>
          </p:nvPr>
        </p:nvSpPr>
        <p:spPr>
          <a:xfrm>
            <a:off x="3149600" y="2130425"/>
            <a:ext cx="8128000" cy="1755600"/>
          </a:xfrm>
          <a:prstGeom prst="rect">
            <a:avLst/>
          </a:prstGeom>
          <a:noFill/>
          <a:ln>
            <a:noFill/>
          </a:ln>
        </p:spPr>
        <p:txBody>
          <a:bodyPr spcFirstLastPara="1" wrap="square" lIns="121900" tIns="60933" rIns="121900" bIns="60933" anchor="ctr" anchorCtr="0">
            <a:noAutofit/>
          </a:bodyPr>
          <a:lstStyle/>
          <a:p>
            <a:r>
              <a:rPr lang="en-US" b="1"/>
              <a:t>Foundational Concepts</a:t>
            </a:r>
          </a:p>
        </p:txBody>
      </p:sp>
      <p:sp>
        <p:nvSpPr>
          <p:cNvPr id="378" name="Google Shape;378;ga0d99388c2_0_20"/>
          <p:cNvSpPr txBox="1">
            <a:spLocks noGrp="1"/>
          </p:cNvSpPr>
          <p:nvPr>
            <p:ph type="subTitle" idx="1"/>
          </p:nvPr>
        </p:nvSpPr>
        <p:spPr>
          <a:xfrm>
            <a:off x="3149600" y="4038600"/>
            <a:ext cx="8128000" cy="1752800"/>
          </a:xfrm>
          <a:prstGeom prst="rect">
            <a:avLst/>
          </a:prstGeom>
        </p:spPr>
        <p:txBody>
          <a:bodyPr spcFirstLastPara="1" wrap="square" lIns="121900" tIns="60933" rIns="121900" bIns="60933" anchor="t" anchorCtr="0">
            <a:noAutofit/>
          </a:bodyPr>
          <a:lstStyle/>
          <a:p>
            <a:r>
              <a:rPr lang="en-US" sz="2400"/>
              <a:t>Karthik</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4F4590-517E-4199-BA17-6775BC18EF64}"/>
              </a:ext>
            </a:extLst>
          </p:cNvPr>
          <p:cNvPicPr>
            <a:picLocks noChangeAspect="1"/>
          </p:cNvPicPr>
          <p:nvPr/>
        </p:nvPicPr>
        <p:blipFill>
          <a:blip r:embed="rId2"/>
          <a:stretch>
            <a:fillRect/>
          </a:stretch>
        </p:blipFill>
        <p:spPr>
          <a:xfrm>
            <a:off x="3236119" y="1117303"/>
            <a:ext cx="5719762" cy="5244106"/>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C7F37408-8E79-4862-8967-6C9D6A778E34}"/>
              </a:ext>
            </a:extLst>
          </p:cNvPr>
          <p:cNvSpPr/>
          <p:nvPr/>
        </p:nvSpPr>
        <p:spPr>
          <a:xfrm>
            <a:off x="3912475" y="5872163"/>
            <a:ext cx="1397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D174E11-3DDB-463D-A0F7-56FA8E81F40F}"/>
              </a:ext>
            </a:extLst>
          </p:cNvPr>
          <p:cNvSpPr>
            <a:spLocks noGrp="1"/>
          </p:cNvSpPr>
          <p:nvPr>
            <p:ph type="sldNum" sz="quarter" idx="4"/>
          </p:nvPr>
        </p:nvSpPr>
        <p:spPr/>
        <p:txBody>
          <a:bodyPr/>
          <a:lstStyle/>
          <a:p>
            <a:fld id="{444583ED-F364-40B3-B25B-483B5033DFA3}" type="slidenum">
              <a:rPr lang="en-US" smtClean="0"/>
              <a:pPr/>
              <a:t>70</a:t>
            </a:fld>
            <a:endParaRPr lang="en-US"/>
          </a:p>
        </p:txBody>
      </p:sp>
      <p:sp>
        <p:nvSpPr>
          <p:cNvPr id="11" name="Rectangle 10">
            <a:extLst>
              <a:ext uri="{FF2B5EF4-FFF2-40B4-BE49-F238E27FC236}">
                <a16:creationId xmlns:a16="http://schemas.microsoft.com/office/drawing/2014/main" id="{E4AF19E1-6B96-466F-B50C-0214B29BEC76}"/>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Overview Tab</a:t>
            </a:r>
          </a:p>
        </p:txBody>
      </p:sp>
    </p:spTree>
    <p:extLst>
      <p:ext uri="{BB962C8B-B14F-4D97-AF65-F5344CB8AC3E}">
        <p14:creationId xmlns:p14="http://schemas.microsoft.com/office/powerpoint/2010/main" val="2771998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B679B-1C28-40F0-97C2-4DF54CB74A8A}"/>
              </a:ext>
            </a:extLst>
          </p:cNvPr>
          <p:cNvPicPr>
            <a:picLocks noChangeAspect="1"/>
          </p:cNvPicPr>
          <p:nvPr/>
        </p:nvPicPr>
        <p:blipFill>
          <a:blip r:embed="rId3"/>
          <a:stretch>
            <a:fillRect/>
          </a:stretch>
        </p:blipFill>
        <p:spPr>
          <a:xfrm>
            <a:off x="2915404" y="1236007"/>
            <a:ext cx="6361192" cy="5041319"/>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36411575-E795-4828-B4FE-9954C2650E82}"/>
              </a:ext>
            </a:extLst>
          </p:cNvPr>
          <p:cNvSpPr/>
          <p:nvPr/>
        </p:nvSpPr>
        <p:spPr>
          <a:xfrm>
            <a:off x="6971053" y="5782901"/>
            <a:ext cx="1143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DF12D5DE-D8F7-4949-BFCE-B562C5C31E8C}"/>
              </a:ext>
            </a:extLst>
          </p:cNvPr>
          <p:cNvSpPr>
            <a:spLocks noGrp="1"/>
          </p:cNvSpPr>
          <p:nvPr>
            <p:ph type="sldNum" sz="quarter" idx="4"/>
          </p:nvPr>
        </p:nvSpPr>
        <p:spPr/>
        <p:txBody>
          <a:bodyPr/>
          <a:lstStyle/>
          <a:p>
            <a:fld id="{444583ED-F364-40B3-B25B-483B5033DFA3}" type="slidenum">
              <a:rPr lang="en-US" smtClean="0"/>
              <a:pPr/>
              <a:t>71</a:t>
            </a:fld>
            <a:endParaRPr lang="en-US"/>
          </a:p>
        </p:txBody>
      </p:sp>
      <p:sp>
        <p:nvSpPr>
          <p:cNvPr id="12" name="Rectangle 11">
            <a:extLst>
              <a:ext uri="{FF2B5EF4-FFF2-40B4-BE49-F238E27FC236}">
                <a16:creationId xmlns:a16="http://schemas.microsoft.com/office/drawing/2014/main" id="{2B9A31EF-BEE1-4BFE-A230-C857C70E2597}"/>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Patients Tab</a:t>
            </a:r>
          </a:p>
        </p:txBody>
      </p:sp>
    </p:spTree>
    <p:extLst>
      <p:ext uri="{BB962C8B-B14F-4D97-AF65-F5344CB8AC3E}">
        <p14:creationId xmlns:p14="http://schemas.microsoft.com/office/powerpoint/2010/main" val="830709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ACB5-92BB-8C79-EA56-3E0186C21C71}"/>
              </a:ext>
            </a:extLst>
          </p:cNvPr>
          <p:cNvSpPr>
            <a:spLocks noGrp="1"/>
          </p:cNvSpPr>
          <p:nvPr>
            <p:ph type="title"/>
          </p:nvPr>
        </p:nvSpPr>
        <p:spPr/>
        <p:txBody>
          <a:bodyPr/>
          <a:lstStyle/>
          <a:p>
            <a:r>
              <a:rPr lang="en-US"/>
              <a:t>Review Scan Report</a:t>
            </a:r>
          </a:p>
        </p:txBody>
      </p:sp>
      <p:sp>
        <p:nvSpPr>
          <p:cNvPr id="3" name="Content Placeholder 2">
            <a:extLst>
              <a:ext uri="{FF2B5EF4-FFF2-40B4-BE49-F238E27FC236}">
                <a16:creationId xmlns:a16="http://schemas.microsoft.com/office/drawing/2014/main" id="{1B736371-7614-6E0C-AC99-4408074C36F4}"/>
              </a:ext>
            </a:extLst>
          </p:cNvPr>
          <p:cNvSpPr>
            <a:spLocks noGrp="1"/>
          </p:cNvSpPr>
          <p:nvPr>
            <p:ph idx="1"/>
          </p:nvPr>
        </p:nvSpPr>
        <p:spPr>
          <a:xfrm>
            <a:off x="609600" y="1317171"/>
            <a:ext cx="10972800" cy="4808997"/>
          </a:xfrm>
        </p:spPr>
        <p:txBody>
          <a:bodyPr/>
          <a:lstStyle/>
          <a:p>
            <a:r>
              <a:rPr lang="en-US"/>
              <a:t>Look for </a:t>
            </a:r>
          </a:p>
          <a:p>
            <a:pPr lvl="1"/>
            <a:r>
              <a:rPr lang="en-US"/>
              <a:t>Odd values in dates</a:t>
            </a:r>
          </a:p>
          <a:p>
            <a:pPr lvl="1"/>
            <a:r>
              <a:rPr lang="en-US"/>
              <a:t>Missing genders</a:t>
            </a:r>
          </a:p>
          <a:p>
            <a:pPr lvl="1"/>
            <a:r>
              <a:rPr lang="en-US"/>
              <a:t>Missing birth years or birthdates</a:t>
            </a:r>
          </a:p>
          <a:p>
            <a:pPr lvl="1"/>
            <a:r>
              <a:rPr lang="en-US"/>
              <a:t>Missing codes</a:t>
            </a:r>
          </a:p>
          <a:p>
            <a:endParaRPr lang="en-US"/>
          </a:p>
        </p:txBody>
      </p:sp>
      <p:sp>
        <p:nvSpPr>
          <p:cNvPr id="4" name="Slide Number Placeholder 3">
            <a:extLst>
              <a:ext uri="{FF2B5EF4-FFF2-40B4-BE49-F238E27FC236}">
                <a16:creationId xmlns:a16="http://schemas.microsoft.com/office/drawing/2014/main" id="{23CF77C5-DD6E-BE90-4EE4-3D456429D693}"/>
              </a:ext>
            </a:extLst>
          </p:cNvPr>
          <p:cNvSpPr>
            <a:spLocks noGrp="1"/>
          </p:cNvSpPr>
          <p:nvPr>
            <p:ph type="sldNum" sz="quarter" idx="4"/>
          </p:nvPr>
        </p:nvSpPr>
        <p:spPr/>
        <p:txBody>
          <a:bodyPr/>
          <a:lstStyle/>
          <a:p>
            <a:fld id="{444583ED-F364-40B3-B25B-483B5033DFA3}" type="slidenum">
              <a:rPr lang="en-US" smtClean="0"/>
              <a:pPr/>
              <a:t>72</a:t>
            </a:fld>
            <a:endParaRPr lang="en-US"/>
          </a:p>
        </p:txBody>
      </p:sp>
      <p:pic>
        <p:nvPicPr>
          <p:cNvPr id="6" name="Content Placeholder 7" descr="A screenshot of a computer&#10;&#10;AI-generated content may be incorrect.">
            <a:extLst>
              <a:ext uri="{FF2B5EF4-FFF2-40B4-BE49-F238E27FC236}">
                <a16:creationId xmlns:a16="http://schemas.microsoft.com/office/drawing/2014/main" id="{CC2451CA-8943-14B9-768C-97F4D411687E}"/>
              </a:ext>
            </a:extLst>
          </p:cNvPr>
          <p:cNvPicPr>
            <a:picLocks noChangeAspect="1"/>
          </p:cNvPicPr>
          <p:nvPr/>
        </p:nvPicPr>
        <p:blipFill>
          <a:blip r:embed="rId2"/>
          <a:stretch>
            <a:fillRect/>
          </a:stretch>
        </p:blipFill>
        <p:spPr>
          <a:xfrm>
            <a:off x="6895282" y="4024108"/>
            <a:ext cx="3597220" cy="2093864"/>
          </a:xfrm>
          <a:prstGeom prst="rect">
            <a:avLst/>
          </a:prstGeom>
        </p:spPr>
      </p:pic>
      <p:sp>
        <p:nvSpPr>
          <p:cNvPr id="7" name="TextBox 6">
            <a:extLst>
              <a:ext uri="{FF2B5EF4-FFF2-40B4-BE49-F238E27FC236}">
                <a16:creationId xmlns:a16="http://schemas.microsoft.com/office/drawing/2014/main" id="{9AD122DD-CDBD-52D0-77AA-9AC2B44C0548}"/>
              </a:ext>
            </a:extLst>
          </p:cNvPr>
          <p:cNvSpPr txBox="1"/>
          <p:nvPr/>
        </p:nvSpPr>
        <p:spPr>
          <a:xfrm>
            <a:off x="7678354" y="3659108"/>
            <a:ext cx="34738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Real data can be messy!</a:t>
            </a:r>
            <a:endParaRPr lang="en-GB"/>
          </a:p>
        </p:txBody>
      </p:sp>
      <p:pic>
        <p:nvPicPr>
          <p:cNvPr id="8" name="Picture 7" descr="A screenshot of a spreadsheet&#10;&#10;AI-generated content may be incorrect.">
            <a:extLst>
              <a:ext uri="{FF2B5EF4-FFF2-40B4-BE49-F238E27FC236}">
                <a16:creationId xmlns:a16="http://schemas.microsoft.com/office/drawing/2014/main" id="{A5F73AEF-2560-7265-A115-FB6A7F5F1274}"/>
              </a:ext>
            </a:extLst>
          </p:cNvPr>
          <p:cNvPicPr>
            <a:picLocks noChangeAspect="1"/>
          </p:cNvPicPr>
          <p:nvPr/>
        </p:nvPicPr>
        <p:blipFill>
          <a:blip r:embed="rId3"/>
          <a:stretch>
            <a:fillRect/>
          </a:stretch>
        </p:blipFill>
        <p:spPr>
          <a:xfrm>
            <a:off x="6225942" y="4024798"/>
            <a:ext cx="5644029" cy="2101370"/>
          </a:xfrm>
          <a:prstGeom prst="rect">
            <a:avLst/>
          </a:prstGeom>
          <a:ln>
            <a:solidFill>
              <a:srgbClr val="4472C4"/>
            </a:solidFill>
          </a:ln>
        </p:spPr>
      </p:pic>
    </p:spTree>
    <p:extLst>
      <p:ext uri="{BB962C8B-B14F-4D97-AF65-F5344CB8AC3E}">
        <p14:creationId xmlns:p14="http://schemas.microsoft.com/office/powerpoint/2010/main" val="40360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521A99-3B7D-F44C-16FC-58E0AADA2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6B8B6-457A-35B0-0004-8137C9FF474B}"/>
              </a:ext>
            </a:extLst>
          </p:cNvPr>
          <p:cNvSpPr>
            <a:spLocks noGrp="1"/>
          </p:cNvSpPr>
          <p:nvPr>
            <p:ph type="title"/>
          </p:nvPr>
        </p:nvSpPr>
        <p:spPr/>
        <p:txBody>
          <a:bodyPr/>
          <a:lstStyle/>
          <a:p>
            <a:r>
              <a:rPr lang="en-US"/>
              <a:t>Case study example</a:t>
            </a:r>
          </a:p>
        </p:txBody>
      </p:sp>
      <p:sp>
        <p:nvSpPr>
          <p:cNvPr id="4" name="Slide Number Placeholder 3">
            <a:extLst>
              <a:ext uri="{FF2B5EF4-FFF2-40B4-BE49-F238E27FC236}">
                <a16:creationId xmlns:a16="http://schemas.microsoft.com/office/drawing/2014/main" id="{659F2D2F-9E3C-805A-C7C6-73292326C069}"/>
              </a:ext>
            </a:extLst>
          </p:cNvPr>
          <p:cNvSpPr>
            <a:spLocks noGrp="1"/>
          </p:cNvSpPr>
          <p:nvPr>
            <p:ph type="sldNum" sz="quarter" idx="4"/>
          </p:nvPr>
        </p:nvSpPr>
        <p:spPr/>
        <p:txBody>
          <a:bodyPr/>
          <a:lstStyle/>
          <a:p>
            <a:fld id="{444583ED-F364-40B3-B25B-483B5033DFA3}" type="slidenum">
              <a:rPr lang="en-US" smtClean="0"/>
              <a:pPr/>
              <a:t>73</a:t>
            </a:fld>
            <a:endParaRPr lang="en-US"/>
          </a:p>
        </p:txBody>
      </p:sp>
      <p:pic>
        <p:nvPicPr>
          <p:cNvPr id="9" name="Picture 8" descr="A screenshot of a computer&#10;&#10;AI-generated content may be incorrect.">
            <a:extLst>
              <a:ext uri="{FF2B5EF4-FFF2-40B4-BE49-F238E27FC236}">
                <a16:creationId xmlns:a16="http://schemas.microsoft.com/office/drawing/2014/main" id="{DF55C76A-574C-78A2-9151-EE4A0F61E8DF}"/>
              </a:ext>
            </a:extLst>
          </p:cNvPr>
          <p:cNvPicPr>
            <a:picLocks noChangeAspect="1"/>
          </p:cNvPicPr>
          <p:nvPr/>
        </p:nvPicPr>
        <p:blipFill>
          <a:blip r:embed="rId3"/>
          <a:stretch>
            <a:fillRect/>
          </a:stretch>
        </p:blipFill>
        <p:spPr>
          <a:xfrm>
            <a:off x="9255540" y="2792801"/>
            <a:ext cx="2691930" cy="3403841"/>
          </a:xfrm>
          <a:prstGeom prst="rect">
            <a:avLst/>
          </a:prstGeom>
        </p:spPr>
      </p:pic>
      <p:sp>
        <p:nvSpPr>
          <p:cNvPr id="5" name="Content Placeholder 4">
            <a:extLst>
              <a:ext uri="{FF2B5EF4-FFF2-40B4-BE49-F238E27FC236}">
                <a16:creationId xmlns:a16="http://schemas.microsoft.com/office/drawing/2014/main" id="{0CAD9E9D-2790-D294-0AED-7ED78E16BCC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03927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White Rabbit</a:t>
            </a:r>
          </a:p>
        </p:txBody>
      </p:sp>
      <p:sp>
        <p:nvSpPr>
          <p:cNvPr id="4" name="Content Placeholder 3">
            <a:extLst>
              <a:ext uri="{FF2B5EF4-FFF2-40B4-BE49-F238E27FC236}">
                <a16:creationId xmlns:a16="http://schemas.microsoft.com/office/drawing/2014/main" id="{D586FC75-6CC3-42BD-A05D-4D09BE3E4449}"/>
              </a:ext>
            </a:extLst>
          </p:cNvPr>
          <p:cNvSpPr>
            <a:spLocks noGrp="1"/>
          </p:cNvSpPr>
          <p:nvPr>
            <p:ph sz="half" idx="2"/>
          </p:nvPr>
        </p:nvSpPr>
        <p:spPr>
          <a:xfrm>
            <a:off x="5246914" y="1600201"/>
            <a:ext cx="4963886" cy="4525963"/>
          </a:xfrm>
        </p:spPr>
        <p:txBody>
          <a:bodyPr/>
          <a:lstStyle/>
          <a:p>
            <a:r>
              <a:rPr lang="en-US"/>
              <a:t>White Rabbit creates an export of information about the source data</a:t>
            </a:r>
          </a:p>
          <a:p>
            <a:endParaRPr lang="en-US"/>
          </a:p>
          <a:p>
            <a:r>
              <a:rPr lang="en-US"/>
              <a:t>The scan can be used to:</a:t>
            </a:r>
          </a:p>
          <a:p>
            <a:pPr lvl="1"/>
            <a:r>
              <a:rPr lang="en-US"/>
              <a:t>Learn about your source data</a:t>
            </a:r>
          </a:p>
          <a:p>
            <a:pPr lvl="1"/>
            <a:r>
              <a:rPr lang="en-US"/>
              <a:t>Used by 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74</a:t>
            </a:fld>
            <a:endParaRPr lang="en-US"/>
          </a:p>
        </p:txBody>
      </p:sp>
      <p:pic>
        <p:nvPicPr>
          <p:cNvPr id="6" name="Picture 4" descr="alt text">
            <a:extLst>
              <a:ext uri="{FF2B5EF4-FFF2-40B4-BE49-F238E27FC236}">
                <a16:creationId xmlns:a16="http://schemas.microsoft.com/office/drawing/2014/main" id="{06D98620-4F93-4E1C-88FC-71E1640E731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955471" y="1600201"/>
            <a:ext cx="1459933" cy="1459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Content Placeholder 8">
            <a:extLst>
              <a:ext uri="{FF2B5EF4-FFF2-40B4-BE49-F238E27FC236}">
                <a16:creationId xmlns:a16="http://schemas.microsoft.com/office/drawing/2014/main" id="{6110B55E-3046-4521-8E12-5A2746264B3E}"/>
              </a:ext>
            </a:extLst>
          </p:cNvPr>
          <p:cNvPicPr>
            <a:picLocks noChangeAspect="1"/>
          </p:cNvPicPr>
          <p:nvPr/>
        </p:nvPicPr>
        <p:blipFill>
          <a:blip r:embed="rId3"/>
          <a:stretch>
            <a:fillRect/>
          </a:stretch>
        </p:blipFill>
        <p:spPr>
          <a:xfrm>
            <a:off x="2285846" y="3669734"/>
            <a:ext cx="2799180" cy="1840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lt text">
            <a:extLst>
              <a:ext uri="{FF2B5EF4-FFF2-40B4-BE49-F238E27FC236}">
                <a16:creationId xmlns:a16="http://schemas.microsoft.com/office/drawing/2014/main" id="{8CCF840E-EEF0-49E5-88EB-E37B3D07E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29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6D4FB14C-BC96-4AB6-8F33-33C06A8FEDEC}"/>
              </a:ext>
            </a:extLst>
          </p:cNvPr>
          <p:cNvSpPr>
            <a:spLocks noGrp="1"/>
          </p:cNvSpPr>
          <p:nvPr>
            <p:ph sz="half" idx="1"/>
          </p:nvPr>
        </p:nvSpPr>
        <p:spPr>
          <a:xfrm>
            <a:off x="1981200" y="1600201"/>
            <a:ext cx="4038600" cy="4525963"/>
          </a:xfrm>
        </p:spPr>
        <p:txBody>
          <a:bodyPr/>
          <a:lstStyle/>
          <a:p>
            <a:r>
              <a:rPr lang="en-US"/>
              <a:t>Can read and display a White Rabbit scan document</a:t>
            </a:r>
          </a:p>
          <a:p>
            <a:endParaRPr lang="en-US"/>
          </a:p>
          <a:p>
            <a:r>
              <a:rPr lang="en-US"/>
              <a:t>Provides a graphical interface to allow a user to connect source data to tables </a:t>
            </a:r>
          </a:p>
        </p:txBody>
      </p:sp>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3"/>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75</a:t>
            </a:fld>
            <a:endParaRPr lang="en-US"/>
          </a:p>
        </p:txBody>
      </p:sp>
      <p:pic>
        <p:nvPicPr>
          <p:cNvPr id="10" name="Picture 9">
            <a:extLst>
              <a:ext uri="{FF2B5EF4-FFF2-40B4-BE49-F238E27FC236}">
                <a16:creationId xmlns:a16="http://schemas.microsoft.com/office/drawing/2014/main" id="{BF7A1F00-A67E-4C5F-A698-7AF3671707C7}"/>
              </a:ext>
            </a:extLst>
          </p:cNvPr>
          <p:cNvPicPr>
            <a:picLocks noChangeAspect="1"/>
          </p:cNvPicPr>
          <p:nvPr/>
        </p:nvPicPr>
        <p:blipFill>
          <a:blip r:embed="rId3"/>
          <a:stretch>
            <a:fillRect/>
          </a:stretch>
        </p:blipFill>
        <p:spPr>
          <a:xfrm>
            <a:off x="7505698" y="1698171"/>
            <a:ext cx="1481091" cy="14599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50" name="Picture 2" descr="Switching between CDMv4 and CDMv5">
            <a:extLst>
              <a:ext uri="{FF2B5EF4-FFF2-40B4-BE49-F238E27FC236}">
                <a16:creationId xmlns:a16="http://schemas.microsoft.com/office/drawing/2014/main" id="{F9DB9032-E182-4108-85D1-E9E94E1752C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36872" y="3667579"/>
            <a:ext cx="3018740" cy="184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182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2"/>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4" name="Content Placeholder 3">
            <a:extLst>
              <a:ext uri="{FF2B5EF4-FFF2-40B4-BE49-F238E27FC236}">
                <a16:creationId xmlns:a16="http://schemas.microsoft.com/office/drawing/2014/main" id="{D586FC75-6CC3-42BD-A05D-4D09BE3E4449}"/>
              </a:ext>
            </a:extLst>
          </p:cNvPr>
          <p:cNvSpPr>
            <a:spLocks noGrp="1"/>
          </p:cNvSpPr>
          <p:nvPr>
            <p:ph sz="half" idx="1"/>
          </p:nvPr>
        </p:nvSpPr>
        <p:spPr>
          <a:xfrm>
            <a:off x="1981200" y="2710543"/>
            <a:ext cx="4634565" cy="3415620"/>
          </a:xfrm>
        </p:spPr>
        <p:txBody>
          <a:bodyPr>
            <a:normAutofit fontScale="92500" lnSpcReduction="10000"/>
          </a:bodyPr>
          <a:lstStyle/>
          <a:p>
            <a:r>
              <a:rPr lang="en-US"/>
              <a:t>We will use the </a:t>
            </a:r>
            <a:r>
              <a:rPr lang="en-US" err="1"/>
              <a:t>Synthea_ScanReport.xlsx</a:t>
            </a:r>
            <a:r>
              <a:rPr lang="en-US"/>
              <a:t> for this:</a:t>
            </a:r>
          </a:p>
          <a:p>
            <a:pPr lvl="1"/>
            <a:r>
              <a:rPr lang="en-US">
                <a:hlinkClick r:id="rId3"/>
              </a:rPr>
              <a:t>https://github.com/OHDSI/Tutorial-ETL</a:t>
            </a:r>
            <a:endParaRPr lang="en-US"/>
          </a:p>
          <a:p>
            <a:pPr lvl="1"/>
            <a:endParaRPr lang="en-US"/>
          </a:p>
          <a:p>
            <a:pPr lvl="1"/>
            <a:r>
              <a:rPr lang="en-US"/>
              <a:t>Materials </a:t>
            </a:r>
            <a:r>
              <a:rPr lang="en-US">
                <a:sym typeface="Wingdings" panose="05000000000000000000" pitchFamily="2" charset="2"/>
              </a:rPr>
              <a:t> </a:t>
            </a:r>
            <a:r>
              <a:rPr lang="en-US" err="1"/>
              <a:t>WhiteRabbit</a:t>
            </a:r>
            <a:r>
              <a:rPr lang="en-US"/>
              <a:t> </a:t>
            </a:r>
            <a:r>
              <a:rPr lang="en-US">
                <a:sym typeface="Wingdings" panose="05000000000000000000" pitchFamily="2" charset="2"/>
              </a:rPr>
              <a:t> </a:t>
            </a:r>
            <a:r>
              <a:rPr lang="en-US" err="1"/>
              <a:t>Synthea_ScanReport.xlsx</a:t>
            </a:r>
            <a:endParaRPr lang="en-US"/>
          </a:p>
          <a:p>
            <a:pPr lvl="1"/>
            <a:endParaRPr lang="en-US" sz="1100"/>
          </a:p>
          <a:p>
            <a:pPr lvl="1"/>
            <a:r>
              <a:rPr lang="en-US"/>
              <a:t>Press the “Download” button</a:t>
            </a:r>
          </a:p>
        </p:txBody>
      </p:sp>
      <p:sp>
        <p:nvSpPr>
          <p:cNvPr id="3" name="Content Placeholder 2">
            <a:extLst>
              <a:ext uri="{FF2B5EF4-FFF2-40B4-BE49-F238E27FC236}">
                <a16:creationId xmlns:a16="http://schemas.microsoft.com/office/drawing/2014/main" id="{F0187521-B95B-4CD0-A7E6-E1C343AD0F53}"/>
              </a:ext>
            </a:extLst>
          </p:cNvPr>
          <p:cNvSpPr>
            <a:spLocks noGrp="1"/>
          </p:cNvSpPr>
          <p:nvPr>
            <p:ph sz="half" idx="2"/>
          </p:nvPr>
        </p:nvSpPr>
        <p:spPr>
          <a:xfrm>
            <a:off x="6950949" y="2710543"/>
            <a:ext cx="3432875" cy="2141304"/>
          </a:xfrm>
        </p:spPr>
        <p:txBody>
          <a:bodyPr>
            <a:normAutofit fontScale="92500" lnSpcReduction="10000"/>
          </a:bodyPr>
          <a:lstStyle/>
          <a:p>
            <a:pPr lvl="1"/>
            <a:r>
              <a:rPr lang="en-US"/>
              <a:t>Save it to the desktop</a:t>
            </a:r>
          </a:p>
          <a:p>
            <a:pPr lvl="1"/>
            <a:endParaRPr lang="en-US"/>
          </a:p>
          <a:p>
            <a:pPr lvl="1"/>
            <a:r>
              <a:rPr lang="en-US"/>
              <a:t>Open it 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76</a:t>
            </a:fld>
            <a:endParaRPr lang="en-US"/>
          </a:p>
        </p:txBody>
      </p:sp>
      <p:sp>
        <p:nvSpPr>
          <p:cNvPr id="11" name="Flowchart: Magnetic Disk 10">
            <a:extLst>
              <a:ext uri="{FF2B5EF4-FFF2-40B4-BE49-F238E27FC236}">
                <a16:creationId xmlns:a16="http://schemas.microsoft.com/office/drawing/2014/main" id="{AF521978-459F-4D11-9DDE-F19D8FF9D2AD}"/>
              </a:ext>
            </a:extLst>
          </p:cNvPr>
          <p:cNvSpPr/>
          <p:nvPr/>
        </p:nvSpPr>
        <p:spPr>
          <a:xfrm>
            <a:off x="3088821" y="1167947"/>
            <a:ext cx="1428751" cy="1365251"/>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err="1"/>
              <a:t>Synthea</a:t>
            </a:r>
            <a:endParaRPr lang="en-US" sz="2400"/>
          </a:p>
        </p:txBody>
      </p:sp>
      <p:pic>
        <p:nvPicPr>
          <p:cNvPr id="7" name="Picture 6">
            <a:extLst>
              <a:ext uri="{FF2B5EF4-FFF2-40B4-BE49-F238E27FC236}">
                <a16:creationId xmlns:a16="http://schemas.microsoft.com/office/drawing/2014/main" id="{1B7399E5-DA1C-4C08-99F7-7670F0776F01}"/>
              </a:ext>
            </a:extLst>
          </p:cNvPr>
          <p:cNvPicPr>
            <a:picLocks noChangeAspect="1"/>
          </p:cNvPicPr>
          <p:nvPr/>
        </p:nvPicPr>
        <p:blipFill>
          <a:blip r:embed="rId4"/>
          <a:stretch>
            <a:fillRect/>
          </a:stretch>
        </p:blipFill>
        <p:spPr>
          <a:xfrm>
            <a:off x="7443423" y="1560008"/>
            <a:ext cx="2447925" cy="828675"/>
          </a:xfrm>
          <a:prstGeom prst="rect">
            <a:avLst/>
          </a:prstGeom>
        </p:spPr>
      </p:pic>
    </p:spTree>
    <p:extLst>
      <p:ext uri="{BB962C8B-B14F-4D97-AF65-F5344CB8AC3E}">
        <p14:creationId xmlns:p14="http://schemas.microsoft.com/office/powerpoint/2010/main" val="4229582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6D4FB14C-BC96-4AB6-8F33-33C06A8FEDEC}"/>
              </a:ext>
            </a:extLst>
          </p:cNvPr>
          <p:cNvSpPr>
            <a:spLocks noGrp="1"/>
          </p:cNvSpPr>
          <p:nvPr>
            <p:ph sz="half" idx="1"/>
          </p:nvPr>
        </p:nvSpPr>
        <p:spPr>
          <a:xfrm>
            <a:off x="1981200" y="1600201"/>
            <a:ext cx="4038600" cy="4525963"/>
          </a:xfrm>
        </p:spPr>
        <p:txBody>
          <a:bodyPr/>
          <a:lstStyle/>
          <a:p>
            <a:r>
              <a:rPr lang="en-US"/>
              <a:t>The scan tells Rabbit in a Hat what is in the raw database</a:t>
            </a:r>
          </a:p>
          <a:p>
            <a:endParaRPr lang="en-US" sz="1800"/>
          </a:p>
          <a:p>
            <a:pPr lvl="1"/>
            <a:r>
              <a:rPr lang="en-US"/>
              <a:t>Orange Tables = Raw</a:t>
            </a:r>
          </a:p>
          <a:p>
            <a:pPr lvl="1"/>
            <a:endParaRPr lang="en-US" sz="1800"/>
          </a:p>
          <a:p>
            <a:pPr lvl="1"/>
            <a:r>
              <a:rPr lang="en-US"/>
              <a:t>Blue Tables = CDM</a:t>
            </a:r>
          </a:p>
        </p:txBody>
      </p:sp>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2"/>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77</a:t>
            </a:fld>
            <a:endParaRPr lang="en-US"/>
          </a:p>
        </p:txBody>
      </p:sp>
      <p:pic>
        <p:nvPicPr>
          <p:cNvPr id="3" name="Picture 2">
            <a:extLst>
              <a:ext uri="{FF2B5EF4-FFF2-40B4-BE49-F238E27FC236}">
                <a16:creationId xmlns:a16="http://schemas.microsoft.com/office/drawing/2014/main" id="{CB8D565E-1426-4454-896D-8D5FA70DD485}"/>
              </a:ext>
            </a:extLst>
          </p:cNvPr>
          <p:cNvPicPr>
            <a:picLocks noChangeAspect="1"/>
          </p:cNvPicPr>
          <p:nvPr/>
        </p:nvPicPr>
        <p:blipFill>
          <a:blip r:embed="rId3"/>
          <a:stretch>
            <a:fillRect/>
          </a:stretch>
        </p:blipFill>
        <p:spPr>
          <a:xfrm>
            <a:off x="6080205" y="1719944"/>
            <a:ext cx="3892672" cy="3820776"/>
          </a:xfrm>
          <a:prstGeom prst="rect">
            <a:avLst/>
          </a:prstGeom>
        </p:spPr>
      </p:pic>
    </p:spTree>
    <p:extLst>
      <p:ext uri="{BB962C8B-B14F-4D97-AF65-F5344CB8AC3E}">
        <p14:creationId xmlns:p14="http://schemas.microsoft.com/office/powerpoint/2010/main" val="2129481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6784596" cy="838200"/>
          </a:xfrm>
        </p:spPr>
        <p:txBody>
          <a:bodyPr/>
          <a:lstStyle/>
          <a:p>
            <a:r>
              <a:rPr lang="en-US"/>
              <a:t>Rabbit in a Hat</a:t>
            </a:r>
          </a:p>
        </p:txBody>
      </p:sp>
      <p:sp>
        <p:nvSpPr>
          <p:cNvPr id="11" name="Text Placeholder 10">
            <a:extLst>
              <a:ext uri="{FF2B5EF4-FFF2-40B4-BE49-F238E27FC236}">
                <a16:creationId xmlns:a16="http://schemas.microsoft.com/office/drawing/2014/main" id="{DB897464-DF6F-45B7-8B7A-D99C37C55E20}"/>
              </a:ext>
            </a:extLst>
          </p:cNvPr>
          <p:cNvSpPr>
            <a:spLocks noGrp="1"/>
          </p:cNvSpPr>
          <p:nvPr>
            <p:ph type="body" idx="1"/>
          </p:nvPr>
        </p:nvSpPr>
        <p:spPr>
          <a:xfrm>
            <a:off x="1976833" y="1535113"/>
            <a:ext cx="8190423" cy="639762"/>
          </a:xfrm>
          <a:solidFill>
            <a:schemeClr val="bg1">
              <a:lumMod val="85000"/>
            </a:schemeClr>
          </a:solidFill>
        </p:spPr>
        <p:txBody>
          <a:bodyPr>
            <a:normAutofit/>
          </a:bodyPr>
          <a:lstStyle/>
          <a:p>
            <a:r>
              <a:rPr lang="en-US" sz="3200"/>
              <a:t>Tables we will go through today -&gt; </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78</a:t>
            </a:fld>
            <a:endParaRPr lang="en-US"/>
          </a:p>
        </p:txBody>
      </p:sp>
      <p:pic>
        <p:nvPicPr>
          <p:cNvPr id="6" name="Picture 5">
            <a:extLst>
              <a:ext uri="{FF2B5EF4-FFF2-40B4-BE49-F238E27FC236}">
                <a16:creationId xmlns:a16="http://schemas.microsoft.com/office/drawing/2014/main" id="{9094EDF3-D1DA-46BA-BA86-7858F5441FD0}"/>
              </a:ext>
            </a:extLst>
          </p:cNvPr>
          <p:cNvPicPr>
            <a:picLocks noChangeAspect="1"/>
          </p:cNvPicPr>
          <p:nvPr/>
        </p:nvPicPr>
        <p:blipFill>
          <a:blip r:embed="rId3"/>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2" descr="Image result for pusheen working">
            <a:extLst>
              <a:ext uri="{FF2B5EF4-FFF2-40B4-BE49-F238E27FC236}">
                <a16:creationId xmlns:a16="http://schemas.microsoft.com/office/drawing/2014/main" id="{065EC370-6C21-48CE-A3B9-36B80641781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95772" y="3094944"/>
            <a:ext cx="2388280" cy="2388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10A9F19-E2DE-4350-80E2-B52E7ACDF14A}"/>
              </a:ext>
            </a:extLst>
          </p:cNvPr>
          <p:cNvPicPr>
            <a:picLocks noChangeAspect="1"/>
          </p:cNvPicPr>
          <p:nvPr/>
        </p:nvPicPr>
        <p:blipFill>
          <a:blip r:embed="rId5"/>
          <a:stretch>
            <a:fillRect/>
          </a:stretch>
        </p:blipFill>
        <p:spPr>
          <a:xfrm>
            <a:off x="7127876" y="2618693"/>
            <a:ext cx="2085975" cy="619125"/>
          </a:xfrm>
          <a:prstGeom prst="rect">
            <a:avLst/>
          </a:prstGeom>
        </p:spPr>
      </p:pic>
      <p:sp>
        <p:nvSpPr>
          <p:cNvPr id="3" name="TextBox 2">
            <a:extLst>
              <a:ext uri="{FF2B5EF4-FFF2-40B4-BE49-F238E27FC236}">
                <a16:creationId xmlns:a16="http://schemas.microsoft.com/office/drawing/2014/main" id="{1C11E35C-EF6B-41CE-8051-A325823453AE}"/>
              </a:ext>
            </a:extLst>
          </p:cNvPr>
          <p:cNvSpPr txBox="1"/>
          <p:nvPr/>
        </p:nvSpPr>
        <p:spPr>
          <a:xfrm>
            <a:off x="7385713" y="2757701"/>
            <a:ext cx="1760562" cy="307777"/>
          </a:xfrm>
          <a:prstGeom prst="rect">
            <a:avLst/>
          </a:prstGeom>
          <a:solidFill>
            <a:srgbClr val="C88AC5"/>
          </a:solidFill>
          <a:ln>
            <a:noFill/>
          </a:ln>
        </p:spPr>
        <p:txBody>
          <a:bodyPr wrap="square" rtlCol="0">
            <a:spAutoFit/>
          </a:bodyPr>
          <a:lstStyle/>
          <a:p>
            <a:r>
              <a:rPr lang="en-US" sz="1400" b="1"/>
              <a:t>Generate document</a:t>
            </a:r>
          </a:p>
        </p:txBody>
      </p:sp>
      <p:sp>
        <p:nvSpPr>
          <p:cNvPr id="22" name="Rectangle 21">
            <a:extLst>
              <a:ext uri="{FF2B5EF4-FFF2-40B4-BE49-F238E27FC236}">
                <a16:creationId xmlns:a16="http://schemas.microsoft.com/office/drawing/2014/main" id="{FC3C5551-774C-A7BE-43CB-6CD748053C41}"/>
              </a:ext>
            </a:extLst>
          </p:cNvPr>
          <p:cNvSpPr/>
          <p:nvPr/>
        </p:nvSpPr>
        <p:spPr>
          <a:xfrm>
            <a:off x="2978149" y="2571068"/>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solidFill>
                  <a:schemeClr val="tx2">
                    <a:lumMod val="75000"/>
                  </a:schemeClr>
                </a:solidFill>
              </a:rPr>
              <a:t>Person</a:t>
            </a:r>
          </a:p>
        </p:txBody>
      </p:sp>
      <p:sp>
        <p:nvSpPr>
          <p:cNvPr id="23" name="Rectangle 22">
            <a:extLst>
              <a:ext uri="{FF2B5EF4-FFF2-40B4-BE49-F238E27FC236}">
                <a16:creationId xmlns:a16="http://schemas.microsoft.com/office/drawing/2014/main" id="{BB053CEA-3D2A-D9DB-4CE9-AC3557E0E5FF}"/>
              </a:ext>
            </a:extLst>
          </p:cNvPr>
          <p:cNvSpPr/>
          <p:nvPr/>
        </p:nvSpPr>
        <p:spPr>
          <a:xfrm>
            <a:off x="2978149" y="3135360"/>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err="1">
                <a:solidFill>
                  <a:schemeClr val="tx2">
                    <a:lumMod val="75000"/>
                  </a:schemeClr>
                </a:solidFill>
              </a:rPr>
              <a:t>Observation_period</a:t>
            </a:r>
            <a:endParaRPr lang="en-US" sz="1600">
              <a:solidFill>
                <a:schemeClr val="tx2">
                  <a:lumMod val="75000"/>
                </a:schemeClr>
              </a:solidFill>
            </a:endParaRPr>
          </a:p>
        </p:txBody>
      </p:sp>
      <p:sp>
        <p:nvSpPr>
          <p:cNvPr id="24" name="Rectangle 23">
            <a:extLst>
              <a:ext uri="{FF2B5EF4-FFF2-40B4-BE49-F238E27FC236}">
                <a16:creationId xmlns:a16="http://schemas.microsoft.com/office/drawing/2014/main" id="{381BD799-2A7C-47A6-38CE-3CAE796AF166}"/>
              </a:ext>
            </a:extLst>
          </p:cNvPr>
          <p:cNvSpPr/>
          <p:nvPr/>
        </p:nvSpPr>
        <p:spPr>
          <a:xfrm>
            <a:off x="2978149" y="3703326"/>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err="1">
                <a:solidFill>
                  <a:schemeClr val="tx2">
                    <a:lumMod val="75000"/>
                  </a:schemeClr>
                </a:solidFill>
              </a:rPr>
              <a:t>Visit_occurrence</a:t>
            </a:r>
            <a:endParaRPr lang="en-US" sz="1600">
              <a:solidFill>
                <a:schemeClr val="tx2">
                  <a:lumMod val="75000"/>
                </a:schemeClr>
              </a:solidFill>
            </a:endParaRPr>
          </a:p>
        </p:txBody>
      </p:sp>
      <p:sp>
        <p:nvSpPr>
          <p:cNvPr id="25" name="Rectangle 24">
            <a:extLst>
              <a:ext uri="{FF2B5EF4-FFF2-40B4-BE49-F238E27FC236}">
                <a16:creationId xmlns:a16="http://schemas.microsoft.com/office/drawing/2014/main" id="{6C07BCC0-A460-4182-C33D-C7BF5B0141EB}"/>
              </a:ext>
            </a:extLst>
          </p:cNvPr>
          <p:cNvSpPr/>
          <p:nvPr/>
        </p:nvSpPr>
        <p:spPr>
          <a:xfrm>
            <a:off x="2978148" y="4289084"/>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err="1">
                <a:solidFill>
                  <a:schemeClr val="tx2">
                    <a:lumMod val="75000"/>
                  </a:schemeClr>
                </a:solidFill>
              </a:rPr>
              <a:t>Condition_occurrence</a:t>
            </a:r>
            <a:endParaRPr lang="en-US" sz="1400">
              <a:solidFill>
                <a:schemeClr val="tx2">
                  <a:lumMod val="75000"/>
                </a:schemeClr>
              </a:solidFill>
            </a:endParaRPr>
          </a:p>
        </p:txBody>
      </p:sp>
      <p:sp>
        <p:nvSpPr>
          <p:cNvPr id="26" name="Rectangle 25">
            <a:extLst>
              <a:ext uri="{FF2B5EF4-FFF2-40B4-BE49-F238E27FC236}">
                <a16:creationId xmlns:a16="http://schemas.microsoft.com/office/drawing/2014/main" id="{C45DE77F-0587-756F-393F-2F804ABAD4F9}"/>
              </a:ext>
            </a:extLst>
          </p:cNvPr>
          <p:cNvSpPr/>
          <p:nvPr/>
        </p:nvSpPr>
        <p:spPr>
          <a:xfrm>
            <a:off x="2978148" y="4850696"/>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err="1">
                <a:solidFill>
                  <a:schemeClr val="tx2">
                    <a:lumMod val="75000"/>
                  </a:schemeClr>
                </a:solidFill>
              </a:rPr>
              <a:t>Drug_exposure</a:t>
            </a:r>
            <a:endParaRPr lang="en-US">
              <a:solidFill>
                <a:schemeClr val="tx2">
                  <a:lumMod val="75000"/>
                </a:schemeClr>
              </a:solidFill>
            </a:endParaRPr>
          </a:p>
        </p:txBody>
      </p:sp>
    </p:spTree>
    <p:extLst>
      <p:ext uri="{BB962C8B-B14F-4D97-AF65-F5344CB8AC3E}">
        <p14:creationId xmlns:p14="http://schemas.microsoft.com/office/powerpoint/2010/main" val="3752278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EA65-5218-4738-BDB5-AC8B3F885658}"/>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49A00F5B-7B10-4DD7-B5E8-C3FFB4AFD678}"/>
              </a:ext>
            </a:extLst>
          </p:cNvPr>
          <p:cNvSpPr>
            <a:spLocks noGrp="1"/>
          </p:cNvSpPr>
          <p:nvPr>
            <p:ph idx="1"/>
          </p:nvPr>
        </p:nvSpPr>
        <p:spPr>
          <a:xfrm>
            <a:off x="1981200" y="1219200"/>
            <a:ext cx="8229600" cy="5151120"/>
          </a:xfrm>
        </p:spPr>
        <p:txBody>
          <a:bodyPr>
            <a:normAutofit fontScale="70000" lnSpcReduction="20000"/>
          </a:bodyPr>
          <a:lstStyle/>
          <a:p>
            <a:r>
              <a:rPr lang="en-US"/>
              <a:t>Important links to keep in mind when working on an ETL:</a:t>
            </a:r>
            <a:br>
              <a:rPr lang="en-US"/>
            </a:br>
            <a:endParaRPr lang="en-US"/>
          </a:p>
          <a:p>
            <a:pPr lvl="1"/>
            <a:r>
              <a:rPr lang="en-US" sz="2400"/>
              <a:t>CDM Documentation</a:t>
            </a:r>
            <a:br>
              <a:rPr lang="en-US" sz="2400">
                <a:hlinkClick r:id="rId2"/>
              </a:rPr>
            </a:br>
            <a:r>
              <a:rPr lang="en-US" sz="2400">
                <a:hlinkClick r:id="rId3"/>
              </a:rPr>
              <a:t>https://ohdsi.github.io/CommonDataModel</a:t>
            </a:r>
            <a:br>
              <a:rPr lang="en-US" sz="2400"/>
            </a:br>
            <a:r>
              <a:rPr lang="en-US" sz="2400"/>
              <a:t>Information about the CDM structure and conventions to follow can be found here</a:t>
            </a:r>
            <a:br>
              <a:rPr lang="en-US" sz="2400"/>
            </a:br>
            <a:endParaRPr lang="en-US" sz="2400"/>
          </a:p>
          <a:p>
            <a:pPr lvl="1"/>
            <a:r>
              <a:rPr lang="en-US" sz="2400"/>
              <a:t>OHDSI Forums</a:t>
            </a:r>
            <a:br>
              <a:rPr lang="en-US" sz="2400"/>
            </a:br>
            <a:r>
              <a:rPr lang="en-US" sz="2400">
                <a:hlinkClick r:id="rId4"/>
              </a:rPr>
              <a:t>http://forums.ohdsi.org/</a:t>
            </a:r>
            <a:br>
              <a:rPr lang="en-US" sz="2400"/>
            </a:br>
            <a:r>
              <a:rPr lang="en-US" sz="2400">
                <a:hlinkClick r:id="rId5"/>
              </a:rPr>
              <a:t>http://forums.ohdsi.org/c/cdm-builders</a:t>
            </a:r>
            <a:br>
              <a:rPr lang="en-US" sz="2400"/>
            </a:br>
            <a:r>
              <a:rPr lang="en-US" sz="2400"/>
              <a:t>OHDSI is an active community, your questions may have already been asked on the forum however if not do not be afraid to ask it yourself!</a:t>
            </a:r>
          </a:p>
          <a:p>
            <a:pPr lvl="1"/>
            <a:endParaRPr lang="en-US" sz="2400"/>
          </a:p>
          <a:p>
            <a:pPr lvl="1"/>
            <a:r>
              <a:rPr lang="en-US" sz="2400"/>
              <a:t>Book of OHDSI:  ETL Chapter</a:t>
            </a:r>
            <a:br>
              <a:rPr lang="en-US" sz="2400">
                <a:hlinkClick r:id="rId6"/>
              </a:rPr>
            </a:br>
            <a:r>
              <a:rPr lang="en-US" sz="2400">
                <a:hlinkClick r:id="rId7"/>
              </a:rPr>
              <a:t>https://ohdsi.github.io/TheBookOfOhdsi/ExtractTransformLoad.html</a:t>
            </a:r>
            <a:br>
              <a:rPr lang="en-US" sz="2400"/>
            </a:br>
            <a:r>
              <a:rPr lang="en-US" sz="2400"/>
              <a:t>The OHSDI community wrote the book to serve as a central knowledge repository for all things OHDSI. </a:t>
            </a:r>
          </a:p>
          <a:p>
            <a:pPr lvl="1"/>
            <a:endParaRPr lang="en-US" sz="2400"/>
          </a:p>
          <a:p>
            <a:pPr lvl="1"/>
            <a:r>
              <a:rPr lang="en-US" sz="2400"/>
              <a:t>THEMIS Repository</a:t>
            </a:r>
            <a:br>
              <a:rPr lang="en-US" sz="2400"/>
            </a:br>
            <a:r>
              <a:rPr lang="en-US" sz="2400">
                <a:hlinkClick r:id="rId8"/>
              </a:rPr>
              <a:t>https://ohdsi.github.io/Themis/</a:t>
            </a:r>
            <a:r>
              <a:rPr lang="en-US" sz="2400"/>
              <a:t> </a:t>
            </a:r>
          </a:p>
        </p:txBody>
      </p:sp>
      <p:pic>
        <p:nvPicPr>
          <p:cNvPr id="5" name="Picture 12" descr="Image result for pusheen transparent background">
            <a:extLst>
              <a:ext uri="{FF2B5EF4-FFF2-40B4-BE49-F238E27FC236}">
                <a16:creationId xmlns:a16="http://schemas.microsoft.com/office/drawing/2014/main" id="{EFB38E23-E39F-4AEA-B87F-287F9C95F8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1940" y="1524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3C77759-9EFD-4074-B397-85ABAF778494}"/>
              </a:ext>
            </a:extLst>
          </p:cNvPr>
          <p:cNvSpPr>
            <a:spLocks noGrp="1"/>
          </p:cNvSpPr>
          <p:nvPr>
            <p:ph type="sldNum" sz="quarter" idx="4"/>
          </p:nvPr>
        </p:nvSpPr>
        <p:spPr/>
        <p:txBody>
          <a:bodyPr/>
          <a:lstStyle/>
          <a:p>
            <a:fld id="{444583ED-F364-40B3-B25B-483B5033DFA3}" type="slidenum">
              <a:rPr lang="en-US" smtClean="0"/>
              <a:pPr/>
              <a:t>79</a:t>
            </a:fld>
            <a:endParaRPr lang="en-US"/>
          </a:p>
        </p:txBody>
      </p:sp>
      <p:pic>
        <p:nvPicPr>
          <p:cNvPr id="1026" name="Picture 2" descr="http://www.ohdsi.org/web/wiki/lib/exe/fetch.php?w=300&amp;tok=37dda3&amp;media=projects:workgroups:themis-logo-horizontal.png">
            <a:extLst>
              <a:ext uri="{FF2B5EF4-FFF2-40B4-BE49-F238E27FC236}">
                <a16:creationId xmlns:a16="http://schemas.microsoft.com/office/drawing/2014/main" id="{DC91087C-4007-4C4C-889E-E9A799669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2132" y="4974066"/>
            <a:ext cx="1516380" cy="76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30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normAutofit fontScale="92500" lnSpcReduction="20000"/>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buNone/>
            </a:pPr>
            <a:r>
              <a:rPr lang="ru-RU"/>
              <a:t>"</a:t>
            </a:r>
            <a:r>
              <a:rPr lang="de-DE"/>
              <a:t>What's the adherence to my drug in the data assets I own?"</a:t>
            </a:r>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endParaRPr lang="de-DE"/>
          </a:p>
          <a:p>
            <a:pPr>
              <a:buNone/>
            </a:pPr>
            <a:r>
              <a:rPr lang="de-DE"/>
              <a:t>Current solution:</a:t>
            </a:r>
          </a:p>
        </p:txBody>
      </p:sp>
      <p:pic>
        <p:nvPicPr>
          <p:cNvPr id="1563650" name="Picture 2"/>
          <p:cNvPicPr>
            <a:picLocks noChangeAspect="1" noChangeArrowheads="1"/>
          </p:cNvPicPr>
          <p:nvPr/>
        </p:nvPicPr>
        <p:blipFill>
          <a:blip r:embed="rId2" cstate="print"/>
          <a:srcRect/>
          <a:stretch>
            <a:fillRect/>
          </a:stretch>
        </p:blipFill>
        <p:spPr bwMode="auto">
          <a:xfrm>
            <a:off x="2012959" y="1558782"/>
            <a:ext cx="1847851" cy="1876425"/>
          </a:xfrm>
          <a:prstGeom prst="rect">
            <a:avLst/>
          </a:prstGeom>
          <a:noFill/>
          <a:ln w="9525">
            <a:noFill/>
            <a:miter lim="800000"/>
            <a:headEnd/>
            <a:tailEnd/>
          </a:ln>
        </p:spPr>
      </p:pic>
      <p:sp>
        <p:nvSpPr>
          <p:cNvPr id="7" name="Title 6"/>
          <p:cNvSpPr>
            <a:spLocks noGrp="1"/>
          </p:cNvSpPr>
          <p:nvPr>
            <p:ph type="title"/>
          </p:nvPr>
        </p:nvSpPr>
        <p:spPr>
          <a:xfrm>
            <a:off x="1981202" y="75203"/>
            <a:ext cx="8342607" cy="849228"/>
          </a:xfrm>
        </p:spPr>
        <p:txBody>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r>
              <a:rPr lang="de-DE" sz="3200"/>
              <a:t>Current  Approach: “One Study – One Script“</a:t>
            </a:r>
            <a:endParaRPr lang="en-US" sz="3200"/>
          </a:p>
        </p:txBody>
      </p:sp>
      <p:grpSp>
        <p:nvGrpSpPr>
          <p:cNvPr id="24" name="Group 23"/>
          <p:cNvGrpSpPr/>
          <p:nvPr/>
        </p:nvGrpSpPr>
        <p:grpSpPr>
          <a:xfrm>
            <a:off x="5290125" y="1558782"/>
            <a:ext cx="5033683" cy="2773065"/>
            <a:chOff x="3939989" y="3859306"/>
            <a:chExt cx="5033682" cy="2773065"/>
          </a:xfrm>
        </p:grpSpPr>
        <p:pic>
          <p:nvPicPr>
            <p:cNvPr id="1559554" name="Picture 2"/>
            <p:cNvPicPr>
              <a:picLocks noChangeAspect="1" noChangeArrowheads="1"/>
            </p:cNvPicPr>
            <p:nvPr/>
          </p:nvPicPr>
          <p:blipFill>
            <a:blip r:embed="rId3" cstate="print"/>
            <a:srcRect/>
            <a:stretch>
              <a:fillRect/>
            </a:stretch>
          </p:blipFill>
          <p:spPr bwMode="auto">
            <a:xfrm>
              <a:off x="3939989" y="3859306"/>
              <a:ext cx="5033682" cy="2730772"/>
            </a:xfrm>
            <a:prstGeom prst="rect">
              <a:avLst/>
            </a:prstGeom>
            <a:noFill/>
            <a:ln w="9525">
              <a:noFill/>
              <a:miter lim="800000"/>
              <a:headEnd/>
              <a:tailEnd/>
            </a:ln>
          </p:spPr>
        </p:pic>
        <p:sp>
          <p:nvSpPr>
            <p:cNvPr id="12" name="TextBox 11"/>
            <p:cNvSpPr txBox="1"/>
            <p:nvPr/>
          </p:nvSpPr>
          <p:spPr>
            <a:xfrm>
              <a:off x="7371642" y="5242863"/>
              <a:ext cx="603157"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Japan</a:t>
              </a:r>
              <a:endParaRPr lang="en-US" sz="1200">
                <a:solidFill>
                  <a:schemeClr val="accent2"/>
                </a:solidFill>
              </a:endParaRPr>
            </a:p>
          </p:txBody>
        </p:sp>
        <p:sp>
          <p:nvSpPr>
            <p:cNvPr id="13" name="TextBox 12"/>
            <p:cNvSpPr txBox="1"/>
            <p:nvPr/>
          </p:nvSpPr>
          <p:spPr>
            <a:xfrm>
              <a:off x="4632525" y="4294097"/>
              <a:ext cx="1163140"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North America</a:t>
              </a:r>
              <a:endParaRPr lang="en-US" sz="1200">
                <a:solidFill>
                  <a:schemeClr val="accent2"/>
                </a:solidFill>
              </a:endParaRPr>
            </a:p>
          </p:txBody>
        </p:sp>
        <p:sp>
          <p:nvSpPr>
            <p:cNvPr id="14" name="TextBox 13"/>
            <p:cNvSpPr txBox="1"/>
            <p:nvPr/>
          </p:nvSpPr>
          <p:spPr>
            <a:xfrm>
              <a:off x="6258543" y="4401673"/>
              <a:ext cx="1165276"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Southeast Asia</a:t>
              </a:r>
              <a:endParaRPr lang="en-US" sz="1200">
                <a:solidFill>
                  <a:schemeClr val="accent2"/>
                </a:solidFill>
              </a:endParaRPr>
            </a:p>
          </p:txBody>
        </p:sp>
        <p:sp>
          <p:nvSpPr>
            <p:cNvPr id="15" name="TextBox 14"/>
            <p:cNvSpPr txBox="1"/>
            <p:nvPr/>
          </p:nvSpPr>
          <p:spPr>
            <a:xfrm>
              <a:off x="7810240" y="4271685"/>
              <a:ext cx="598883"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China</a:t>
              </a:r>
              <a:endParaRPr lang="en-US" sz="1200">
                <a:solidFill>
                  <a:schemeClr val="accent2"/>
                </a:solidFill>
              </a:endParaRPr>
            </a:p>
          </p:txBody>
        </p:sp>
        <p:sp>
          <p:nvSpPr>
            <p:cNvPr id="16" name="TextBox 15"/>
            <p:cNvSpPr txBox="1"/>
            <p:nvPr/>
          </p:nvSpPr>
          <p:spPr>
            <a:xfrm>
              <a:off x="4460884" y="5338483"/>
              <a:ext cx="695064"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Europe</a:t>
              </a:r>
              <a:endParaRPr lang="en-US" sz="1200">
                <a:solidFill>
                  <a:schemeClr val="accent2"/>
                </a:solidFill>
              </a:endParaRPr>
            </a:p>
          </p:txBody>
        </p:sp>
        <p:sp>
          <p:nvSpPr>
            <p:cNvPr id="17" name="TextBox 16"/>
            <p:cNvSpPr txBox="1"/>
            <p:nvPr/>
          </p:nvSpPr>
          <p:spPr>
            <a:xfrm>
              <a:off x="5192890" y="6161278"/>
              <a:ext cx="975053"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Switzerland</a:t>
              </a:r>
              <a:endParaRPr lang="en-US" sz="1200">
                <a:solidFill>
                  <a:schemeClr val="accent2"/>
                </a:solidFill>
              </a:endParaRPr>
            </a:p>
          </p:txBody>
        </p:sp>
        <p:sp>
          <p:nvSpPr>
            <p:cNvPr id="18" name="TextBox 17"/>
            <p:cNvSpPr txBox="1"/>
            <p:nvPr/>
          </p:nvSpPr>
          <p:spPr>
            <a:xfrm>
              <a:off x="6256518" y="6161278"/>
              <a:ext cx="515527"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Italy</a:t>
              </a:r>
              <a:endParaRPr lang="en-US" sz="1200">
                <a:solidFill>
                  <a:schemeClr val="accent2"/>
                </a:solidFill>
              </a:endParaRPr>
            </a:p>
          </p:txBody>
        </p:sp>
        <p:sp>
          <p:nvSpPr>
            <p:cNvPr id="19" name="TextBox 18"/>
            <p:cNvSpPr txBox="1"/>
            <p:nvPr/>
          </p:nvSpPr>
          <p:spPr>
            <a:xfrm>
              <a:off x="8226060" y="5338481"/>
              <a:ext cx="556136"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India</a:t>
              </a:r>
              <a:endParaRPr lang="en-US" sz="1200">
                <a:solidFill>
                  <a:schemeClr val="accent2"/>
                </a:solidFill>
              </a:endParaRPr>
            </a:p>
          </p:txBody>
        </p:sp>
        <p:sp>
          <p:nvSpPr>
            <p:cNvPr id="20" name="TextBox 19"/>
            <p:cNvSpPr txBox="1"/>
            <p:nvPr/>
          </p:nvSpPr>
          <p:spPr>
            <a:xfrm>
              <a:off x="4451448" y="6315166"/>
              <a:ext cx="795517"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So Africa</a:t>
              </a:r>
              <a:endParaRPr lang="en-US" sz="1200">
                <a:solidFill>
                  <a:schemeClr val="accent2"/>
                </a:solidFill>
              </a:endParaRPr>
            </a:p>
          </p:txBody>
        </p:sp>
        <p:sp>
          <p:nvSpPr>
            <p:cNvPr id="21" name="TextBox 20"/>
            <p:cNvSpPr txBox="1"/>
            <p:nvPr/>
          </p:nvSpPr>
          <p:spPr>
            <a:xfrm>
              <a:off x="7893923" y="6324595"/>
              <a:ext cx="583921"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Israel</a:t>
              </a:r>
              <a:endParaRPr lang="en-US" sz="1200">
                <a:solidFill>
                  <a:schemeClr val="accent2"/>
                </a:solidFill>
              </a:endParaRPr>
            </a:p>
          </p:txBody>
        </p:sp>
        <p:sp>
          <p:nvSpPr>
            <p:cNvPr id="22" name="TextBox 21"/>
            <p:cNvSpPr txBox="1"/>
            <p:nvPr/>
          </p:nvSpPr>
          <p:spPr>
            <a:xfrm>
              <a:off x="6656267" y="5342964"/>
              <a:ext cx="423621"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UK</a:t>
              </a:r>
              <a:endParaRPr lang="en-US" sz="1200">
                <a:solidFill>
                  <a:schemeClr val="accent2"/>
                </a:solidFill>
              </a:endParaRPr>
            </a:p>
          </p:txBody>
        </p:sp>
      </p:grpSp>
      <p:sp>
        <p:nvSpPr>
          <p:cNvPr id="23" name="Oval 22"/>
          <p:cNvSpPr/>
          <p:nvPr/>
        </p:nvSpPr>
        <p:spPr>
          <a:xfrm>
            <a:off x="2111189" y="2904563"/>
            <a:ext cx="690283" cy="672355"/>
          </a:xfrm>
          <a:prstGeom prst="ellipse">
            <a:avLst/>
          </a:prstGeom>
          <a:no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endParaRPr lang="en-US" sz="1600"/>
          </a:p>
        </p:txBody>
      </p:sp>
      <p:pic>
        <p:nvPicPr>
          <p:cNvPr id="1559556" name="Picture 4" descr="http://www.legalleadersblog.com/files/2014/09/complex-wiring.png"/>
          <p:cNvPicPr>
            <a:picLocks noChangeAspect="1" noChangeArrowheads="1"/>
          </p:cNvPicPr>
          <p:nvPr/>
        </p:nvPicPr>
        <p:blipFill>
          <a:blip r:embed="rId4" cstate="print"/>
          <a:srcRect/>
          <a:stretch>
            <a:fillRect/>
          </a:stretch>
        </p:blipFill>
        <p:spPr bwMode="auto">
          <a:xfrm>
            <a:off x="6474951" y="4748507"/>
            <a:ext cx="2614307" cy="1968389"/>
          </a:xfrm>
          <a:prstGeom prst="rect">
            <a:avLst/>
          </a:prstGeom>
          <a:noFill/>
        </p:spPr>
      </p:pic>
      <p:cxnSp>
        <p:nvCxnSpPr>
          <p:cNvPr id="29" name="Straight Connector 28"/>
          <p:cNvCxnSpPr/>
          <p:nvPr/>
        </p:nvCxnSpPr>
        <p:spPr>
          <a:xfrm>
            <a:off x="1685365" y="4356788"/>
            <a:ext cx="8464579"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899212" y="5553635"/>
            <a:ext cx="1371600" cy="0"/>
          </a:xfrm>
          <a:prstGeom prst="straightConnector1">
            <a:avLst/>
          </a:prstGeom>
          <a:ln w="47625"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pic>
        <p:nvPicPr>
          <p:cNvPr id="1559559" name="Picture 7"/>
          <p:cNvPicPr>
            <a:picLocks noChangeAspect="1" noChangeArrowheads="1"/>
          </p:cNvPicPr>
          <p:nvPr/>
        </p:nvPicPr>
        <p:blipFill>
          <a:blip r:embed="rId5" cstate="print"/>
          <a:srcRect/>
          <a:stretch>
            <a:fillRect/>
          </a:stretch>
        </p:blipFill>
        <p:spPr bwMode="auto">
          <a:xfrm>
            <a:off x="2746559" y="4829188"/>
            <a:ext cx="2019300" cy="1990725"/>
          </a:xfrm>
          <a:prstGeom prst="rect">
            <a:avLst/>
          </a:prstGeom>
          <a:noFill/>
          <a:ln w="9525">
            <a:noFill/>
            <a:miter lim="800000"/>
            <a:headEnd/>
            <a:tailEnd/>
          </a:ln>
        </p:spPr>
      </p:pic>
      <p:sp>
        <p:nvSpPr>
          <p:cNvPr id="33" name="Line Callout 1 32"/>
          <p:cNvSpPr/>
          <p:nvPr/>
        </p:nvSpPr>
        <p:spPr>
          <a:xfrm>
            <a:off x="3510633" y="1381065"/>
            <a:ext cx="2104105" cy="612507"/>
          </a:xfrm>
          <a:prstGeom prst="borderCallout1">
            <a:avLst>
              <a:gd name="adj1" fmla="val 18750"/>
              <a:gd name="adj2" fmla="val -8333"/>
              <a:gd name="adj3" fmla="val 53502"/>
              <a:gd name="adj4" fmla="val -20648"/>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Analytical method: Adherence to Drug</a:t>
            </a:r>
            <a:endParaRPr lang="en-US" sz="1600">
              <a:solidFill>
                <a:srgbClr val="000000"/>
              </a:solidFill>
            </a:endParaRPr>
          </a:p>
        </p:txBody>
      </p:sp>
      <p:sp>
        <p:nvSpPr>
          <p:cNvPr id="34" name="Line Callout 1 33"/>
          <p:cNvSpPr/>
          <p:nvPr/>
        </p:nvSpPr>
        <p:spPr>
          <a:xfrm>
            <a:off x="3510632" y="3390553"/>
            <a:ext cx="1456765" cy="624089"/>
          </a:xfrm>
          <a:prstGeom prst="borderCallout1">
            <a:avLst>
              <a:gd name="adj1" fmla="val 18750"/>
              <a:gd name="adj2" fmla="val -8333"/>
              <a:gd name="adj3" fmla="val -14625"/>
              <a:gd name="adj4" fmla="val -49411"/>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Application to data</a:t>
            </a:r>
            <a:endParaRPr lang="en-US" sz="1600">
              <a:solidFill>
                <a:srgbClr val="000000"/>
              </a:solidFill>
            </a:endParaRPr>
          </a:p>
        </p:txBody>
      </p:sp>
      <p:cxnSp>
        <p:nvCxnSpPr>
          <p:cNvPr id="36" name="Straight Connector 35"/>
          <p:cNvCxnSpPr/>
          <p:nvPr/>
        </p:nvCxnSpPr>
        <p:spPr>
          <a:xfrm flipV="1">
            <a:off x="5034632" y="3219338"/>
            <a:ext cx="764824" cy="35758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7" name="Line Callout 1 36"/>
          <p:cNvSpPr/>
          <p:nvPr/>
        </p:nvSpPr>
        <p:spPr>
          <a:xfrm>
            <a:off x="4170948" y="4596065"/>
            <a:ext cx="2053275" cy="661735"/>
          </a:xfrm>
          <a:prstGeom prst="borderCallout1">
            <a:avLst>
              <a:gd name="adj1" fmla="val 113555"/>
              <a:gd name="adj2" fmla="val 30436"/>
              <a:gd name="adj3" fmla="val 206760"/>
              <a:gd name="adj4" fmla="val 2467"/>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Custom </a:t>
            </a:r>
            <a:r>
              <a:rPr lang="de-DE" sz="1600" err="1">
                <a:solidFill>
                  <a:srgbClr val="000000"/>
                </a:solidFill>
              </a:rPr>
              <a:t>script</a:t>
            </a:r>
            <a:r>
              <a:rPr lang="de-DE" sz="1600">
                <a:solidFill>
                  <a:srgbClr val="000000"/>
                </a:solidFill>
              </a:rPr>
              <a:t> for each study</a:t>
            </a:r>
            <a:endParaRPr lang="en-US" sz="1600">
              <a:solidFill>
                <a:srgbClr val="000000"/>
              </a:solidFill>
            </a:endParaRPr>
          </a:p>
        </p:txBody>
      </p:sp>
      <p:sp>
        <p:nvSpPr>
          <p:cNvPr id="28" name="Line Callout 1 27"/>
          <p:cNvSpPr/>
          <p:nvPr/>
        </p:nvSpPr>
        <p:spPr>
          <a:xfrm>
            <a:off x="8661924" y="4436461"/>
            <a:ext cx="1868195" cy="1648425"/>
          </a:xfrm>
          <a:prstGeom prst="borderCallout1">
            <a:avLst>
              <a:gd name="adj1" fmla="val 80248"/>
              <a:gd name="adj2" fmla="val -5553"/>
              <a:gd name="adj3" fmla="val 120895"/>
              <a:gd name="adj4" fmla="val -38011"/>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marL="168270" indent="-168270">
              <a:buFont typeface="Arial" pitchFamily="34" charset="0"/>
              <a:buChar char="•"/>
            </a:pPr>
            <a:r>
              <a:rPr lang="de-DE" sz="1600">
                <a:solidFill>
                  <a:srgbClr val="000000"/>
                </a:solidFill>
              </a:rPr>
              <a:t>Not scalable</a:t>
            </a:r>
          </a:p>
          <a:p>
            <a:pPr marL="168270" indent="-168270">
              <a:buFont typeface="Arial" pitchFamily="34" charset="0"/>
              <a:buChar char="•"/>
            </a:pPr>
            <a:r>
              <a:rPr lang="de-DE" sz="1600">
                <a:solidFill>
                  <a:srgbClr val="000000"/>
                </a:solidFill>
              </a:rPr>
              <a:t>Expensive</a:t>
            </a:r>
          </a:p>
          <a:p>
            <a:pPr marL="168270" indent="-168270">
              <a:buFont typeface="Arial" pitchFamily="34" charset="0"/>
              <a:buChar char="•"/>
            </a:pPr>
            <a:r>
              <a:rPr lang="de-DE" sz="1600">
                <a:solidFill>
                  <a:srgbClr val="000000"/>
                </a:solidFill>
              </a:rPr>
              <a:t>Slow</a:t>
            </a:r>
          </a:p>
          <a:p>
            <a:pPr marL="168270" indent="-168270">
              <a:buFont typeface="Arial" pitchFamily="34" charset="0"/>
              <a:buChar char="•"/>
            </a:pPr>
            <a:r>
              <a:rPr lang="de-DE" sz="1600">
                <a:solidFill>
                  <a:srgbClr val="000000"/>
                </a:solidFill>
              </a:rPr>
              <a:t>Prohibitive to non-expert routine use</a:t>
            </a:r>
            <a:endParaRPr lang="en-US" sz="1600">
              <a:solidFill>
                <a:srgbClr val="000000"/>
              </a:solidFill>
            </a:endParaRPr>
          </a:p>
        </p:txBody>
      </p:sp>
    </p:spTree>
    <p:extLst>
      <p:ext uri="{BB962C8B-B14F-4D97-AF65-F5344CB8AC3E}">
        <p14:creationId xmlns:p14="http://schemas.microsoft.com/office/powerpoint/2010/main" val="7118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36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595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595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3" grpId="0" animBg="1"/>
      <p:bldP spid="34" grpId="0" animBg="1"/>
      <p:bldP spid="37" grpId="0" animBg="1"/>
      <p:bldP spid="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15876E-52B6-4F02-9EA5-38E84D57DEBD}"/>
              </a:ext>
            </a:extLst>
          </p:cNvPr>
          <p:cNvSpPr>
            <a:spLocks noGrp="1"/>
          </p:cNvSpPr>
          <p:nvPr>
            <p:ph type="title"/>
          </p:nvPr>
        </p:nvSpPr>
        <p:spPr/>
        <p:txBody>
          <a:bodyPr/>
          <a:lstStyle/>
          <a:p>
            <a:r>
              <a:rPr lang="en-US"/>
              <a:t>Rabbit in a Hat</a:t>
            </a:r>
          </a:p>
        </p:txBody>
      </p:sp>
      <p:sp>
        <p:nvSpPr>
          <p:cNvPr id="9" name="Content Placeholder 8">
            <a:extLst>
              <a:ext uri="{FF2B5EF4-FFF2-40B4-BE49-F238E27FC236}">
                <a16:creationId xmlns:a16="http://schemas.microsoft.com/office/drawing/2014/main" id="{322E3EC6-46BE-45F6-8F75-14063BA2207C}"/>
              </a:ext>
            </a:extLst>
          </p:cNvPr>
          <p:cNvSpPr>
            <a:spLocks noGrp="1"/>
          </p:cNvSpPr>
          <p:nvPr>
            <p:ph idx="1"/>
          </p:nvPr>
        </p:nvSpPr>
        <p:spPr/>
        <p:txBody>
          <a:bodyPr/>
          <a:lstStyle/>
          <a:p>
            <a:r>
              <a:rPr lang="en-US"/>
              <a:t>The full ETL document:</a:t>
            </a:r>
            <a:br>
              <a:rPr lang="en-US"/>
            </a:br>
            <a:r>
              <a:rPr lang="en-US">
                <a:hlinkClick r:id="rId3"/>
              </a:rPr>
              <a:t>https://ohdsi.github.io/ETL-Synthea/</a:t>
            </a:r>
            <a:endParaRPr lang="en-US"/>
          </a:p>
          <a:p>
            <a:endParaRPr lang="en-US"/>
          </a:p>
        </p:txBody>
      </p:sp>
      <p:sp>
        <p:nvSpPr>
          <p:cNvPr id="7" name="Slide Number Placeholder 6">
            <a:extLst>
              <a:ext uri="{FF2B5EF4-FFF2-40B4-BE49-F238E27FC236}">
                <a16:creationId xmlns:a16="http://schemas.microsoft.com/office/drawing/2014/main" id="{2074BF8D-A48E-4225-8AD8-35C4D99E50F4}"/>
              </a:ext>
            </a:extLst>
          </p:cNvPr>
          <p:cNvSpPr>
            <a:spLocks noGrp="1"/>
          </p:cNvSpPr>
          <p:nvPr>
            <p:ph type="sldNum" sz="quarter" idx="4"/>
          </p:nvPr>
        </p:nvSpPr>
        <p:spPr/>
        <p:txBody>
          <a:bodyPr/>
          <a:lstStyle/>
          <a:p>
            <a:fld id="{444583ED-F364-40B3-B25B-483B5033DFA3}" type="slidenum">
              <a:rPr lang="en-US" smtClean="0"/>
              <a:pPr/>
              <a:t>80</a:t>
            </a:fld>
            <a:endParaRPr lang="en-US"/>
          </a:p>
        </p:txBody>
      </p:sp>
      <p:pic>
        <p:nvPicPr>
          <p:cNvPr id="10" name="Picture 2" descr="https://ohdsi.github.io/ETL-Synthea/syntheaETL_files/image1.png">
            <a:extLst>
              <a:ext uri="{FF2B5EF4-FFF2-40B4-BE49-F238E27FC236}">
                <a16:creationId xmlns:a16="http://schemas.microsoft.com/office/drawing/2014/main" id="{FA4EF855-325D-4401-B294-7C17E7077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30" y="2623458"/>
            <a:ext cx="5376394" cy="339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0BB7194-1239-408C-882D-061D27585CCE}"/>
              </a:ext>
            </a:extLst>
          </p:cNvPr>
          <p:cNvPicPr>
            <a:picLocks noChangeAspect="1"/>
          </p:cNvPicPr>
          <p:nvPr/>
        </p:nvPicPr>
        <p:blipFill>
          <a:blip r:embed="rId5"/>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42835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A94A-F4FB-393C-23C5-F3955E0CF90D}"/>
              </a:ext>
            </a:extLst>
          </p:cNvPr>
          <p:cNvSpPr>
            <a:spLocks noGrp="1"/>
          </p:cNvSpPr>
          <p:nvPr>
            <p:ph type="title"/>
          </p:nvPr>
        </p:nvSpPr>
        <p:spPr/>
        <p:txBody>
          <a:bodyPr/>
          <a:lstStyle/>
          <a:p>
            <a:r>
              <a:rPr lang="en-US"/>
              <a:t>PERSON</a:t>
            </a:r>
          </a:p>
        </p:txBody>
      </p:sp>
      <p:pic>
        <p:nvPicPr>
          <p:cNvPr id="5" name="Content Placeholder 4">
            <a:extLst>
              <a:ext uri="{FF2B5EF4-FFF2-40B4-BE49-F238E27FC236}">
                <a16:creationId xmlns:a16="http://schemas.microsoft.com/office/drawing/2014/main" id="{8076C391-D513-76BF-B1A3-91CF4F23EE2A}"/>
              </a:ext>
            </a:extLst>
          </p:cNvPr>
          <p:cNvPicPr>
            <a:picLocks noGrp="1" noChangeAspect="1"/>
          </p:cNvPicPr>
          <p:nvPr>
            <p:ph idx="1"/>
          </p:nvPr>
        </p:nvPicPr>
        <p:blipFill>
          <a:blip r:embed="rId2"/>
          <a:stretch>
            <a:fillRect/>
          </a:stretch>
        </p:blipFill>
        <p:spPr>
          <a:xfrm>
            <a:off x="3233015" y="1071716"/>
            <a:ext cx="5942278" cy="4906963"/>
          </a:xfrm>
          <a:prstGeom prst="rect">
            <a:avLst/>
          </a:prstGeom>
          <a:ln w="28575">
            <a:solidFill>
              <a:schemeClr val="tx1"/>
            </a:solidFill>
          </a:ln>
        </p:spPr>
      </p:pic>
      <p:sp>
        <p:nvSpPr>
          <p:cNvPr id="4" name="Slide Number Placeholder 3">
            <a:extLst>
              <a:ext uri="{FF2B5EF4-FFF2-40B4-BE49-F238E27FC236}">
                <a16:creationId xmlns:a16="http://schemas.microsoft.com/office/drawing/2014/main" id="{C405DBEC-6EEF-75AB-B240-36F0D5DE2CAE}"/>
              </a:ext>
            </a:extLst>
          </p:cNvPr>
          <p:cNvSpPr>
            <a:spLocks noGrp="1"/>
          </p:cNvSpPr>
          <p:nvPr>
            <p:ph type="sldNum" sz="quarter" idx="4"/>
          </p:nvPr>
        </p:nvSpPr>
        <p:spPr/>
        <p:txBody>
          <a:bodyPr/>
          <a:lstStyle/>
          <a:p>
            <a:fld id="{444583ED-F364-40B3-B25B-483B5033DFA3}" type="slidenum">
              <a:rPr lang="en-US" smtClean="0"/>
              <a:pPr/>
              <a:t>81</a:t>
            </a:fld>
            <a:endParaRPr lang="en-US"/>
          </a:p>
        </p:txBody>
      </p:sp>
      <p:sp>
        <p:nvSpPr>
          <p:cNvPr id="7" name="TextBox 6">
            <a:extLst>
              <a:ext uri="{FF2B5EF4-FFF2-40B4-BE49-F238E27FC236}">
                <a16:creationId xmlns:a16="http://schemas.microsoft.com/office/drawing/2014/main" id="{95DD5905-5215-61B4-D8C3-A8255873BD3C}"/>
              </a:ext>
            </a:extLst>
          </p:cNvPr>
          <p:cNvSpPr txBox="1"/>
          <p:nvPr/>
        </p:nvSpPr>
        <p:spPr>
          <a:xfrm>
            <a:off x="93406" y="6492880"/>
            <a:ext cx="6120580" cy="369332"/>
          </a:xfrm>
          <a:prstGeom prst="rect">
            <a:avLst/>
          </a:prstGeom>
          <a:noFill/>
        </p:spPr>
        <p:txBody>
          <a:bodyPr wrap="square">
            <a:spAutoFit/>
          </a:bodyPr>
          <a:lstStyle/>
          <a:p>
            <a:r>
              <a:rPr lang="en-US">
                <a:hlinkClick r:id="rId3"/>
              </a:rPr>
              <a:t>https://ohdsi.github.io/ETL-Synthea/articles/person.html</a:t>
            </a:r>
            <a:endParaRPr lang="en-US"/>
          </a:p>
        </p:txBody>
      </p:sp>
    </p:spTree>
    <p:extLst>
      <p:ext uri="{BB962C8B-B14F-4D97-AF65-F5344CB8AC3E}">
        <p14:creationId xmlns:p14="http://schemas.microsoft.com/office/powerpoint/2010/main" val="3578358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ED21-F805-43EB-27DE-A052F5D0FBD3}"/>
              </a:ext>
            </a:extLst>
          </p:cNvPr>
          <p:cNvSpPr>
            <a:spLocks noGrp="1"/>
          </p:cNvSpPr>
          <p:nvPr>
            <p:ph type="title"/>
          </p:nvPr>
        </p:nvSpPr>
        <p:spPr/>
        <p:txBody>
          <a:bodyPr/>
          <a:lstStyle/>
          <a:p>
            <a:r>
              <a:rPr lang="en-US"/>
              <a:t>OBSERVATION_PERIOD</a:t>
            </a:r>
          </a:p>
        </p:txBody>
      </p:sp>
      <p:pic>
        <p:nvPicPr>
          <p:cNvPr id="5" name="Content Placeholder 4">
            <a:extLst>
              <a:ext uri="{FF2B5EF4-FFF2-40B4-BE49-F238E27FC236}">
                <a16:creationId xmlns:a16="http://schemas.microsoft.com/office/drawing/2014/main" id="{F813EEDB-BE3E-8DED-F14D-5FF284E54263}"/>
              </a:ext>
            </a:extLst>
          </p:cNvPr>
          <p:cNvPicPr>
            <a:picLocks noGrp="1" noChangeAspect="1"/>
          </p:cNvPicPr>
          <p:nvPr>
            <p:ph idx="1"/>
          </p:nvPr>
        </p:nvPicPr>
        <p:blipFill>
          <a:blip r:embed="rId2"/>
          <a:stretch>
            <a:fillRect/>
          </a:stretch>
        </p:blipFill>
        <p:spPr>
          <a:xfrm>
            <a:off x="2898863" y="1179871"/>
            <a:ext cx="7062868" cy="4906963"/>
          </a:xfrm>
          <a:prstGeom prst="rect">
            <a:avLst/>
          </a:prstGeom>
          <a:ln w="28575">
            <a:solidFill>
              <a:schemeClr val="tx1"/>
            </a:solidFill>
          </a:ln>
        </p:spPr>
      </p:pic>
      <p:sp>
        <p:nvSpPr>
          <p:cNvPr id="4" name="Slide Number Placeholder 3">
            <a:extLst>
              <a:ext uri="{FF2B5EF4-FFF2-40B4-BE49-F238E27FC236}">
                <a16:creationId xmlns:a16="http://schemas.microsoft.com/office/drawing/2014/main" id="{93E441CE-359C-414B-111A-84310D98FF18}"/>
              </a:ext>
            </a:extLst>
          </p:cNvPr>
          <p:cNvSpPr>
            <a:spLocks noGrp="1"/>
          </p:cNvSpPr>
          <p:nvPr>
            <p:ph type="sldNum" sz="quarter" idx="4"/>
          </p:nvPr>
        </p:nvSpPr>
        <p:spPr/>
        <p:txBody>
          <a:bodyPr/>
          <a:lstStyle/>
          <a:p>
            <a:fld id="{444583ED-F364-40B3-B25B-483B5033DFA3}" type="slidenum">
              <a:rPr lang="en-US" smtClean="0"/>
              <a:pPr/>
              <a:t>82</a:t>
            </a:fld>
            <a:endParaRPr lang="en-US"/>
          </a:p>
        </p:txBody>
      </p:sp>
      <p:sp>
        <p:nvSpPr>
          <p:cNvPr id="7" name="TextBox 6">
            <a:extLst>
              <a:ext uri="{FF2B5EF4-FFF2-40B4-BE49-F238E27FC236}">
                <a16:creationId xmlns:a16="http://schemas.microsoft.com/office/drawing/2014/main" id="{AE4ECAD3-EA16-996C-E70E-64E6DFAF7CA7}"/>
              </a:ext>
            </a:extLst>
          </p:cNvPr>
          <p:cNvSpPr txBox="1"/>
          <p:nvPr/>
        </p:nvSpPr>
        <p:spPr>
          <a:xfrm>
            <a:off x="0" y="6466718"/>
            <a:ext cx="8217310" cy="369332"/>
          </a:xfrm>
          <a:prstGeom prst="rect">
            <a:avLst/>
          </a:prstGeom>
          <a:noFill/>
        </p:spPr>
        <p:txBody>
          <a:bodyPr wrap="square">
            <a:spAutoFit/>
          </a:bodyPr>
          <a:lstStyle/>
          <a:p>
            <a:r>
              <a:rPr lang="en-US">
                <a:hlinkClick r:id="rId3"/>
              </a:rPr>
              <a:t>https://ohdsi.github.io/ETL-Synthea/articles/observation_period.html</a:t>
            </a:r>
            <a:endParaRPr lang="en-US"/>
          </a:p>
        </p:txBody>
      </p:sp>
    </p:spTree>
    <p:extLst>
      <p:ext uri="{BB962C8B-B14F-4D97-AF65-F5344CB8AC3E}">
        <p14:creationId xmlns:p14="http://schemas.microsoft.com/office/powerpoint/2010/main" val="3768441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BCF1-5036-21E5-354A-09B2DC95C214}"/>
              </a:ext>
            </a:extLst>
          </p:cNvPr>
          <p:cNvSpPr>
            <a:spLocks noGrp="1"/>
          </p:cNvSpPr>
          <p:nvPr>
            <p:ph type="title"/>
          </p:nvPr>
        </p:nvSpPr>
        <p:spPr/>
        <p:txBody>
          <a:bodyPr/>
          <a:lstStyle/>
          <a:p>
            <a:r>
              <a:rPr lang="en-US"/>
              <a:t>VISIT_OCCURRENCE</a:t>
            </a:r>
          </a:p>
        </p:txBody>
      </p:sp>
      <p:sp>
        <p:nvSpPr>
          <p:cNvPr id="3" name="Content Placeholder 2">
            <a:extLst>
              <a:ext uri="{FF2B5EF4-FFF2-40B4-BE49-F238E27FC236}">
                <a16:creationId xmlns:a16="http://schemas.microsoft.com/office/drawing/2014/main" id="{74E61A90-5762-0653-F4D8-1BED8AFAAB8D}"/>
              </a:ext>
            </a:extLst>
          </p:cNvPr>
          <p:cNvSpPr>
            <a:spLocks noGrp="1"/>
          </p:cNvSpPr>
          <p:nvPr>
            <p:ph idx="1"/>
          </p:nvPr>
        </p:nvSpPr>
        <p:spPr/>
        <p:txBody>
          <a:bodyPr/>
          <a:lstStyle/>
          <a:p>
            <a:r>
              <a:rPr lang="en-US"/>
              <a:t>ETL Conventions: </a:t>
            </a:r>
            <a:r>
              <a:rPr lang="en-US" sz="2400">
                <a:hlinkClick r:id="rId2"/>
              </a:rPr>
              <a:t>https://ohdsi.github.io/CommonDataModel/cdm54.html#visit_occurrence</a:t>
            </a:r>
            <a:endParaRPr lang="en-US" sz="2400"/>
          </a:p>
          <a:p>
            <a:endParaRPr lang="en-US"/>
          </a:p>
        </p:txBody>
      </p:sp>
      <p:sp>
        <p:nvSpPr>
          <p:cNvPr id="4" name="Slide Number Placeholder 3">
            <a:extLst>
              <a:ext uri="{FF2B5EF4-FFF2-40B4-BE49-F238E27FC236}">
                <a16:creationId xmlns:a16="http://schemas.microsoft.com/office/drawing/2014/main" id="{491A268F-94D7-88C7-84CF-68D60DB62AC7}"/>
              </a:ext>
            </a:extLst>
          </p:cNvPr>
          <p:cNvSpPr>
            <a:spLocks noGrp="1"/>
          </p:cNvSpPr>
          <p:nvPr>
            <p:ph type="sldNum" sz="quarter" idx="4"/>
          </p:nvPr>
        </p:nvSpPr>
        <p:spPr/>
        <p:txBody>
          <a:bodyPr/>
          <a:lstStyle/>
          <a:p>
            <a:fld id="{444583ED-F364-40B3-B25B-483B5033DFA3}" type="slidenum">
              <a:rPr lang="en-US" smtClean="0"/>
              <a:pPr/>
              <a:t>83</a:t>
            </a:fld>
            <a:endParaRPr lang="en-US"/>
          </a:p>
        </p:txBody>
      </p:sp>
      <p:pic>
        <p:nvPicPr>
          <p:cNvPr id="5" name="Picture 4">
            <a:extLst>
              <a:ext uri="{FF2B5EF4-FFF2-40B4-BE49-F238E27FC236}">
                <a16:creationId xmlns:a16="http://schemas.microsoft.com/office/drawing/2014/main" id="{B2DAC46B-DE93-4979-C42A-42A709919840}"/>
              </a:ext>
            </a:extLst>
          </p:cNvPr>
          <p:cNvPicPr>
            <a:picLocks noChangeAspect="1"/>
          </p:cNvPicPr>
          <p:nvPr/>
        </p:nvPicPr>
        <p:blipFill>
          <a:blip r:embed="rId3"/>
          <a:stretch>
            <a:fillRect/>
          </a:stretch>
        </p:blipFill>
        <p:spPr>
          <a:xfrm>
            <a:off x="707922" y="2259756"/>
            <a:ext cx="5724832" cy="3977355"/>
          </a:xfrm>
          <a:prstGeom prst="rect">
            <a:avLst/>
          </a:prstGeom>
          <a:ln w="28575">
            <a:solidFill>
              <a:schemeClr val="tx1"/>
            </a:solidFill>
          </a:ln>
        </p:spPr>
      </p:pic>
      <p:sp>
        <p:nvSpPr>
          <p:cNvPr id="6" name="TextBox 5">
            <a:extLst>
              <a:ext uri="{FF2B5EF4-FFF2-40B4-BE49-F238E27FC236}">
                <a16:creationId xmlns:a16="http://schemas.microsoft.com/office/drawing/2014/main" id="{2564C9F2-208F-19B1-337E-F4F72AEA208B}"/>
              </a:ext>
            </a:extLst>
          </p:cNvPr>
          <p:cNvSpPr txBox="1"/>
          <p:nvPr/>
        </p:nvSpPr>
        <p:spPr>
          <a:xfrm>
            <a:off x="8091949" y="2114799"/>
            <a:ext cx="2844800" cy="4401205"/>
          </a:xfrm>
          <a:prstGeom prst="rect">
            <a:avLst/>
          </a:prstGeom>
          <a:noFill/>
        </p:spPr>
        <p:txBody>
          <a:bodyPr wrap="square" rtlCol="0">
            <a:spAutoFit/>
          </a:bodyPr>
          <a:lstStyle/>
          <a:p>
            <a:pPr algn="ctr"/>
            <a:r>
              <a:rPr lang="en-US" sz="4000" b="1"/>
              <a:t>Visit Hierarchy</a:t>
            </a:r>
          </a:p>
          <a:p>
            <a:pPr algn="ctr"/>
            <a:r>
              <a:rPr lang="en-US" sz="4000"/>
              <a:t>IP</a:t>
            </a:r>
          </a:p>
          <a:p>
            <a:pPr algn="ctr"/>
            <a:r>
              <a:rPr lang="en-US" sz="4000"/>
              <a:t>&gt;</a:t>
            </a:r>
          </a:p>
          <a:p>
            <a:pPr algn="ctr"/>
            <a:r>
              <a:rPr lang="en-US" sz="4000"/>
              <a:t>ER</a:t>
            </a:r>
          </a:p>
          <a:p>
            <a:pPr algn="ctr"/>
            <a:r>
              <a:rPr lang="en-US" sz="4000"/>
              <a:t>&gt;</a:t>
            </a:r>
          </a:p>
          <a:p>
            <a:pPr algn="ctr"/>
            <a:r>
              <a:rPr lang="en-US" sz="4000"/>
              <a:t>OP</a:t>
            </a:r>
          </a:p>
        </p:txBody>
      </p:sp>
    </p:spTree>
    <p:extLst>
      <p:ext uri="{BB962C8B-B14F-4D97-AF65-F5344CB8AC3E}">
        <p14:creationId xmlns:p14="http://schemas.microsoft.com/office/powerpoint/2010/main" val="4081117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0B8F-9C72-44D5-8EA0-6C0B15056EF0}"/>
              </a:ext>
            </a:extLst>
          </p:cNvPr>
          <p:cNvSpPr>
            <a:spLocks noGrp="1"/>
          </p:cNvSpPr>
          <p:nvPr>
            <p:ph type="title"/>
          </p:nvPr>
        </p:nvSpPr>
        <p:spPr/>
        <p:txBody>
          <a:bodyPr/>
          <a:lstStyle/>
          <a:p>
            <a:r>
              <a:rPr lang="en-US"/>
              <a:t>OMOP Vocab</a:t>
            </a:r>
          </a:p>
        </p:txBody>
      </p:sp>
      <p:sp>
        <p:nvSpPr>
          <p:cNvPr id="3" name="Content Placeholder 2">
            <a:extLst>
              <a:ext uri="{FF2B5EF4-FFF2-40B4-BE49-F238E27FC236}">
                <a16:creationId xmlns:a16="http://schemas.microsoft.com/office/drawing/2014/main" id="{DFC3026B-5258-41BD-81B5-DA9C2430AD68}"/>
              </a:ext>
            </a:extLst>
          </p:cNvPr>
          <p:cNvSpPr>
            <a:spLocks noGrp="1"/>
          </p:cNvSpPr>
          <p:nvPr>
            <p:ph idx="1"/>
          </p:nvPr>
        </p:nvSpPr>
        <p:spPr/>
        <p:txBody>
          <a:bodyPr/>
          <a:lstStyle/>
          <a:p>
            <a:r>
              <a:rPr lang="en-US"/>
              <a:t>There are two standard queries to help us use the OMOP Vocabulary:</a:t>
            </a:r>
          </a:p>
          <a:p>
            <a:pPr lvl="1"/>
            <a:r>
              <a:rPr lang="en-US">
                <a:latin typeface="Consolas" panose="020B0609020204030204" pitchFamily="49" charset="0"/>
              </a:rPr>
              <a:t>SOURCE_TO_STANDARD.sql</a:t>
            </a:r>
          </a:p>
          <a:p>
            <a:pPr lvl="1"/>
            <a:r>
              <a:rPr lang="en-US">
                <a:latin typeface="Consolas" panose="020B0609020204030204" pitchFamily="49" charset="0"/>
              </a:rPr>
              <a:t>SOURCE_TO_SOURCE.sql</a:t>
            </a:r>
          </a:p>
          <a:p>
            <a:pPr lvl="1"/>
            <a:endParaRPr lang="en-US"/>
          </a:p>
          <a:p>
            <a:r>
              <a:rPr lang="en-US">
                <a:hlinkClick r:id="rId2"/>
              </a:rPr>
              <a:t>https://github.com/OHDSI/Tutorial-ETL</a:t>
            </a:r>
            <a:endParaRPr lang="en-US"/>
          </a:p>
          <a:p>
            <a:pPr lvl="1"/>
            <a:r>
              <a:rPr lang="en-US"/>
              <a:t>Materials </a:t>
            </a:r>
            <a:r>
              <a:rPr lang="en-US">
                <a:sym typeface="Wingdings" panose="05000000000000000000" pitchFamily="2" charset="2"/>
              </a:rPr>
              <a:t> </a:t>
            </a:r>
            <a:r>
              <a:rPr lang="en-US"/>
              <a:t>Queries</a:t>
            </a:r>
          </a:p>
        </p:txBody>
      </p:sp>
      <p:sp>
        <p:nvSpPr>
          <p:cNvPr id="4" name="Slide Number Placeholder 3">
            <a:extLst>
              <a:ext uri="{FF2B5EF4-FFF2-40B4-BE49-F238E27FC236}">
                <a16:creationId xmlns:a16="http://schemas.microsoft.com/office/drawing/2014/main" id="{B60C03D0-8C41-4652-BBCE-3C87345D8997}"/>
              </a:ext>
            </a:extLst>
          </p:cNvPr>
          <p:cNvSpPr>
            <a:spLocks noGrp="1"/>
          </p:cNvSpPr>
          <p:nvPr>
            <p:ph type="sldNum" sz="quarter" idx="4"/>
          </p:nvPr>
        </p:nvSpPr>
        <p:spPr/>
        <p:txBody>
          <a:bodyPr/>
          <a:lstStyle/>
          <a:p>
            <a:fld id="{444583ED-F364-40B3-B25B-483B5033DFA3}" type="slidenum">
              <a:rPr lang="en-US" smtClean="0"/>
              <a:pPr/>
              <a:t>84</a:t>
            </a:fld>
            <a:endParaRPr lang="en-US"/>
          </a:p>
        </p:txBody>
      </p:sp>
      <p:pic>
        <p:nvPicPr>
          <p:cNvPr id="5" name="Picture 8" descr="Related image">
            <a:extLst>
              <a:ext uri="{FF2B5EF4-FFF2-40B4-BE49-F238E27FC236}">
                <a16:creationId xmlns:a16="http://schemas.microsoft.com/office/drawing/2014/main" id="{2C5AD17D-65C1-4B8D-AAD4-CE1DF7C408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486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SOURCE_CODE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'N94.6'</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'ICD10CM'</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TARGET_STANDARD_CONCEPT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'S'</a:t>
            </a:r>
            <a:endParaRPr lang="en-US" sz="90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85</a:t>
            </a:fld>
            <a:endParaRPr lang="en-US"/>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50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SOURCE_CODE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'N94.6'</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'ICD10CM'</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TARGET_STANDARD_CONCEPT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'S'</a:t>
            </a:r>
            <a:endParaRPr lang="en-US" sz="90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86</a:t>
            </a:fld>
            <a:endParaRPr lang="en-US"/>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B8719460-999D-4035-83BF-0F8B09D8A0A1}"/>
              </a:ext>
            </a:extLst>
          </p:cNvPr>
          <p:cNvSpPr/>
          <p:nvPr/>
        </p:nvSpPr>
        <p:spPr>
          <a:xfrm>
            <a:off x="1860885" y="990601"/>
            <a:ext cx="8349916" cy="2438399"/>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76FE0D21-87BF-4C84-8AA5-988B464E8F64}"/>
              </a:ext>
            </a:extLst>
          </p:cNvPr>
          <p:cNvSpPr/>
          <p:nvPr/>
        </p:nvSpPr>
        <p:spPr>
          <a:xfrm>
            <a:off x="4713516" y="3559630"/>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Look in the </a:t>
            </a:r>
            <a:br>
              <a:rPr lang="en-US"/>
            </a:br>
            <a:r>
              <a:rPr lang="en-US"/>
              <a:t>OMOP Vocabulary for a map</a:t>
            </a:r>
          </a:p>
        </p:txBody>
      </p:sp>
      <p:sp>
        <p:nvSpPr>
          <p:cNvPr id="5" name="Rectangle 4">
            <a:extLst>
              <a:ext uri="{FF2B5EF4-FFF2-40B4-BE49-F238E27FC236}">
                <a16:creationId xmlns:a16="http://schemas.microsoft.com/office/drawing/2014/main" id="{20BD303A-9EAF-9BA5-B64A-2BA524965194}"/>
              </a:ext>
            </a:extLst>
          </p:cNvPr>
          <p:cNvSpPr/>
          <p:nvPr/>
        </p:nvSpPr>
        <p:spPr>
          <a:xfrm>
            <a:off x="1524000" y="5310910"/>
            <a:ext cx="5458691" cy="10067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447D71-FF64-627F-A6AB-26EA85C497B3}"/>
              </a:ext>
            </a:extLst>
          </p:cNvPr>
          <p:cNvSpPr/>
          <p:nvPr/>
        </p:nvSpPr>
        <p:spPr>
          <a:xfrm>
            <a:off x="1984170" y="1159327"/>
            <a:ext cx="1433285" cy="115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085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SOURCE_CODE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'N94.6'</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'ICD10CM'</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TARGET_STANDARD_CONCEPT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'S'</a:t>
            </a:r>
            <a:endParaRPr lang="en-US" sz="90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87</a:t>
            </a:fld>
            <a:endParaRPr lang="en-US"/>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DB192A93-C73C-4D87-B58A-9D19106CD708}"/>
              </a:ext>
            </a:extLst>
          </p:cNvPr>
          <p:cNvSpPr/>
          <p:nvPr/>
        </p:nvSpPr>
        <p:spPr>
          <a:xfrm>
            <a:off x="1817916" y="3429001"/>
            <a:ext cx="8392885" cy="1992085"/>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3682D19A-60E9-45B4-A66B-E30B88095570}"/>
              </a:ext>
            </a:extLst>
          </p:cNvPr>
          <p:cNvSpPr/>
          <p:nvPr/>
        </p:nvSpPr>
        <p:spPr>
          <a:xfrm>
            <a:off x="4615545" y="1817916"/>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Look in the Source to Concept Map table for a map </a:t>
            </a:r>
          </a:p>
        </p:txBody>
      </p:sp>
      <p:sp>
        <p:nvSpPr>
          <p:cNvPr id="5" name="Rectangle 4">
            <a:extLst>
              <a:ext uri="{FF2B5EF4-FFF2-40B4-BE49-F238E27FC236}">
                <a16:creationId xmlns:a16="http://schemas.microsoft.com/office/drawing/2014/main" id="{86B87086-0513-3B82-4B85-511DA0149840}"/>
              </a:ext>
            </a:extLst>
          </p:cNvPr>
          <p:cNvSpPr/>
          <p:nvPr/>
        </p:nvSpPr>
        <p:spPr>
          <a:xfrm>
            <a:off x="1524000" y="5467266"/>
            <a:ext cx="5458691" cy="8504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EB381A-6CEB-CDDC-E952-9C124DFBF1F3}"/>
              </a:ext>
            </a:extLst>
          </p:cNvPr>
          <p:cNvSpPr/>
          <p:nvPr/>
        </p:nvSpPr>
        <p:spPr>
          <a:xfrm>
            <a:off x="1984170" y="1159327"/>
            <a:ext cx="1433285" cy="115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496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D4EE9-0319-39AA-041F-6E593E15D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23880-61AF-5BA6-239D-238AAECDC54C}"/>
              </a:ext>
            </a:extLst>
          </p:cNvPr>
          <p:cNvSpPr>
            <a:spLocks noGrp="1"/>
          </p:cNvSpPr>
          <p:nvPr>
            <p:ph type="title"/>
          </p:nvPr>
        </p:nvSpPr>
        <p:spPr>
          <a:xfrm>
            <a:off x="2667000" y="152400"/>
            <a:ext cx="7543800" cy="1066800"/>
          </a:xfrm>
        </p:spPr>
        <p:txBody>
          <a:bodyPr>
            <a:noAutofit/>
          </a:bodyPr>
          <a:lstStyle/>
          <a:p>
            <a:r>
              <a:rPr lang="en-US" b="1"/>
              <a:t>Two OMOP designs that might be confusing</a:t>
            </a:r>
          </a:p>
        </p:txBody>
      </p:sp>
      <p:sp>
        <p:nvSpPr>
          <p:cNvPr id="3" name="Content Placeholder 2">
            <a:extLst>
              <a:ext uri="{FF2B5EF4-FFF2-40B4-BE49-F238E27FC236}">
                <a16:creationId xmlns:a16="http://schemas.microsoft.com/office/drawing/2014/main" id="{810B996B-ACD7-D553-8117-0F13AAF935DF}"/>
              </a:ext>
            </a:extLst>
          </p:cNvPr>
          <p:cNvSpPr>
            <a:spLocks noGrp="1"/>
          </p:cNvSpPr>
          <p:nvPr>
            <p:ph idx="1"/>
          </p:nvPr>
        </p:nvSpPr>
        <p:spPr>
          <a:xfrm>
            <a:off x="1981200" y="1600201"/>
            <a:ext cx="8229600" cy="4525963"/>
          </a:xfrm>
        </p:spPr>
        <p:txBody>
          <a:bodyPr>
            <a:normAutofit lnSpcReduction="10000"/>
          </a:bodyPr>
          <a:lstStyle/>
          <a:p>
            <a:r>
              <a:rPr lang="en-US"/>
              <a:t>OMOP tables combine data from multiple source tables</a:t>
            </a:r>
          </a:p>
          <a:p>
            <a:pPr lvl="1"/>
            <a:r>
              <a:rPr lang="en-US"/>
              <a:t>Ordered drugs, procedure drugs, vaccines are all in Drug Exposure</a:t>
            </a:r>
          </a:p>
          <a:p>
            <a:pPr lvl="1"/>
            <a:r>
              <a:rPr lang="en-US"/>
              <a:t>Duplicates removed</a:t>
            </a:r>
            <a:br>
              <a:rPr lang="en-US"/>
            </a:br>
            <a:endParaRPr lang="en-US"/>
          </a:p>
          <a:p>
            <a:r>
              <a:rPr lang="en-US" b="1"/>
              <a:t>Source data may be distributed over multiple OMOP tables</a:t>
            </a:r>
          </a:p>
          <a:p>
            <a:pPr lvl="1"/>
            <a:r>
              <a:rPr lang="en-US" b="1"/>
              <a:t>Not all ICD10CM billing codes are in OMOP Condition Occurrence</a:t>
            </a:r>
          </a:p>
        </p:txBody>
      </p:sp>
    </p:spTree>
    <p:extLst>
      <p:ext uri="{BB962C8B-B14F-4D97-AF65-F5344CB8AC3E}">
        <p14:creationId xmlns:p14="http://schemas.microsoft.com/office/powerpoint/2010/main" val="508855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SOURCE_CODE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'N94.6'</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'ICD10CM'</a:t>
            </a:r>
            <a:endParaRPr lang="en-US" sz="900">
              <a:solidFill>
                <a:srgbClr val="000000"/>
              </a:solidFill>
              <a:highlight>
                <a:srgbClr val="FFFF00"/>
              </a:highlight>
              <a:latin typeface="Consolas" panose="020B0609020204030204" pitchFamily="49" charset="0"/>
            </a:endParaRPr>
          </a:p>
          <a:p>
            <a:pPr marL="0" indent="0">
              <a:buNone/>
            </a:pP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TARGET_STANDARD_CONCEPT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'S'</a:t>
            </a:r>
            <a:endParaRPr lang="en-US" sz="90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89</a:t>
            </a:fld>
            <a:endParaRPr lang="en-US"/>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67F7B5DA-AB89-4E2D-90BA-B6C4AF2BD98C}"/>
              </a:ext>
            </a:extLst>
          </p:cNvPr>
          <p:cNvSpPr/>
          <p:nvPr/>
        </p:nvSpPr>
        <p:spPr>
          <a:xfrm>
            <a:off x="1698172" y="5255228"/>
            <a:ext cx="4778829" cy="1050923"/>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Rectangle: Rounded Corners 7">
            <a:extLst>
              <a:ext uri="{FF2B5EF4-FFF2-40B4-BE49-F238E27FC236}">
                <a16:creationId xmlns:a16="http://schemas.microsoft.com/office/drawing/2014/main" id="{8D267B8B-9B61-454D-83D6-B4F4C804C9BA}"/>
              </a:ext>
            </a:extLst>
          </p:cNvPr>
          <p:cNvSpPr/>
          <p:nvPr/>
        </p:nvSpPr>
        <p:spPr>
          <a:xfrm>
            <a:off x="2253345" y="3673478"/>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Look up your source Code here</a:t>
            </a:r>
          </a:p>
        </p:txBody>
      </p:sp>
    </p:spTree>
    <p:extLst>
      <p:ext uri="{BB962C8B-B14F-4D97-AF65-F5344CB8AC3E}">
        <p14:creationId xmlns:p14="http://schemas.microsoft.com/office/powerpoint/2010/main" val="406901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3654" name="Picture 6"/>
          <p:cNvPicPr>
            <a:picLocks noChangeAspect="1" noChangeArrowheads="1"/>
          </p:cNvPicPr>
          <p:nvPr/>
        </p:nvPicPr>
        <p:blipFill>
          <a:blip r:embed="rId2" cstate="print"/>
          <a:srcRect/>
          <a:stretch>
            <a:fillRect/>
          </a:stretch>
        </p:blipFill>
        <p:spPr bwMode="auto">
          <a:xfrm>
            <a:off x="3494778" y="1649509"/>
            <a:ext cx="3157061" cy="2760345"/>
          </a:xfrm>
          <a:prstGeom prst="rect">
            <a:avLst/>
          </a:prstGeom>
          <a:noFill/>
          <a:ln w="9525">
            <a:noFill/>
            <a:miter lim="800000"/>
            <a:headEnd/>
            <a:tailEnd/>
          </a:ln>
        </p:spPr>
      </p:pic>
      <p:sp>
        <p:nvSpPr>
          <p:cNvPr id="7" name="Title 6"/>
          <p:cNvSpPr>
            <a:spLocks noGrp="1"/>
          </p:cNvSpPr>
          <p:nvPr>
            <p:ph type="title"/>
          </p:nvPr>
        </p:nvSpPr>
        <p:spPr>
          <a:xfrm>
            <a:off x="1828800" y="75203"/>
            <a:ext cx="8610600" cy="849228"/>
          </a:xfrm>
        </p:spPr>
        <p:txBody>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r>
              <a:rPr lang="de-DE" sz="3200"/>
              <a:t>Solution: Standardized Data and Analytics</a:t>
            </a:r>
            <a:endParaRPr lang="en-US" sz="3200"/>
          </a:p>
        </p:txBody>
      </p:sp>
      <p:grpSp>
        <p:nvGrpSpPr>
          <p:cNvPr id="28" name="Group 27"/>
          <p:cNvGrpSpPr/>
          <p:nvPr/>
        </p:nvGrpSpPr>
        <p:grpSpPr>
          <a:xfrm>
            <a:off x="6895537" y="1849015"/>
            <a:ext cx="2987299" cy="2365827"/>
            <a:chOff x="5371537" y="1849014"/>
            <a:chExt cx="2987298" cy="2365827"/>
          </a:xfrm>
        </p:grpSpPr>
        <p:sp>
          <p:nvSpPr>
            <p:cNvPr id="13" name="TextBox 12"/>
            <p:cNvSpPr txBox="1"/>
            <p:nvPr/>
          </p:nvSpPr>
          <p:spPr>
            <a:xfrm>
              <a:off x="5456214" y="2249063"/>
              <a:ext cx="2879422"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North America        Southeast Asia     China</a:t>
              </a:r>
              <a:endParaRPr lang="en-US" sz="1200">
                <a:solidFill>
                  <a:schemeClr val="accent2"/>
                </a:solidFill>
              </a:endParaRPr>
            </a:p>
          </p:txBody>
        </p:sp>
        <p:sp>
          <p:nvSpPr>
            <p:cNvPr id="16" name="TextBox 15"/>
            <p:cNvSpPr txBox="1"/>
            <p:nvPr/>
          </p:nvSpPr>
          <p:spPr>
            <a:xfrm>
              <a:off x="5639090" y="3024512"/>
              <a:ext cx="2428442"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Europe  	UK              Japan          India</a:t>
              </a:r>
              <a:endParaRPr lang="en-US" sz="1200">
                <a:solidFill>
                  <a:schemeClr val="accent2"/>
                </a:solidFill>
              </a:endParaRPr>
            </a:p>
          </p:txBody>
        </p:sp>
        <p:sp>
          <p:nvSpPr>
            <p:cNvPr id="20" name="TextBox 19"/>
            <p:cNvSpPr txBox="1"/>
            <p:nvPr/>
          </p:nvSpPr>
          <p:spPr>
            <a:xfrm>
              <a:off x="5530449" y="3907065"/>
              <a:ext cx="2781102" cy="307776"/>
            </a:xfrm>
            <a:prstGeom prst="rect">
              <a:avLst/>
            </a:prstGeom>
            <a:noFill/>
            <a:ln>
              <a:noFill/>
            </a:ln>
          </p:spPr>
          <p:txBody>
            <a:bodyPr wrap="none" rtlCol="0">
              <a:spAutoFit/>
            </a:bodyP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200">
                  <a:solidFill>
                    <a:schemeClr val="accent2"/>
                  </a:solidFill>
                </a:rPr>
                <a:t>So Africa    Switzerland     Italy          Israel</a:t>
              </a:r>
              <a:endParaRPr lang="en-US" sz="1200">
                <a:solidFill>
                  <a:schemeClr val="accent2"/>
                </a:solidFill>
              </a:endParaRPr>
            </a:p>
          </p:txBody>
        </p:sp>
        <p:pic>
          <p:nvPicPr>
            <p:cNvPr id="1560578" name="Picture 2"/>
            <p:cNvPicPr>
              <a:picLocks noChangeAspect="1" noChangeArrowheads="1"/>
            </p:cNvPicPr>
            <p:nvPr/>
          </p:nvPicPr>
          <p:blipFill>
            <a:blip r:embed="rId3" cstate="print"/>
            <a:srcRect/>
            <a:stretch>
              <a:fillRect/>
            </a:stretch>
          </p:blipFill>
          <p:spPr bwMode="auto">
            <a:xfrm>
              <a:off x="5377141" y="2624461"/>
              <a:ext cx="495300" cy="400050"/>
            </a:xfrm>
            <a:prstGeom prst="rect">
              <a:avLst/>
            </a:prstGeom>
            <a:noFill/>
            <a:ln w="9525">
              <a:noFill/>
              <a:miter lim="800000"/>
              <a:headEnd/>
              <a:tailEnd/>
            </a:ln>
          </p:spPr>
        </p:pic>
        <p:pic>
          <p:nvPicPr>
            <p:cNvPr id="1560579" name="Picture 3"/>
            <p:cNvPicPr>
              <a:picLocks noChangeAspect="1" noChangeArrowheads="1"/>
            </p:cNvPicPr>
            <p:nvPr/>
          </p:nvPicPr>
          <p:blipFill>
            <a:blip r:embed="rId3" cstate="print"/>
            <a:srcRect/>
            <a:stretch>
              <a:fillRect/>
            </a:stretch>
          </p:blipFill>
          <p:spPr bwMode="auto">
            <a:xfrm>
              <a:off x="5436533" y="3494555"/>
              <a:ext cx="495300" cy="400050"/>
            </a:xfrm>
            <a:prstGeom prst="rect">
              <a:avLst/>
            </a:prstGeom>
            <a:noFill/>
            <a:ln w="9525">
              <a:noFill/>
              <a:miter lim="800000"/>
              <a:headEnd/>
              <a:tailEnd/>
            </a:ln>
          </p:spPr>
        </p:pic>
        <p:pic>
          <p:nvPicPr>
            <p:cNvPr id="1560580" name="Picture 4"/>
            <p:cNvPicPr>
              <a:picLocks noChangeAspect="1" noChangeArrowheads="1"/>
            </p:cNvPicPr>
            <p:nvPr/>
          </p:nvPicPr>
          <p:blipFill>
            <a:blip r:embed="rId3" cstate="print"/>
            <a:srcRect/>
            <a:stretch>
              <a:fillRect/>
            </a:stretch>
          </p:blipFill>
          <p:spPr bwMode="auto">
            <a:xfrm>
              <a:off x="7837647" y="1849014"/>
              <a:ext cx="495300" cy="400050"/>
            </a:xfrm>
            <a:prstGeom prst="rect">
              <a:avLst/>
            </a:prstGeom>
            <a:noFill/>
            <a:ln w="9525">
              <a:noFill/>
              <a:miter lim="800000"/>
              <a:headEnd/>
              <a:tailEnd/>
            </a:ln>
          </p:spPr>
        </p:pic>
        <p:pic>
          <p:nvPicPr>
            <p:cNvPr id="1560581" name="Picture 5"/>
            <p:cNvPicPr>
              <a:picLocks noChangeAspect="1" noChangeArrowheads="1"/>
            </p:cNvPicPr>
            <p:nvPr/>
          </p:nvPicPr>
          <p:blipFill>
            <a:blip r:embed="rId3" cstate="print"/>
            <a:srcRect/>
            <a:stretch>
              <a:fillRect/>
            </a:stretch>
          </p:blipFill>
          <p:spPr bwMode="auto">
            <a:xfrm>
              <a:off x="6685430" y="1849014"/>
              <a:ext cx="495300" cy="400050"/>
            </a:xfrm>
            <a:prstGeom prst="rect">
              <a:avLst/>
            </a:prstGeom>
            <a:noFill/>
            <a:ln w="9525">
              <a:noFill/>
              <a:miter lim="800000"/>
              <a:headEnd/>
              <a:tailEnd/>
            </a:ln>
          </p:spPr>
        </p:pic>
        <p:pic>
          <p:nvPicPr>
            <p:cNvPr id="1560582" name="Picture 6"/>
            <p:cNvPicPr>
              <a:picLocks noChangeAspect="1" noChangeArrowheads="1"/>
            </p:cNvPicPr>
            <p:nvPr/>
          </p:nvPicPr>
          <p:blipFill>
            <a:blip r:embed="rId3" cstate="print"/>
            <a:srcRect/>
            <a:stretch>
              <a:fillRect/>
            </a:stretch>
          </p:blipFill>
          <p:spPr bwMode="auto">
            <a:xfrm>
              <a:off x="5371537" y="1849014"/>
              <a:ext cx="495300" cy="400050"/>
            </a:xfrm>
            <a:prstGeom prst="rect">
              <a:avLst/>
            </a:prstGeom>
            <a:noFill/>
            <a:ln w="9525">
              <a:noFill/>
              <a:miter lim="800000"/>
              <a:headEnd/>
              <a:tailEnd/>
            </a:ln>
          </p:spPr>
        </p:pic>
        <p:pic>
          <p:nvPicPr>
            <p:cNvPr id="1560583" name="Picture 7"/>
            <p:cNvPicPr>
              <a:picLocks noChangeAspect="1" noChangeArrowheads="1"/>
            </p:cNvPicPr>
            <p:nvPr/>
          </p:nvPicPr>
          <p:blipFill>
            <a:blip r:embed="rId3" cstate="print"/>
            <a:srcRect/>
            <a:stretch>
              <a:fillRect/>
            </a:stretch>
          </p:blipFill>
          <p:spPr bwMode="auto">
            <a:xfrm>
              <a:off x="6146985" y="2624461"/>
              <a:ext cx="495300" cy="400050"/>
            </a:xfrm>
            <a:prstGeom prst="rect">
              <a:avLst/>
            </a:prstGeom>
            <a:noFill/>
            <a:ln w="9525">
              <a:noFill/>
              <a:miter lim="800000"/>
              <a:headEnd/>
              <a:tailEnd/>
            </a:ln>
          </p:spPr>
        </p:pic>
        <p:pic>
          <p:nvPicPr>
            <p:cNvPr id="1560584" name="Picture 8"/>
            <p:cNvPicPr>
              <a:picLocks noChangeAspect="1" noChangeArrowheads="1"/>
            </p:cNvPicPr>
            <p:nvPr/>
          </p:nvPicPr>
          <p:blipFill>
            <a:blip r:embed="rId3" cstate="print"/>
            <a:srcRect/>
            <a:stretch>
              <a:fillRect/>
            </a:stretch>
          </p:blipFill>
          <p:spPr bwMode="auto">
            <a:xfrm>
              <a:off x="7035052" y="2624461"/>
              <a:ext cx="495300" cy="400050"/>
            </a:xfrm>
            <a:prstGeom prst="rect">
              <a:avLst/>
            </a:prstGeom>
            <a:noFill/>
            <a:ln w="9525">
              <a:noFill/>
              <a:miter lim="800000"/>
              <a:headEnd/>
              <a:tailEnd/>
            </a:ln>
          </p:spPr>
        </p:pic>
        <p:pic>
          <p:nvPicPr>
            <p:cNvPr id="1560585" name="Picture 9"/>
            <p:cNvPicPr>
              <a:picLocks noChangeAspect="1" noChangeArrowheads="1"/>
            </p:cNvPicPr>
            <p:nvPr/>
          </p:nvPicPr>
          <p:blipFill>
            <a:blip r:embed="rId3" cstate="print"/>
            <a:srcRect/>
            <a:stretch>
              <a:fillRect/>
            </a:stretch>
          </p:blipFill>
          <p:spPr bwMode="auto">
            <a:xfrm>
              <a:off x="7857931" y="2624461"/>
              <a:ext cx="495300" cy="400050"/>
            </a:xfrm>
            <a:prstGeom prst="rect">
              <a:avLst/>
            </a:prstGeom>
            <a:noFill/>
            <a:ln w="9525">
              <a:noFill/>
              <a:miter lim="800000"/>
              <a:headEnd/>
              <a:tailEnd/>
            </a:ln>
          </p:spPr>
        </p:pic>
        <p:pic>
          <p:nvPicPr>
            <p:cNvPr id="1560586" name="Picture 10"/>
            <p:cNvPicPr>
              <a:picLocks noChangeAspect="1" noChangeArrowheads="1"/>
            </p:cNvPicPr>
            <p:nvPr/>
          </p:nvPicPr>
          <p:blipFill>
            <a:blip r:embed="rId3" cstate="print"/>
            <a:srcRect/>
            <a:stretch>
              <a:fillRect/>
            </a:stretch>
          </p:blipFill>
          <p:spPr bwMode="auto">
            <a:xfrm>
              <a:off x="6297706" y="3494555"/>
              <a:ext cx="495300" cy="400050"/>
            </a:xfrm>
            <a:prstGeom prst="rect">
              <a:avLst/>
            </a:prstGeom>
            <a:noFill/>
            <a:ln w="9525">
              <a:noFill/>
              <a:miter lim="800000"/>
              <a:headEnd/>
              <a:tailEnd/>
            </a:ln>
          </p:spPr>
        </p:pic>
        <p:pic>
          <p:nvPicPr>
            <p:cNvPr id="1560588" name="Picture 12"/>
            <p:cNvPicPr>
              <a:picLocks noChangeAspect="1" noChangeArrowheads="1"/>
            </p:cNvPicPr>
            <p:nvPr/>
          </p:nvPicPr>
          <p:blipFill>
            <a:blip r:embed="rId3" cstate="print"/>
            <a:srcRect/>
            <a:stretch>
              <a:fillRect/>
            </a:stretch>
          </p:blipFill>
          <p:spPr bwMode="auto">
            <a:xfrm>
              <a:off x="7094444" y="3494555"/>
              <a:ext cx="495300" cy="400050"/>
            </a:xfrm>
            <a:prstGeom prst="rect">
              <a:avLst/>
            </a:prstGeom>
            <a:noFill/>
            <a:ln w="9525">
              <a:noFill/>
              <a:miter lim="800000"/>
              <a:headEnd/>
              <a:tailEnd/>
            </a:ln>
          </p:spPr>
        </p:pic>
        <p:pic>
          <p:nvPicPr>
            <p:cNvPr id="1560589" name="Picture 13"/>
            <p:cNvPicPr>
              <a:picLocks noChangeAspect="1" noChangeArrowheads="1"/>
            </p:cNvPicPr>
            <p:nvPr/>
          </p:nvPicPr>
          <p:blipFill>
            <a:blip r:embed="rId3" cstate="print"/>
            <a:srcRect/>
            <a:stretch>
              <a:fillRect/>
            </a:stretch>
          </p:blipFill>
          <p:spPr bwMode="auto">
            <a:xfrm>
              <a:off x="7863535" y="3494555"/>
              <a:ext cx="495300" cy="400050"/>
            </a:xfrm>
            <a:prstGeom prst="rect">
              <a:avLst/>
            </a:prstGeom>
            <a:noFill/>
            <a:ln w="9525">
              <a:noFill/>
              <a:miter lim="800000"/>
              <a:headEnd/>
              <a:tailEnd/>
            </a:ln>
          </p:spPr>
        </p:pic>
      </p:grpSp>
      <p:sp>
        <p:nvSpPr>
          <p:cNvPr id="21" name="Line Callout 1 20"/>
          <p:cNvSpPr/>
          <p:nvPr/>
        </p:nvSpPr>
        <p:spPr>
          <a:xfrm>
            <a:off x="4170829" y="1316736"/>
            <a:ext cx="1118347" cy="292429"/>
          </a:xfrm>
          <a:prstGeom prst="borderCallout1">
            <a:avLst>
              <a:gd name="adj1" fmla="val 113556"/>
              <a:gd name="adj2" fmla="val 26744"/>
              <a:gd name="adj3" fmla="val 200421"/>
              <a:gd name="adj4" fmla="val 46249"/>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Mortality</a:t>
            </a:r>
            <a:endParaRPr lang="en-US" sz="1600">
              <a:solidFill>
                <a:srgbClr val="000000"/>
              </a:solidFill>
            </a:endParaRPr>
          </a:p>
        </p:txBody>
      </p:sp>
      <p:sp>
        <p:nvSpPr>
          <p:cNvPr id="25" name="Line Callout 1 24"/>
          <p:cNvSpPr/>
          <p:nvPr/>
        </p:nvSpPr>
        <p:spPr>
          <a:xfrm>
            <a:off x="2480983" y="1357078"/>
            <a:ext cx="1275231" cy="292431"/>
          </a:xfrm>
          <a:prstGeom prst="borderCallout1">
            <a:avLst>
              <a:gd name="adj1" fmla="val 113556"/>
              <a:gd name="adj2" fmla="val 26744"/>
              <a:gd name="adj3" fmla="val 172831"/>
              <a:gd name="adj4" fmla="val 16128"/>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Adherence</a:t>
            </a:r>
            <a:endParaRPr lang="en-US" sz="1600">
              <a:solidFill>
                <a:srgbClr val="000000"/>
              </a:solidFill>
            </a:endParaRPr>
          </a:p>
        </p:txBody>
      </p:sp>
      <p:sp>
        <p:nvSpPr>
          <p:cNvPr id="26" name="Line Callout 1 25"/>
          <p:cNvSpPr/>
          <p:nvPr/>
        </p:nvSpPr>
        <p:spPr>
          <a:xfrm>
            <a:off x="5289176" y="4409853"/>
            <a:ext cx="1084731" cy="556092"/>
          </a:xfrm>
          <a:prstGeom prst="borderCallout1">
            <a:avLst>
              <a:gd name="adj1" fmla="val -12187"/>
              <a:gd name="adj2" fmla="val 11868"/>
              <a:gd name="adj3" fmla="val -34653"/>
              <a:gd name="adj4" fmla="val 4365"/>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Safety Signals</a:t>
            </a:r>
            <a:endParaRPr lang="en-US" sz="1600">
              <a:solidFill>
                <a:srgbClr val="000000"/>
              </a:solidFill>
            </a:endParaRPr>
          </a:p>
        </p:txBody>
      </p:sp>
      <p:sp>
        <p:nvSpPr>
          <p:cNvPr id="27" name="Line Callout 1 26"/>
          <p:cNvSpPr/>
          <p:nvPr/>
        </p:nvSpPr>
        <p:spPr>
          <a:xfrm>
            <a:off x="5627595" y="1251203"/>
            <a:ext cx="2043391" cy="292431"/>
          </a:xfrm>
          <a:prstGeom prst="borderCallout1">
            <a:avLst>
              <a:gd name="adj1" fmla="val 108958"/>
              <a:gd name="adj2" fmla="val 56455"/>
              <a:gd name="adj3" fmla="val 246405"/>
              <a:gd name="adj4" fmla="val 42795"/>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Source of Business</a:t>
            </a:r>
            <a:endParaRPr lang="en-US" sz="1600">
              <a:solidFill>
                <a:srgbClr val="000000"/>
              </a:solidFill>
            </a:endParaRPr>
          </a:p>
        </p:txBody>
      </p:sp>
      <p:sp>
        <p:nvSpPr>
          <p:cNvPr id="68" name="Line Callout 1 67"/>
          <p:cNvSpPr/>
          <p:nvPr/>
        </p:nvSpPr>
        <p:spPr>
          <a:xfrm>
            <a:off x="8480611" y="4409853"/>
            <a:ext cx="1450972" cy="556092"/>
          </a:xfrm>
          <a:prstGeom prst="borderCallout1">
            <a:avLst>
              <a:gd name="adj1" fmla="val -12187"/>
              <a:gd name="adj2" fmla="val 11868"/>
              <a:gd name="adj3" fmla="val -34653"/>
              <a:gd name="adj4" fmla="val 4365"/>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Standardized data</a:t>
            </a:r>
            <a:endParaRPr lang="en-US" sz="1600">
              <a:solidFill>
                <a:srgbClr val="000000"/>
              </a:solidFill>
            </a:endParaRPr>
          </a:p>
        </p:txBody>
      </p:sp>
      <p:pic>
        <p:nvPicPr>
          <p:cNvPr id="1562626" name="Picture 2"/>
          <p:cNvPicPr>
            <a:picLocks noChangeAspect="1" noChangeArrowheads="1"/>
          </p:cNvPicPr>
          <p:nvPr/>
        </p:nvPicPr>
        <p:blipFill>
          <a:blip r:embed="rId4" cstate="print"/>
          <a:srcRect/>
          <a:stretch>
            <a:fillRect/>
          </a:stretch>
        </p:blipFill>
        <p:spPr bwMode="auto">
          <a:xfrm>
            <a:off x="1993448" y="1849017"/>
            <a:ext cx="1430376" cy="1452495"/>
          </a:xfrm>
          <a:prstGeom prst="rect">
            <a:avLst/>
          </a:prstGeom>
          <a:noFill/>
          <a:ln w="9525">
            <a:noFill/>
            <a:miter lim="800000"/>
            <a:headEnd/>
            <a:tailEnd/>
          </a:ln>
        </p:spPr>
      </p:pic>
      <p:pic>
        <p:nvPicPr>
          <p:cNvPr id="29" name="Picture 28"/>
          <p:cNvPicPr>
            <a:picLocks noChangeAspect="1"/>
          </p:cNvPicPr>
          <p:nvPr/>
        </p:nvPicPr>
        <p:blipFill>
          <a:blip r:embed="rId5"/>
          <a:stretch>
            <a:fillRect/>
          </a:stretch>
        </p:blipFill>
        <p:spPr>
          <a:xfrm>
            <a:off x="1983264" y="3353055"/>
            <a:ext cx="1381072" cy="1034471"/>
          </a:xfrm>
          <a:prstGeom prst="rect">
            <a:avLst/>
          </a:prstGeom>
        </p:spPr>
      </p:pic>
      <p:sp>
        <p:nvSpPr>
          <p:cNvPr id="30" name="Line Callout 1 29"/>
          <p:cNvSpPr/>
          <p:nvPr/>
        </p:nvSpPr>
        <p:spPr>
          <a:xfrm>
            <a:off x="2423144" y="4395171"/>
            <a:ext cx="1084731" cy="556092"/>
          </a:xfrm>
          <a:prstGeom prst="borderCallout1">
            <a:avLst>
              <a:gd name="adj1" fmla="val -12187"/>
              <a:gd name="adj2" fmla="val 11868"/>
              <a:gd name="adj3" fmla="val -34653"/>
              <a:gd name="adj4" fmla="val 4365"/>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725714" rtl="0" eaLnBrk="1" latinLnBrk="0" hangingPunct="1">
              <a:defRPr sz="2857" kern="1200">
                <a:solidFill>
                  <a:schemeClr val="tx1"/>
                </a:solidFill>
                <a:latin typeface="+mn-lt"/>
                <a:ea typeface="+mn-ea"/>
                <a:cs typeface="+mn-cs"/>
              </a:defRPr>
            </a:lvl1pPr>
            <a:lvl2pPr marL="725714" algn="l" defTabSz="725714" rtl="0" eaLnBrk="1" latinLnBrk="0" hangingPunct="1">
              <a:defRPr sz="2857" kern="1200">
                <a:solidFill>
                  <a:schemeClr val="tx1"/>
                </a:solidFill>
                <a:latin typeface="+mn-lt"/>
                <a:ea typeface="+mn-ea"/>
                <a:cs typeface="+mn-cs"/>
              </a:defRPr>
            </a:lvl2pPr>
            <a:lvl3pPr marL="1451427" algn="l" defTabSz="725714" rtl="0" eaLnBrk="1" latinLnBrk="0" hangingPunct="1">
              <a:defRPr sz="2857" kern="1200">
                <a:solidFill>
                  <a:schemeClr val="tx1"/>
                </a:solidFill>
                <a:latin typeface="+mn-lt"/>
                <a:ea typeface="+mn-ea"/>
                <a:cs typeface="+mn-cs"/>
              </a:defRPr>
            </a:lvl3pPr>
            <a:lvl4pPr marL="2177141" algn="l" defTabSz="725714" rtl="0" eaLnBrk="1" latinLnBrk="0" hangingPunct="1">
              <a:defRPr sz="2857" kern="1200">
                <a:solidFill>
                  <a:schemeClr val="tx1"/>
                </a:solidFill>
                <a:latin typeface="+mn-lt"/>
                <a:ea typeface="+mn-ea"/>
                <a:cs typeface="+mn-cs"/>
              </a:defRPr>
            </a:lvl4pPr>
            <a:lvl5pPr marL="2902854" algn="l" defTabSz="725714" rtl="0" eaLnBrk="1" latinLnBrk="0" hangingPunct="1">
              <a:defRPr sz="2857" kern="1200">
                <a:solidFill>
                  <a:schemeClr val="tx1"/>
                </a:solidFill>
                <a:latin typeface="+mn-lt"/>
                <a:ea typeface="+mn-ea"/>
                <a:cs typeface="+mn-cs"/>
              </a:defRPr>
            </a:lvl5pPr>
            <a:lvl6pPr marL="3628568" algn="l" defTabSz="725714" rtl="0" eaLnBrk="1" latinLnBrk="0" hangingPunct="1">
              <a:defRPr sz="2857" kern="1200">
                <a:solidFill>
                  <a:schemeClr val="tx1"/>
                </a:solidFill>
                <a:latin typeface="+mn-lt"/>
                <a:ea typeface="+mn-ea"/>
                <a:cs typeface="+mn-cs"/>
              </a:defRPr>
            </a:lvl6pPr>
            <a:lvl7pPr marL="4354281" algn="l" defTabSz="725714" rtl="0" eaLnBrk="1" latinLnBrk="0" hangingPunct="1">
              <a:defRPr sz="2857" kern="1200">
                <a:solidFill>
                  <a:schemeClr val="tx1"/>
                </a:solidFill>
                <a:latin typeface="+mn-lt"/>
                <a:ea typeface="+mn-ea"/>
                <a:cs typeface="+mn-cs"/>
              </a:defRPr>
            </a:lvl7pPr>
            <a:lvl8pPr marL="5079995" algn="l" defTabSz="725714" rtl="0" eaLnBrk="1" latinLnBrk="0" hangingPunct="1">
              <a:defRPr sz="2857" kern="1200">
                <a:solidFill>
                  <a:schemeClr val="tx1"/>
                </a:solidFill>
                <a:latin typeface="+mn-lt"/>
                <a:ea typeface="+mn-ea"/>
                <a:cs typeface="+mn-cs"/>
              </a:defRPr>
            </a:lvl8pPr>
            <a:lvl9pPr marL="5805708" algn="l" defTabSz="725714" rtl="0" eaLnBrk="1" latinLnBrk="0" hangingPunct="1">
              <a:defRPr sz="2857" kern="1200">
                <a:solidFill>
                  <a:schemeClr val="tx1"/>
                </a:solidFill>
                <a:latin typeface="+mn-lt"/>
                <a:ea typeface="+mn-ea"/>
                <a:cs typeface="+mn-cs"/>
              </a:defRPr>
            </a:lvl9pPr>
          </a:lstStyle>
          <a:p>
            <a:pPr algn="ctr"/>
            <a:r>
              <a:rPr lang="de-DE" sz="1600">
                <a:solidFill>
                  <a:srgbClr val="000000"/>
                </a:solidFill>
              </a:rPr>
              <a:t>Remote Studies</a:t>
            </a:r>
            <a:endParaRPr lang="en-US" sz="1600">
              <a:solidFill>
                <a:srgbClr val="000000"/>
              </a:solidFill>
            </a:endParaRPr>
          </a:p>
        </p:txBody>
      </p:sp>
      <p:sp>
        <p:nvSpPr>
          <p:cNvPr id="3" name="Text Placeholder 2">
            <a:extLst>
              <a:ext uri="{FF2B5EF4-FFF2-40B4-BE49-F238E27FC236}">
                <a16:creationId xmlns:a16="http://schemas.microsoft.com/office/drawing/2014/main" id="{B2F50A95-922B-9C41-9A64-BC6A2BB15A2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060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36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animBg="1"/>
      <p:bldP spid="68" grpId="0" animBg="1"/>
      <p:bldP spid="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95DB-441C-96AA-EFE4-93A6F746CC87}"/>
              </a:ext>
            </a:extLst>
          </p:cNvPr>
          <p:cNvSpPr>
            <a:spLocks noGrp="1"/>
          </p:cNvSpPr>
          <p:nvPr>
            <p:ph type="title"/>
          </p:nvPr>
        </p:nvSpPr>
        <p:spPr/>
        <p:txBody>
          <a:bodyPr/>
          <a:lstStyle/>
          <a:p>
            <a:r>
              <a:rPr lang="en-US"/>
              <a:t>CONDITION_OCCURRENCE</a:t>
            </a:r>
          </a:p>
        </p:txBody>
      </p:sp>
      <p:sp>
        <p:nvSpPr>
          <p:cNvPr id="3" name="Content Placeholder 2">
            <a:extLst>
              <a:ext uri="{FF2B5EF4-FFF2-40B4-BE49-F238E27FC236}">
                <a16:creationId xmlns:a16="http://schemas.microsoft.com/office/drawing/2014/main" id="{BC1C856E-2860-B329-C012-E132CAE43B0C}"/>
              </a:ext>
            </a:extLst>
          </p:cNvPr>
          <p:cNvSpPr>
            <a:spLocks noGrp="1"/>
          </p:cNvSpPr>
          <p:nvPr>
            <p:ph idx="1"/>
          </p:nvPr>
        </p:nvSpPr>
        <p:spPr>
          <a:xfrm>
            <a:off x="600364" y="1219204"/>
            <a:ext cx="3749964" cy="4906963"/>
          </a:xfrm>
        </p:spPr>
        <p:txBody>
          <a:bodyPr>
            <a:normAutofit/>
          </a:bodyPr>
          <a:lstStyle/>
          <a:p>
            <a:r>
              <a:rPr lang="en-US" sz="2800"/>
              <a:t>Check the raw data to understand domain movement of codes.</a:t>
            </a:r>
          </a:p>
          <a:p>
            <a:r>
              <a:rPr lang="en-US" sz="2800"/>
              <a:t>Data in the native “conditions” table will go to the table based on the domain of the mapped standard concept</a:t>
            </a:r>
          </a:p>
        </p:txBody>
      </p:sp>
      <p:sp>
        <p:nvSpPr>
          <p:cNvPr id="4" name="Slide Number Placeholder 3">
            <a:extLst>
              <a:ext uri="{FF2B5EF4-FFF2-40B4-BE49-F238E27FC236}">
                <a16:creationId xmlns:a16="http://schemas.microsoft.com/office/drawing/2014/main" id="{1FD3468A-0362-4878-6AEA-2C3E66485CBA}"/>
              </a:ext>
            </a:extLst>
          </p:cNvPr>
          <p:cNvSpPr>
            <a:spLocks noGrp="1"/>
          </p:cNvSpPr>
          <p:nvPr>
            <p:ph type="sldNum" sz="quarter" idx="4"/>
          </p:nvPr>
        </p:nvSpPr>
        <p:spPr/>
        <p:txBody>
          <a:bodyPr/>
          <a:lstStyle/>
          <a:p>
            <a:fld id="{444583ED-F364-40B3-B25B-483B5033DFA3}" type="slidenum">
              <a:rPr lang="en-US" smtClean="0"/>
              <a:pPr/>
              <a:t>90</a:t>
            </a:fld>
            <a:endParaRPr lang="en-US"/>
          </a:p>
        </p:txBody>
      </p:sp>
      <p:sp>
        <p:nvSpPr>
          <p:cNvPr id="6" name="TextBox 5">
            <a:extLst>
              <a:ext uri="{FF2B5EF4-FFF2-40B4-BE49-F238E27FC236}">
                <a16:creationId xmlns:a16="http://schemas.microsoft.com/office/drawing/2014/main" id="{1FF4D803-0B0D-AAD6-72A7-EF8C2ACF5396}"/>
              </a:ext>
            </a:extLst>
          </p:cNvPr>
          <p:cNvSpPr txBox="1"/>
          <p:nvPr/>
        </p:nvSpPr>
        <p:spPr>
          <a:xfrm>
            <a:off x="0" y="6520934"/>
            <a:ext cx="8220364" cy="369332"/>
          </a:xfrm>
          <a:prstGeom prst="rect">
            <a:avLst/>
          </a:prstGeom>
          <a:noFill/>
        </p:spPr>
        <p:txBody>
          <a:bodyPr wrap="square">
            <a:spAutoFit/>
          </a:bodyPr>
          <a:lstStyle/>
          <a:p>
            <a:r>
              <a:rPr lang="en-US">
                <a:hlinkClick r:id="rId2"/>
              </a:rPr>
              <a:t>https://ohdsi.github.io/ETL-Synthea/articles/condition_occurrence.html</a:t>
            </a:r>
            <a:endParaRPr lang="en-US"/>
          </a:p>
        </p:txBody>
      </p:sp>
      <p:pic>
        <p:nvPicPr>
          <p:cNvPr id="7" name="Picture 6">
            <a:extLst>
              <a:ext uri="{FF2B5EF4-FFF2-40B4-BE49-F238E27FC236}">
                <a16:creationId xmlns:a16="http://schemas.microsoft.com/office/drawing/2014/main" id="{DBEABA0B-CABB-19AE-92F4-B2315ACD300E}"/>
              </a:ext>
            </a:extLst>
          </p:cNvPr>
          <p:cNvPicPr>
            <a:picLocks noChangeAspect="1"/>
          </p:cNvPicPr>
          <p:nvPr/>
        </p:nvPicPr>
        <p:blipFill>
          <a:blip r:embed="rId3"/>
          <a:stretch>
            <a:fillRect/>
          </a:stretch>
        </p:blipFill>
        <p:spPr>
          <a:xfrm>
            <a:off x="4531014" y="1107286"/>
            <a:ext cx="7378700" cy="5130800"/>
          </a:xfrm>
          <a:prstGeom prst="rect">
            <a:avLst/>
          </a:prstGeom>
          <a:ln w="28575">
            <a:solidFill>
              <a:schemeClr val="tx1"/>
            </a:solidFill>
          </a:ln>
        </p:spPr>
      </p:pic>
    </p:spTree>
    <p:extLst>
      <p:ext uri="{BB962C8B-B14F-4D97-AF65-F5344CB8AC3E}">
        <p14:creationId xmlns:p14="http://schemas.microsoft.com/office/powerpoint/2010/main" val="23322316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A993-866D-0756-DE31-6490E5C6E7F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E06659-20C5-7417-5223-A76934FB9A54}"/>
              </a:ext>
            </a:extLst>
          </p:cNvPr>
          <p:cNvSpPr>
            <a:spLocks noGrp="1"/>
          </p:cNvSpPr>
          <p:nvPr>
            <p:ph type="title"/>
          </p:nvPr>
        </p:nvSpPr>
        <p:spPr>
          <a:xfrm>
            <a:off x="1832663" y="28185"/>
            <a:ext cx="9813236" cy="838200"/>
          </a:xfrm>
        </p:spPr>
        <p:txBody>
          <a:bodyPr/>
          <a:lstStyle/>
          <a:p>
            <a:r>
              <a:rPr lang="en-US"/>
              <a:t>Synthea Tables</a:t>
            </a:r>
          </a:p>
        </p:txBody>
      </p:sp>
      <p:graphicFrame>
        <p:nvGraphicFramePr>
          <p:cNvPr id="8" name="Content Placeholder 6">
            <a:extLst>
              <a:ext uri="{FF2B5EF4-FFF2-40B4-BE49-F238E27FC236}">
                <a16:creationId xmlns:a16="http://schemas.microsoft.com/office/drawing/2014/main" id="{3D01566D-DDD6-5977-42A6-847EFE38123A}"/>
              </a:ext>
            </a:extLst>
          </p:cNvPr>
          <p:cNvGraphicFramePr>
            <a:graphicFrameLocks noGrp="1"/>
          </p:cNvGraphicFramePr>
          <p:nvPr>
            <p:ph idx="1"/>
          </p:nvPr>
        </p:nvGraphicFramePr>
        <p:xfrm>
          <a:off x="1832662" y="866385"/>
          <a:ext cx="9949435" cy="5679150"/>
        </p:xfrm>
        <a:graphic>
          <a:graphicData uri="http://schemas.openxmlformats.org/drawingml/2006/table">
            <a:tbl>
              <a:tblPr/>
              <a:tblGrid>
                <a:gridCol w="3946689">
                  <a:extLst>
                    <a:ext uri="{9D8B030D-6E8A-4147-A177-3AD203B41FA5}">
                      <a16:colId xmlns:a16="http://schemas.microsoft.com/office/drawing/2014/main" val="1835523396"/>
                    </a:ext>
                  </a:extLst>
                </a:gridCol>
                <a:gridCol w="6002746">
                  <a:extLst>
                    <a:ext uri="{9D8B030D-6E8A-4147-A177-3AD203B41FA5}">
                      <a16:colId xmlns:a16="http://schemas.microsoft.com/office/drawing/2014/main" val="2246338279"/>
                    </a:ext>
                  </a:extLst>
                </a:gridCol>
              </a:tblGrid>
              <a:tr h="260817">
                <a:tc>
                  <a:txBody>
                    <a:bodyPr/>
                    <a:lstStyle/>
                    <a:p>
                      <a:r>
                        <a:rPr lang="en-US" sz="1400" b="1" u="none">
                          <a:effectLst/>
                          <a:latin typeface="+mn-lt"/>
                        </a:rPr>
                        <a:t>File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b="1">
                          <a:effectLst/>
                          <a:latin typeface="+mn-lt"/>
                        </a:rPr>
                        <a:t>Description</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60817">
                <a:tc>
                  <a:txBody>
                    <a:bodyPr/>
                    <a:lstStyle/>
                    <a:p>
                      <a:r>
                        <a:rPr lang="en-US" sz="1400" u="none" strike="noStrike">
                          <a:solidFill>
                            <a:srgbClr val="0366D6"/>
                          </a:solidFill>
                          <a:effectLst/>
                          <a:latin typeface="+mn-lt"/>
                          <a:hlinkClick r:id="rId3"/>
                        </a:rPr>
                        <a:t>allergies.csv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allergy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22669">
                <a:tc>
                  <a:txBody>
                    <a:bodyPr/>
                    <a:lstStyle/>
                    <a:p>
                      <a:r>
                        <a:rPr lang="en-US" sz="1400" u="none" strike="noStrike">
                          <a:solidFill>
                            <a:srgbClr val="0366D6"/>
                          </a:solidFill>
                          <a:effectLst/>
                          <a:latin typeface="+mn-lt"/>
                          <a:hlinkClick r:id="rId4"/>
                        </a:rPr>
                        <a:t>careplans.csv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care plan data, including goals.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322669">
                <a:tc>
                  <a:txBody>
                    <a:bodyPr/>
                    <a:lstStyle/>
                    <a:p>
                      <a:pPr lvl="0">
                        <a:buNone/>
                      </a:pPr>
                      <a:r>
                        <a:rPr lang="en-US" sz="1400" b="0" i="0" u="none" kern="1200">
                          <a:solidFill>
                            <a:schemeClr val="tx1"/>
                          </a:solidFill>
                          <a:effectLst/>
                          <a:latin typeface="+mn-lt"/>
                          <a:ea typeface="+mn-ea"/>
                          <a:cs typeface="+mn-cs"/>
                          <a:hlinkClick r:id="rId5"/>
                        </a:rPr>
                        <a:t>claims.csv</a:t>
                      </a:r>
                      <a:endParaRPr lang="en-US" sz="1400" u="none" strike="noStrike">
                        <a:solidFill>
                          <a:srgbClr val="0366D6"/>
                        </a:solidFill>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Patient claim data.</a:t>
                      </a:r>
                      <a:endParaRPr lang="en-US" sz="1400">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000405468"/>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6"/>
                        </a:rPr>
                        <a:t>claims_transactions.csv</a:t>
                      </a:r>
                      <a:endParaRPr lang="en-US" sz="1400" u="none">
                        <a:effectLst/>
                        <a:latin typeface="+mn-lt"/>
                      </a:endParaRPr>
                    </a:p>
                  </a:txBody>
                  <a:tcPr marL="73945" marR="73945" marT="34129" marB="34129"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Transactions per line item per claim</a:t>
                      </a:r>
                      <a:endParaRPr lang="en-US" sz="1400">
                        <a:effectLst/>
                        <a:latin typeface="+mn-lt"/>
                      </a:endParaRPr>
                    </a:p>
                  </a:txBody>
                  <a:tcPr marL="73945" marR="73945" marT="34129" marB="34129"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25611479"/>
                  </a:ext>
                </a:extLst>
              </a:tr>
              <a:tr h="260817">
                <a:tc>
                  <a:txBody>
                    <a:bodyPr/>
                    <a:lstStyle/>
                    <a:p>
                      <a:r>
                        <a:rPr lang="en-US" sz="1400" u="none" strike="noStrike">
                          <a:solidFill>
                            <a:srgbClr val="0366D6"/>
                          </a:solidFill>
                          <a:effectLst/>
                          <a:latin typeface="+mn-lt"/>
                          <a:hlinkClick r:id="rId7"/>
                        </a:rPr>
                        <a:t>conditions.csv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conditions or diagnoses.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8"/>
                        </a:rPr>
                        <a:t>devices.csv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Patient-affixed permanent and semi-permanent devices.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9048946"/>
                  </a:ext>
                </a:extLst>
              </a:tr>
              <a:tr h="260817">
                <a:tc>
                  <a:txBody>
                    <a:bodyPr/>
                    <a:lstStyle/>
                    <a:p>
                      <a:r>
                        <a:rPr lang="en-US" sz="1400" u="none" strike="noStrike">
                          <a:solidFill>
                            <a:srgbClr val="0366D6"/>
                          </a:solidFill>
                          <a:effectLst/>
                          <a:latin typeface="+mn-lt"/>
                          <a:hlinkClick r:id="rId9"/>
                        </a:rPr>
                        <a:t>encounters.csv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encounter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r h="260817">
                <a:tc>
                  <a:txBody>
                    <a:bodyPr/>
                    <a:lstStyle/>
                    <a:p>
                      <a:r>
                        <a:rPr lang="en-US" sz="1400" u="none" strike="noStrike">
                          <a:solidFill>
                            <a:srgbClr val="0366D6"/>
                          </a:solidFill>
                          <a:effectLst/>
                          <a:latin typeface="+mn-lt"/>
                          <a:hlinkClick r:id="rId10"/>
                        </a:rPr>
                        <a:t>imaging_studies.csv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imaging metadata.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1323041"/>
                  </a:ext>
                </a:extLst>
              </a:tr>
              <a:tr h="260817">
                <a:tc>
                  <a:txBody>
                    <a:bodyPr/>
                    <a:lstStyle/>
                    <a:p>
                      <a:r>
                        <a:rPr lang="en-US" sz="1400" u="none" strike="noStrike">
                          <a:solidFill>
                            <a:srgbClr val="0366D6"/>
                          </a:solidFill>
                          <a:effectLst/>
                          <a:latin typeface="+mn-lt"/>
                          <a:hlinkClick r:id="rId11"/>
                        </a:rPr>
                        <a:t>immunizations.csv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immunization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1455656979"/>
                  </a:ext>
                </a:extLst>
              </a:tr>
              <a:tr h="260817">
                <a:tc>
                  <a:txBody>
                    <a:bodyPr/>
                    <a:lstStyle/>
                    <a:p>
                      <a:r>
                        <a:rPr lang="en-US" sz="1400" u="none" strike="noStrike">
                          <a:solidFill>
                            <a:srgbClr val="0366D6"/>
                          </a:solidFill>
                          <a:effectLst/>
                          <a:latin typeface="+mn-lt"/>
                          <a:hlinkClick r:id="rId12"/>
                        </a:rPr>
                        <a:t>medications.csv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medication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72557026"/>
                  </a:ext>
                </a:extLst>
              </a:tr>
              <a:tr h="322669">
                <a:tc>
                  <a:txBody>
                    <a:bodyPr/>
                    <a:lstStyle/>
                    <a:p>
                      <a:r>
                        <a:rPr lang="en-US" sz="1400" u="none" strike="noStrike">
                          <a:solidFill>
                            <a:srgbClr val="0366D6"/>
                          </a:solidFill>
                          <a:effectLst/>
                          <a:latin typeface="+mn-lt"/>
                          <a:hlinkClick r:id="rId13"/>
                        </a:rPr>
                        <a:t>observations.csv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observations including vital signs and lab reports.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347401165"/>
                  </a:ext>
                </a:extLst>
              </a:tr>
              <a:tr h="322669">
                <a:tc>
                  <a:txBody>
                    <a:bodyPr/>
                    <a:lstStyle/>
                    <a:p>
                      <a:r>
                        <a:rPr lang="en-US" sz="1400" u="none" strike="noStrike">
                          <a:solidFill>
                            <a:srgbClr val="0366D6"/>
                          </a:solidFill>
                          <a:effectLst/>
                          <a:latin typeface="+mn-lt"/>
                          <a:hlinkClick r:id="rId14"/>
                        </a:rPr>
                        <a:t>organizations.csv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Provider organizations including hospitals.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5699593"/>
                  </a:ext>
                </a:extLst>
              </a:tr>
              <a:tr h="260817">
                <a:tc>
                  <a:txBody>
                    <a:bodyPr/>
                    <a:lstStyle/>
                    <a:p>
                      <a:r>
                        <a:rPr lang="en-US" sz="1400" u="none" strike="noStrike">
                          <a:solidFill>
                            <a:srgbClr val="0366D6"/>
                          </a:solidFill>
                          <a:effectLst/>
                          <a:latin typeface="+mn-lt"/>
                          <a:hlinkClick r:id="rId15"/>
                        </a:rPr>
                        <a:t>patients.csv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demographic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66508804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6"/>
                        </a:rPr>
                        <a:t>payer_transitions.csv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Payer Transition data (i.e. changes in health insurance).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09369704"/>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7"/>
                        </a:rPr>
                        <a:t>payers.csv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Payer organization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615645228"/>
                  </a:ext>
                </a:extLst>
              </a:tr>
              <a:tr h="322669">
                <a:tc>
                  <a:txBody>
                    <a:bodyPr/>
                    <a:lstStyle/>
                    <a:p>
                      <a:r>
                        <a:rPr lang="en-US" sz="1400" u="none" strike="noStrike">
                          <a:solidFill>
                            <a:srgbClr val="0366D6"/>
                          </a:solidFill>
                          <a:effectLst/>
                          <a:latin typeface="+mn-lt"/>
                          <a:hlinkClick r:id="rId18"/>
                        </a:rPr>
                        <a:t>procedures.csv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procedure data including surgeries.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2761453"/>
                  </a:ext>
                </a:extLst>
              </a:tr>
              <a:tr h="322669">
                <a:tc>
                  <a:txBody>
                    <a:bodyPr/>
                    <a:lstStyle/>
                    <a:p>
                      <a:r>
                        <a:rPr lang="en-US" sz="1400" u="none" strike="noStrike">
                          <a:solidFill>
                            <a:srgbClr val="0366D6"/>
                          </a:solidFill>
                          <a:effectLst/>
                          <a:latin typeface="+mn-lt"/>
                          <a:hlinkClick r:id="rId18"/>
                        </a:rPr>
                        <a:t>providers.csv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Clinicians that provide patient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89424704"/>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9"/>
                        </a:rPr>
                        <a:t>supplies.csv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Supplies used in the provision of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10547422"/>
                  </a:ext>
                </a:extLst>
              </a:tr>
            </a:tbl>
          </a:graphicData>
        </a:graphic>
      </p:graphicFrame>
      <p:sp>
        <p:nvSpPr>
          <p:cNvPr id="2" name="Slide Number Placeholder 1">
            <a:extLst>
              <a:ext uri="{FF2B5EF4-FFF2-40B4-BE49-F238E27FC236}">
                <a16:creationId xmlns:a16="http://schemas.microsoft.com/office/drawing/2014/main" id="{F025C727-0A6F-488F-482B-2DF3FE3F3277}"/>
              </a:ext>
            </a:extLst>
          </p:cNvPr>
          <p:cNvSpPr>
            <a:spLocks noGrp="1"/>
          </p:cNvSpPr>
          <p:nvPr>
            <p:ph type="sldNum" sz="quarter" idx="4"/>
          </p:nvPr>
        </p:nvSpPr>
        <p:spPr/>
        <p:txBody>
          <a:bodyPr/>
          <a:lstStyle/>
          <a:p>
            <a:fld id="{444583ED-F364-40B3-B25B-483B5033DFA3}" type="slidenum">
              <a:rPr lang="en-US" smtClean="0"/>
              <a:pPr/>
              <a:t>91</a:t>
            </a:fld>
            <a:endParaRPr lang="en-US"/>
          </a:p>
        </p:txBody>
      </p:sp>
    </p:spTree>
    <p:extLst>
      <p:ext uri="{BB962C8B-B14F-4D97-AF65-F5344CB8AC3E}">
        <p14:creationId xmlns:p14="http://schemas.microsoft.com/office/powerpoint/2010/main" val="2866849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A81-CDB6-6246-3C6D-56875591B6B0}"/>
              </a:ext>
            </a:extLst>
          </p:cNvPr>
          <p:cNvSpPr>
            <a:spLocks noGrp="1"/>
          </p:cNvSpPr>
          <p:nvPr>
            <p:ph type="title"/>
          </p:nvPr>
        </p:nvSpPr>
        <p:spPr/>
        <p:txBody>
          <a:bodyPr/>
          <a:lstStyle/>
          <a:p>
            <a:r>
              <a:rPr lang="en-US"/>
              <a:t>DRUG_EXPOSURE</a:t>
            </a:r>
          </a:p>
        </p:txBody>
      </p:sp>
      <p:sp>
        <p:nvSpPr>
          <p:cNvPr id="3" name="Content Placeholder 2">
            <a:extLst>
              <a:ext uri="{FF2B5EF4-FFF2-40B4-BE49-F238E27FC236}">
                <a16:creationId xmlns:a16="http://schemas.microsoft.com/office/drawing/2014/main" id="{49EB3FF0-5D89-C2F2-665A-D919988C39AA}"/>
              </a:ext>
            </a:extLst>
          </p:cNvPr>
          <p:cNvSpPr>
            <a:spLocks noGrp="1"/>
          </p:cNvSpPr>
          <p:nvPr>
            <p:ph idx="1"/>
          </p:nvPr>
        </p:nvSpPr>
        <p:spPr>
          <a:xfrm>
            <a:off x="609600" y="1219205"/>
            <a:ext cx="3629891" cy="4906963"/>
          </a:xfrm>
        </p:spPr>
        <p:txBody>
          <a:bodyPr/>
          <a:lstStyle/>
          <a:p>
            <a:r>
              <a:rPr lang="en-US"/>
              <a:t>Use type concepts to denote between ordered, administered, dispensed drugs</a:t>
            </a:r>
          </a:p>
        </p:txBody>
      </p:sp>
      <p:sp>
        <p:nvSpPr>
          <p:cNvPr id="4" name="Slide Number Placeholder 3">
            <a:extLst>
              <a:ext uri="{FF2B5EF4-FFF2-40B4-BE49-F238E27FC236}">
                <a16:creationId xmlns:a16="http://schemas.microsoft.com/office/drawing/2014/main" id="{8FA76FB9-8ECE-A95C-803C-B972D8A59603}"/>
              </a:ext>
            </a:extLst>
          </p:cNvPr>
          <p:cNvSpPr>
            <a:spLocks noGrp="1"/>
          </p:cNvSpPr>
          <p:nvPr>
            <p:ph type="sldNum" sz="quarter" idx="4"/>
          </p:nvPr>
        </p:nvSpPr>
        <p:spPr/>
        <p:txBody>
          <a:bodyPr/>
          <a:lstStyle/>
          <a:p>
            <a:fld id="{444583ED-F364-40B3-B25B-483B5033DFA3}" type="slidenum">
              <a:rPr lang="en-US" smtClean="0"/>
              <a:pPr/>
              <a:t>92</a:t>
            </a:fld>
            <a:endParaRPr lang="en-US"/>
          </a:p>
        </p:txBody>
      </p:sp>
      <p:pic>
        <p:nvPicPr>
          <p:cNvPr id="5" name="Picture 4">
            <a:extLst>
              <a:ext uri="{FF2B5EF4-FFF2-40B4-BE49-F238E27FC236}">
                <a16:creationId xmlns:a16="http://schemas.microsoft.com/office/drawing/2014/main" id="{2BC97431-AD5A-8C6A-B064-C70E14BAFBE6}"/>
              </a:ext>
            </a:extLst>
          </p:cNvPr>
          <p:cNvPicPr>
            <a:picLocks noChangeAspect="1"/>
          </p:cNvPicPr>
          <p:nvPr/>
        </p:nvPicPr>
        <p:blipFill>
          <a:blip r:embed="rId2"/>
          <a:stretch>
            <a:fillRect/>
          </a:stretch>
        </p:blipFill>
        <p:spPr>
          <a:xfrm>
            <a:off x="4484832" y="1107286"/>
            <a:ext cx="7378700" cy="5130800"/>
          </a:xfrm>
          <a:prstGeom prst="rect">
            <a:avLst/>
          </a:prstGeom>
          <a:ln w="28575">
            <a:solidFill>
              <a:schemeClr val="tx1"/>
            </a:solidFill>
          </a:ln>
        </p:spPr>
      </p:pic>
      <p:sp>
        <p:nvSpPr>
          <p:cNvPr id="7" name="TextBox 6">
            <a:extLst>
              <a:ext uri="{FF2B5EF4-FFF2-40B4-BE49-F238E27FC236}">
                <a16:creationId xmlns:a16="http://schemas.microsoft.com/office/drawing/2014/main" id="{6907EE26-72F0-0881-2788-24BF334A9EF6}"/>
              </a:ext>
            </a:extLst>
          </p:cNvPr>
          <p:cNvSpPr txBox="1"/>
          <p:nvPr/>
        </p:nvSpPr>
        <p:spPr>
          <a:xfrm>
            <a:off x="0" y="6495189"/>
            <a:ext cx="8174182" cy="369332"/>
          </a:xfrm>
          <a:prstGeom prst="rect">
            <a:avLst/>
          </a:prstGeom>
          <a:noFill/>
        </p:spPr>
        <p:txBody>
          <a:bodyPr wrap="square">
            <a:spAutoFit/>
          </a:bodyPr>
          <a:lstStyle/>
          <a:p>
            <a:r>
              <a:rPr lang="en-US">
                <a:hlinkClick r:id="rId3"/>
              </a:rPr>
              <a:t>https://ohdsi.github.io/ETL-Synthea/articles/drug_exposure.html</a:t>
            </a:r>
            <a:endParaRPr lang="en-US"/>
          </a:p>
        </p:txBody>
      </p:sp>
    </p:spTree>
    <p:extLst>
      <p:ext uri="{BB962C8B-B14F-4D97-AF65-F5344CB8AC3E}">
        <p14:creationId xmlns:p14="http://schemas.microsoft.com/office/powerpoint/2010/main" val="534408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4A80-9CCF-117B-5C0D-0A9244360FD5}"/>
              </a:ext>
            </a:extLst>
          </p:cNvPr>
          <p:cNvSpPr>
            <a:spLocks noGrp="1"/>
          </p:cNvSpPr>
          <p:nvPr>
            <p:ph type="title"/>
          </p:nvPr>
        </p:nvSpPr>
        <p:spPr/>
        <p:txBody>
          <a:bodyPr/>
          <a:lstStyle/>
          <a:p>
            <a:r>
              <a:rPr lang="en-US"/>
              <a:t>Case study example</a:t>
            </a:r>
          </a:p>
        </p:txBody>
      </p:sp>
      <p:sp>
        <p:nvSpPr>
          <p:cNvPr id="4" name="Slide Number Placeholder 3">
            <a:extLst>
              <a:ext uri="{FF2B5EF4-FFF2-40B4-BE49-F238E27FC236}">
                <a16:creationId xmlns:a16="http://schemas.microsoft.com/office/drawing/2014/main" id="{FAA21963-43D2-EB11-5744-FC8EE884EEA4}"/>
              </a:ext>
            </a:extLst>
          </p:cNvPr>
          <p:cNvSpPr>
            <a:spLocks noGrp="1"/>
          </p:cNvSpPr>
          <p:nvPr>
            <p:ph type="sldNum" sz="quarter" idx="4"/>
          </p:nvPr>
        </p:nvSpPr>
        <p:spPr/>
        <p:txBody>
          <a:bodyPr/>
          <a:lstStyle/>
          <a:p>
            <a:fld id="{444583ED-F364-40B3-B25B-483B5033DFA3}" type="slidenum">
              <a:rPr lang="en-US" smtClean="0"/>
              <a:pPr/>
              <a:t>93</a:t>
            </a:fld>
            <a:endParaRPr lang="en-US"/>
          </a:p>
        </p:txBody>
      </p:sp>
      <p:sp>
        <p:nvSpPr>
          <p:cNvPr id="11" name="Content Placeholder 10">
            <a:extLst>
              <a:ext uri="{FF2B5EF4-FFF2-40B4-BE49-F238E27FC236}">
                <a16:creationId xmlns:a16="http://schemas.microsoft.com/office/drawing/2014/main" id="{E24A29E3-EA4D-6181-E78C-D872DC4EE59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4372534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552267D7-C643-6B85-DADF-02665CBDB3B0}"/>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03EDE6B7-D76F-7760-5994-D0E530522FB4}"/>
              </a:ext>
            </a:extLst>
          </p:cNvPr>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a:t>Generating a CDM</a:t>
            </a:r>
            <a:endParaRPr/>
          </a:p>
        </p:txBody>
      </p:sp>
    </p:spTree>
    <p:extLst>
      <p:ext uri="{BB962C8B-B14F-4D97-AF65-F5344CB8AC3E}">
        <p14:creationId xmlns:p14="http://schemas.microsoft.com/office/powerpoint/2010/main" val="40654625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C6AA0-1F2F-B62E-0F93-ABE4B0D91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89632-59B5-E446-83D3-CBBF198F8547}"/>
              </a:ext>
            </a:extLst>
          </p:cNvPr>
          <p:cNvSpPr>
            <a:spLocks noGrp="1"/>
          </p:cNvSpPr>
          <p:nvPr>
            <p:ph type="title"/>
          </p:nvPr>
        </p:nvSpPr>
        <p:spPr/>
        <p:txBody>
          <a:bodyPr/>
          <a:lstStyle/>
          <a:p>
            <a:r>
              <a:rPr lang="en-US"/>
              <a:t>ETL Process</a:t>
            </a:r>
          </a:p>
        </p:txBody>
      </p:sp>
      <p:sp>
        <p:nvSpPr>
          <p:cNvPr id="7" name="Slide Number Placeholder 6">
            <a:extLst>
              <a:ext uri="{FF2B5EF4-FFF2-40B4-BE49-F238E27FC236}">
                <a16:creationId xmlns:a16="http://schemas.microsoft.com/office/drawing/2014/main" id="{76C72AE1-A67B-CB07-B043-948ACF3F73CC}"/>
              </a:ext>
            </a:extLst>
          </p:cNvPr>
          <p:cNvSpPr>
            <a:spLocks noGrp="1"/>
          </p:cNvSpPr>
          <p:nvPr>
            <p:ph type="sldNum" sz="quarter" idx="4"/>
          </p:nvPr>
        </p:nvSpPr>
        <p:spPr/>
        <p:txBody>
          <a:bodyPr/>
          <a:lstStyle/>
          <a:p>
            <a:fld id="{444583ED-F364-40B3-B25B-483B5033DFA3}" type="slidenum">
              <a:rPr lang="en-US" smtClean="0"/>
              <a:pPr/>
              <a:t>95</a:t>
            </a:fld>
            <a:endParaRPr lang="en-US"/>
          </a:p>
        </p:txBody>
      </p:sp>
      <p:pic>
        <p:nvPicPr>
          <p:cNvPr id="26" name="Picture 2" descr="alt text">
            <a:extLst>
              <a:ext uri="{FF2B5EF4-FFF2-40B4-BE49-F238E27FC236}">
                <a16:creationId xmlns:a16="http://schemas.microsoft.com/office/drawing/2014/main" id="{283CEE18-5A47-4B6F-8796-993B69738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16B3BCD5-1605-BC93-A3FF-3B85D3B13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EF0202F-1370-90AF-513A-744A349DC544}"/>
              </a:ext>
            </a:extLst>
          </p:cNvPr>
          <p:cNvPicPr>
            <a:picLocks noChangeAspect="1"/>
          </p:cNvPicPr>
          <p:nvPr/>
        </p:nvPicPr>
        <p:blipFill>
          <a:blip r:embed="rId5"/>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CD331006-CE84-6DEA-3B26-1B5C2DA20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5DA4EBF-53DF-F080-D5E8-573B069743ED}"/>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A0A4AB03-8CEF-71D8-F036-47E93FCD4983}"/>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54D4935F-54AC-9E40-0E91-1DC33604E037}"/>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E4FB930C-30A8-94EE-2F58-27C5E9B813A6}"/>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B3407D75-53AD-D3BF-955C-8E84A998E238}"/>
              </a:ext>
            </a:extLst>
          </p:cNvPr>
          <p:cNvPicPr>
            <a:picLocks noChangeAspect="1"/>
          </p:cNvPicPr>
          <p:nvPr/>
        </p:nvPicPr>
        <p:blipFill>
          <a:blip r:embed="rId5"/>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3430D061-000E-8FE8-A955-5274138B5269}"/>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9855AED9-A276-BBBA-987B-FE428B27C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B98E216-9E51-90B2-0C13-7A322CDBA415}"/>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75D4C30D-8938-A1C5-8433-0755A136E971}"/>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24B4C25F-DE52-C995-9441-D27C99A48F09}"/>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4156F99A-98C7-AB94-05FF-BCE463B5C02B}"/>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9A7FA2EF-694F-743F-0381-C6E4F82997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FA90A3E0-6CF8-09A9-457A-5CE5743197E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36DC2CB2-BCEA-E317-193A-C46A9FE62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2FA572-4035-50D8-08B9-C84CF61FE10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BC62DBD0-8978-4D40-11A8-679B02557C12}"/>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761ECD38-47A3-F4D2-3CE3-974C8619A536}"/>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D0A17D-527E-051C-4EC9-275CF4AE9CCB}"/>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F6DE9B50-7855-3731-44E5-E58FBDB8843D}"/>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6C61BD49-349A-BC6F-FCE0-0710D11DBEF1}"/>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3CB2C6D4-199D-B4B8-A809-59CB083FDB57}"/>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EDC32DDE-18B6-A4CA-9F3D-0418ED98FB3C}"/>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6E62EDB9-BDFB-ED40-4561-C77D29D43987}"/>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7D8238E-25B9-08F7-4157-D44559E88305}"/>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758128F-DC55-79BE-C6D4-38A431E28086}"/>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1B76347-B63E-7B47-217E-D5184DF6E6EB}"/>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pic>
        <p:nvPicPr>
          <p:cNvPr id="34" name="Picture 33">
            <a:extLst>
              <a:ext uri="{FF2B5EF4-FFF2-40B4-BE49-F238E27FC236}">
                <a16:creationId xmlns:a16="http://schemas.microsoft.com/office/drawing/2014/main" id="{87F3CA1B-E134-32CF-E5D4-8CDF48CC1008}"/>
              </a:ext>
            </a:extLst>
          </p:cNvPr>
          <p:cNvPicPr>
            <a:picLocks noChangeAspect="1"/>
          </p:cNvPicPr>
          <p:nvPr/>
        </p:nvPicPr>
        <p:blipFill>
          <a:blip r:embed="rId13"/>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38FD0D7F-5A45-4733-B7BB-7E7F7798191D}"/>
              </a:ext>
            </a:extLst>
          </p:cNvPr>
          <p:cNvSpPr/>
          <p:nvPr/>
        </p:nvSpPr>
        <p:spPr>
          <a:xfrm>
            <a:off x="8163687" y="5872371"/>
            <a:ext cx="1144422" cy="369332"/>
          </a:xfrm>
          <a:prstGeom prst="rect">
            <a:avLst/>
          </a:prstGeom>
        </p:spPr>
        <p:txBody>
          <a:bodyPr wrap="square">
            <a:spAutoFit/>
          </a:bodyPr>
          <a:lstStyle/>
          <a:p>
            <a:pPr algn="ctr"/>
            <a:r>
              <a:rPr lang="en-US"/>
              <a:t>DQD</a:t>
            </a:r>
          </a:p>
        </p:txBody>
      </p:sp>
      <p:sp>
        <p:nvSpPr>
          <p:cNvPr id="13" name="Rounded Rectangle 12">
            <a:extLst>
              <a:ext uri="{FF2B5EF4-FFF2-40B4-BE49-F238E27FC236}">
                <a16:creationId xmlns:a16="http://schemas.microsoft.com/office/drawing/2014/main" id="{9B27B1F8-9B13-C32D-E5A1-5A361DFFA1B9}"/>
              </a:ext>
            </a:extLst>
          </p:cNvPr>
          <p:cNvSpPr/>
          <p:nvPr/>
        </p:nvSpPr>
        <p:spPr>
          <a:xfrm rot="3030479">
            <a:off x="7066821" y="1635596"/>
            <a:ext cx="4698503" cy="2520073"/>
          </a:xfrm>
          <a:prstGeom prst="roundRect">
            <a:avLst>
              <a:gd name="adj" fmla="val 47228"/>
            </a:avLst>
          </a:prstGeom>
          <a:noFill/>
          <a:ln w="38100">
            <a:solidFill>
              <a:schemeClr val="accent6"/>
            </a:solidFill>
            <a:extLst>
              <a:ext uri="{C807C97D-BFC1-408E-A445-0C87EB9F89A2}">
                <ask:lineSketchStyleProps xmlns:ask="http://schemas.microsoft.com/office/drawing/2018/sketchyshapes" sd="1219033472">
                  <a:custGeom>
                    <a:avLst/>
                    <a:gdLst>
                      <a:gd name="connsiteX0" fmla="*/ 0 w 4698503"/>
                      <a:gd name="connsiteY0" fmla="*/ 1190180 h 2520073"/>
                      <a:gd name="connsiteX1" fmla="*/ 1190180 w 4698503"/>
                      <a:gd name="connsiteY1" fmla="*/ 0 h 2520073"/>
                      <a:gd name="connsiteX2" fmla="*/ 3508323 w 4698503"/>
                      <a:gd name="connsiteY2" fmla="*/ 0 h 2520073"/>
                      <a:gd name="connsiteX3" fmla="*/ 4698503 w 4698503"/>
                      <a:gd name="connsiteY3" fmla="*/ 1190180 h 2520073"/>
                      <a:gd name="connsiteX4" fmla="*/ 4698503 w 4698503"/>
                      <a:gd name="connsiteY4" fmla="*/ 1329893 h 2520073"/>
                      <a:gd name="connsiteX5" fmla="*/ 3508323 w 4698503"/>
                      <a:gd name="connsiteY5" fmla="*/ 2520073 h 2520073"/>
                      <a:gd name="connsiteX6" fmla="*/ 1190180 w 4698503"/>
                      <a:gd name="connsiteY6" fmla="*/ 2520073 h 2520073"/>
                      <a:gd name="connsiteX7" fmla="*/ 0 w 4698503"/>
                      <a:gd name="connsiteY7" fmla="*/ 1329893 h 2520073"/>
                      <a:gd name="connsiteX8" fmla="*/ 0 w 4698503"/>
                      <a:gd name="connsiteY8" fmla="*/ 1190180 h 252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503" h="2520073" extrusionOk="0">
                        <a:moveTo>
                          <a:pt x="0" y="1190180"/>
                        </a:moveTo>
                        <a:cubicBezTo>
                          <a:pt x="-13484" y="524545"/>
                          <a:pt x="500638" y="12094"/>
                          <a:pt x="1190180" y="0"/>
                        </a:cubicBezTo>
                        <a:cubicBezTo>
                          <a:pt x="1500918" y="132882"/>
                          <a:pt x="3244746" y="-84951"/>
                          <a:pt x="3508323" y="0"/>
                        </a:cubicBezTo>
                        <a:cubicBezTo>
                          <a:pt x="4152399" y="12931"/>
                          <a:pt x="4686300" y="600314"/>
                          <a:pt x="4698503" y="1190180"/>
                        </a:cubicBezTo>
                        <a:cubicBezTo>
                          <a:pt x="4709309" y="1226561"/>
                          <a:pt x="4708238" y="1302206"/>
                          <a:pt x="4698503" y="1329893"/>
                        </a:cubicBezTo>
                        <a:cubicBezTo>
                          <a:pt x="4819688" y="2001587"/>
                          <a:pt x="4211078" y="2426564"/>
                          <a:pt x="3508323" y="2520073"/>
                        </a:cubicBezTo>
                        <a:cubicBezTo>
                          <a:pt x="2659991" y="2607712"/>
                          <a:pt x="1571437" y="2447394"/>
                          <a:pt x="1190180" y="2520073"/>
                        </a:cubicBezTo>
                        <a:cubicBezTo>
                          <a:pt x="529972" y="2492509"/>
                          <a:pt x="-51091" y="2058213"/>
                          <a:pt x="0" y="1329893"/>
                        </a:cubicBezTo>
                        <a:cubicBezTo>
                          <a:pt x="-3348" y="1313207"/>
                          <a:pt x="-4732" y="1255465"/>
                          <a:pt x="0" y="119018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999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F5DD-7FCB-AE22-FC9E-1B29A1867C50}"/>
              </a:ext>
            </a:extLst>
          </p:cNvPr>
          <p:cNvSpPr>
            <a:spLocks noGrp="1"/>
          </p:cNvSpPr>
          <p:nvPr>
            <p:ph type="title"/>
          </p:nvPr>
        </p:nvSpPr>
        <p:spPr/>
        <p:txBody>
          <a:bodyPr/>
          <a:lstStyle/>
          <a:p>
            <a:r>
              <a:rPr lang="en-US"/>
              <a:t>ETL Implementation - Considerations</a:t>
            </a:r>
          </a:p>
        </p:txBody>
      </p:sp>
      <p:sp>
        <p:nvSpPr>
          <p:cNvPr id="3" name="Content Placeholder 2">
            <a:extLst>
              <a:ext uri="{FF2B5EF4-FFF2-40B4-BE49-F238E27FC236}">
                <a16:creationId xmlns:a16="http://schemas.microsoft.com/office/drawing/2014/main" id="{B64E548C-BA25-9FB6-EF22-B1E819114453}"/>
              </a:ext>
            </a:extLst>
          </p:cNvPr>
          <p:cNvSpPr>
            <a:spLocks noGrp="1"/>
          </p:cNvSpPr>
          <p:nvPr>
            <p:ph idx="1"/>
          </p:nvPr>
        </p:nvSpPr>
        <p:spPr/>
        <p:txBody>
          <a:bodyPr>
            <a:normAutofit lnSpcReduction="10000"/>
          </a:bodyPr>
          <a:lstStyle/>
          <a:p>
            <a:r>
              <a:rPr lang="en-US"/>
              <a:t>Where is my data? How is it stored?</a:t>
            </a:r>
          </a:p>
          <a:p>
            <a:r>
              <a:rPr lang="en-US"/>
              <a:t>What is the size of my data?</a:t>
            </a:r>
          </a:p>
          <a:p>
            <a:r>
              <a:rPr lang="en-US"/>
              <a:t>How complex is my data?</a:t>
            </a:r>
          </a:p>
          <a:p>
            <a:pPr lvl="2"/>
            <a:r>
              <a:rPr lang="en-US"/>
              <a:t>What systems do I need access to?</a:t>
            </a:r>
          </a:p>
          <a:p>
            <a:pPr lvl="2"/>
            <a:r>
              <a:rPr lang="en-US"/>
              <a:t>Do I need to access multiple systems?</a:t>
            </a:r>
          </a:p>
          <a:p>
            <a:pPr lvl="2"/>
            <a:r>
              <a:rPr lang="en-US"/>
              <a:t>Are standard vocabularies represented in my data already?</a:t>
            </a:r>
          </a:p>
          <a:p>
            <a:pPr lvl="2"/>
            <a:r>
              <a:rPr lang="en-US"/>
              <a:t>Do I need to consult someone with clinical expertise?</a:t>
            </a:r>
          </a:p>
          <a:p>
            <a:r>
              <a:rPr lang="en-US"/>
              <a:t>How often do I need to refresh my CDM?</a:t>
            </a:r>
          </a:p>
          <a:p>
            <a:r>
              <a:rPr lang="en-US"/>
              <a:t>What tools do I have access to? </a:t>
            </a:r>
          </a:p>
          <a:p>
            <a:r>
              <a:rPr lang="en-US"/>
              <a:t>What tools do I need access to?</a:t>
            </a:r>
          </a:p>
          <a:p>
            <a:pPr lvl="2"/>
            <a:endParaRPr lang="en-US"/>
          </a:p>
          <a:p>
            <a:pPr lvl="2"/>
            <a:endParaRPr lang="en-US"/>
          </a:p>
        </p:txBody>
      </p:sp>
      <p:sp>
        <p:nvSpPr>
          <p:cNvPr id="4" name="Slide Number Placeholder 3">
            <a:extLst>
              <a:ext uri="{FF2B5EF4-FFF2-40B4-BE49-F238E27FC236}">
                <a16:creationId xmlns:a16="http://schemas.microsoft.com/office/drawing/2014/main" id="{7CB25519-9E50-0AB5-014A-EB751297B095}"/>
              </a:ext>
            </a:extLst>
          </p:cNvPr>
          <p:cNvSpPr>
            <a:spLocks noGrp="1"/>
          </p:cNvSpPr>
          <p:nvPr>
            <p:ph type="sldNum" sz="quarter" idx="4"/>
          </p:nvPr>
        </p:nvSpPr>
        <p:spPr/>
        <p:txBody>
          <a:bodyPr/>
          <a:lstStyle/>
          <a:p>
            <a:fld id="{444583ED-F364-40B3-B25B-483B5033DFA3}" type="slidenum">
              <a:rPr lang="en-US" smtClean="0"/>
              <a:pPr/>
              <a:t>96</a:t>
            </a:fld>
            <a:endParaRPr lang="en-US"/>
          </a:p>
        </p:txBody>
      </p:sp>
    </p:spTree>
    <p:extLst>
      <p:ext uri="{BB962C8B-B14F-4D97-AF65-F5344CB8AC3E}">
        <p14:creationId xmlns:p14="http://schemas.microsoft.com/office/powerpoint/2010/main" val="40808124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B77A244-90A4-1F01-F992-DB7308FFC12F}"/>
              </a:ext>
            </a:extLst>
          </p:cNvPr>
          <p:cNvGraphicFramePr>
            <a:graphicFrameLocks noGrp="1"/>
          </p:cNvGraphicFramePr>
          <p:nvPr>
            <p:extLst>
              <p:ext uri="{D42A27DB-BD31-4B8C-83A1-F6EECF244321}">
                <p14:modId xmlns:p14="http://schemas.microsoft.com/office/powerpoint/2010/main" val="1563858567"/>
              </p:ext>
            </p:extLst>
          </p:nvPr>
        </p:nvGraphicFramePr>
        <p:xfrm>
          <a:off x="416142" y="2007237"/>
          <a:ext cx="11345799" cy="4237699"/>
        </p:xfrm>
        <a:graphic>
          <a:graphicData uri="http://schemas.openxmlformats.org/drawingml/2006/table">
            <a:tbl>
              <a:tblPr firstRow="1" bandRow="1">
                <a:tableStyleId>{5C22544A-7EE6-4342-B048-85BDC9FD1C3A}</a:tableStyleId>
              </a:tblPr>
              <a:tblGrid>
                <a:gridCol w="3781933">
                  <a:extLst>
                    <a:ext uri="{9D8B030D-6E8A-4147-A177-3AD203B41FA5}">
                      <a16:colId xmlns:a16="http://schemas.microsoft.com/office/drawing/2014/main" val="2868118750"/>
                    </a:ext>
                  </a:extLst>
                </a:gridCol>
                <a:gridCol w="3781933">
                  <a:extLst>
                    <a:ext uri="{9D8B030D-6E8A-4147-A177-3AD203B41FA5}">
                      <a16:colId xmlns:a16="http://schemas.microsoft.com/office/drawing/2014/main" val="1116998673"/>
                    </a:ext>
                  </a:extLst>
                </a:gridCol>
                <a:gridCol w="3781933">
                  <a:extLst>
                    <a:ext uri="{9D8B030D-6E8A-4147-A177-3AD203B41FA5}">
                      <a16:colId xmlns:a16="http://schemas.microsoft.com/office/drawing/2014/main" val="180973493"/>
                    </a:ext>
                  </a:extLst>
                </a:gridCol>
              </a:tblGrid>
              <a:tr h="580099">
                <a:tc>
                  <a:txBody>
                    <a:bodyPr/>
                    <a:lstStyle/>
                    <a:p>
                      <a:pPr algn="ctr"/>
                      <a:r>
                        <a:rPr lang="en-US"/>
                        <a:t>Tools</a:t>
                      </a:r>
                    </a:p>
                  </a:txBody>
                  <a:tcPr anchor="ctr"/>
                </a:tc>
                <a:tc>
                  <a:txBody>
                    <a:bodyPr/>
                    <a:lstStyle/>
                    <a:p>
                      <a:pPr algn="ctr"/>
                      <a:r>
                        <a:rPr lang="en-US"/>
                        <a:t>Strengths</a:t>
                      </a:r>
                    </a:p>
                  </a:txBody>
                  <a:tcPr anchor="ctr"/>
                </a:tc>
                <a:tc>
                  <a:txBody>
                    <a:bodyPr/>
                    <a:lstStyle/>
                    <a:p>
                      <a:pPr algn="ctr"/>
                      <a:r>
                        <a:rPr lang="en-US"/>
                        <a:t>Limitations</a:t>
                      </a:r>
                    </a:p>
                  </a:txBody>
                  <a:tcPr anchor="ctr"/>
                </a:tc>
                <a:extLst>
                  <a:ext uri="{0D108BD9-81ED-4DB2-BD59-A6C34878D82A}">
                    <a16:rowId xmlns:a16="http://schemas.microsoft.com/office/drawing/2014/main" val="3950739786"/>
                  </a:ext>
                </a:extLst>
              </a:tr>
              <a:tr h="811072">
                <a:tc>
                  <a:txBody>
                    <a:bodyPr/>
                    <a:lstStyle/>
                    <a:p>
                      <a:pPr algn="l"/>
                      <a:r>
                        <a:rPr lang="en-US" b="1"/>
                        <a:t>1. Custom scripts </a:t>
                      </a:r>
                      <a:r>
                        <a:rPr lang="en-US" b="0"/>
                        <a:t>(</a:t>
                      </a:r>
                      <a:r>
                        <a:rPr lang="en-US"/>
                        <a:t>e.g., SQL, Python, R, Java, C#)</a:t>
                      </a:r>
                    </a:p>
                  </a:txBody>
                  <a:tcPr/>
                </a:tc>
                <a:tc>
                  <a:txBody>
                    <a:bodyPr/>
                    <a:lstStyle/>
                    <a:p>
                      <a:pPr algn="l"/>
                      <a:r>
                        <a:rPr lang="en-US"/>
                        <a:t>Full flexibility, low barrier to develop, full control of dependencies (security concerns)</a:t>
                      </a:r>
                    </a:p>
                  </a:txBody>
                  <a:tcPr/>
                </a:tc>
                <a:tc>
                  <a:txBody>
                    <a:bodyPr/>
                    <a:lstStyle/>
                    <a:p>
                      <a:pPr algn="l"/>
                      <a:r>
                        <a:rPr lang="en-US"/>
                        <a:t>Difficult to develop, make changes, maintain (technical debt)</a:t>
                      </a:r>
                    </a:p>
                  </a:txBody>
                  <a:tcPr/>
                </a:tc>
                <a:extLst>
                  <a:ext uri="{0D108BD9-81ED-4DB2-BD59-A6C34878D82A}">
                    <a16:rowId xmlns:a16="http://schemas.microsoft.com/office/drawing/2014/main" val="2144683685"/>
                  </a:ext>
                </a:extLst>
              </a:tr>
              <a:tr h="811072">
                <a:tc>
                  <a:txBody>
                    <a:bodyPr/>
                    <a:lstStyle/>
                    <a:p>
                      <a:pPr algn="l"/>
                      <a:r>
                        <a:rPr lang="en-US" b="1"/>
                        <a:t>2. Commercial ETL tools </a:t>
                      </a:r>
                      <a:r>
                        <a:rPr lang="en-US"/>
                        <a:t>(MS SSIS, Talend, Pentaho)</a:t>
                      </a:r>
                    </a:p>
                  </a:txBody>
                  <a:tcPr/>
                </a:tc>
                <a:tc>
                  <a:txBody>
                    <a:bodyPr/>
                    <a:lstStyle/>
                    <a:p>
                      <a:pPr algn="l"/>
                      <a:r>
                        <a:rPr lang="en-US"/>
                        <a:t>Many orgs may have these tools implemented in other ETL tasks already</a:t>
                      </a:r>
                    </a:p>
                  </a:txBody>
                  <a:tcPr/>
                </a:tc>
                <a:tc>
                  <a:txBody>
                    <a:bodyPr/>
                    <a:lstStyle/>
                    <a:p>
                      <a:pPr algn="l"/>
                      <a:r>
                        <a:rPr lang="en-US"/>
                        <a:t>Usually GUI-based, difficult to maintain, license can be costly</a:t>
                      </a:r>
                    </a:p>
                  </a:txBody>
                  <a:tcPr/>
                </a:tc>
                <a:extLst>
                  <a:ext uri="{0D108BD9-81ED-4DB2-BD59-A6C34878D82A}">
                    <a16:rowId xmlns:a16="http://schemas.microsoft.com/office/drawing/2014/main" val="1550980354"/>
                  </a:ext>
                </a:extLst>
              </a:tr>
              <a:tr h="811072">
                <a:tc>
                  <a:txBody>
                    <a:bodyPr/>
                    <a:lstStyle/>
                    <a:p>
                      <a:pPr algn="l"/>
                      <a:r>
                        <a:rPr lang="en-US" b="1"/>
                        <a:t>3. Cloud ETL tools </a:t>
                      </a:r>
                      <a:r>
                        <a:rPr lang="en-US"/>
                        <a:t>(Azure Data Factory, AWS Glue, GCP Cloud Dataflow, Dataform)</a:t>
                      </a:r>
                    </a:p>
                  </a:txBody>
                  <a:tcPr/>
                </a:tc>
                <a:tc>
                  <a:txBody>
                    <a:bodyPr/>
                    <a:lstStyle/>
                    <a:p>
                      <a:pPr algn="l"/>
                      <a:r>
                        <a:rPr lang="en-US"/>
                        <a:t>Good integrations with existing cloud platforms</a:t>
                      </a:r>
                    </a:p>
                  </a:txBody>
                  <a:tcPr/>
                </a:tc>
                <a:tc>
                  <a:txBody>
                    <a:bodyPr/>
                    <a:lstStyle/>
                    <a:p>
                      <a:pPr algn="l"/>
                      <a:r>
                        <a:rPr lang="en-US"/>
                        <a:t>May have limited transformation capabilities, some learning curve, cost money every time it runs</a:t>
                      </a:r>
                    </a:p>
                  </a:txBody>
                  <a:tcPr/>
                </a:tc>
                <a:extLst>
                  <a:ext uri="{0D108BD9-81ED-4DB2-BD59-A6C34878D82A}">
                    <a16:rowId xmlns:a16="http://schemas.microsoft.com/office/drawing/2014/main" val="43065697"/>
                  </a:ext>
                </a:extLst>
              </a:tr>
              <a:tr h="811072">
                <a:tc>
                  <a:txBody>
                    <a:bodyPr/>
                    <a:lstStyle/>
                    <a:p>
                      <a:pPr algn="l"/>
                      <a:r>
                        <a:rPr lang="en-US" b="1"/>
                        <a:t>4. Modern Open-source Data Transformation tools </a:t>
                      </a:r>
                      <a:r>
                        <a:rPr lang="en-US"/>
                        <a:t>(dbt </a:t>
                      </a:r>
                      <a:r>
                        <a:rPr lang="en-US" i="1"/>
                        <a:t>est. 2016</a:t>
                      </a:r>
                      <a:r>
                        <a:rPr lang="en-US"/>
                        <a:t>, SQLMesh </a:t>
                      </a:r>
                      <a:r>
                        <a:rPr lang="en-US" i="1"/>
                        <a:t>est. 2023</a:t>
                      </a:r>
                      <a:r>
                        <a:rPr lang="en-US"/>
                        <a:t>)</a:t>
                      </a:r>
                    </a:p>
                  </a:txBody>
                  <a:tcPr/>
                </a:tc>
                <a:tc>
                  <a:txBody>
                    <a:bodyPr/>
                    <a:lstStyle/>
                    <a:p>
                      <a:pPr algn="l"/>
                      <a:r>
                        <a:rPr lang="en-US"/>
                        <a:t>Features rich, good developer experience, relatively easier to maintain, usually free of charge</a:t>
                      </a:r>
                    </a:p>
                  </a:txBody>
                  <a:tcPr/>
                </a:tc>
                <a:tc>
                  <a:txBody>
                    <a:bodyPr/>
                    <a:lstStyle/>
                    <a:p>
                      <a:pPr algn="l"/>
                      <a:r>
                        <a:rPr lang="en-US"/>
                        <a:t>Features vary, tool support vary, some learning curve, may need to pair with other E &amp; L tools + Orchestrator</a:t>
                      </a:r>
                    </a:p>
                  </a:txBody>
                  <a:tcPr/>
                </a:tc>
                <a:extLst>
                  <a:ext uri="{0D108BD9-81ED-4DB2-BD59-A6C34878D82A}">
                    <a16:rowId xmlns:a16="http://schemas.microsoft.com/office/drawing/2014/main" val="1361842285"/>
                  </a:ext>
                </a:extLst>
              </a:tr>
            </a:tbl>
          </a:graphicData>
        </a:graphic>
      </p:graphicFrame>
      <p:pic>
        <p:nvPicPr>
          <p:cNvPr id="6" name="Picture 5" descr="Image result for pusheen transparent background">
            <a:extLst>
              <a:ext uri="{FF2B5EF4-FFF2-40B4-BE49-F238E27FC236}">
                <a16:creationId xmlns:a16="http://schemas.microsoft.com/office/drawing/2014/main" id="{D7D8A95A-791B-4809-BD57-663530AD8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F7EA65-5218-4738-BDB5-AC8B3F885658}"/>
              </a:ext>
            </a:extLst>
          </p:cNvPr>
          <p:cNvSpPr>
            <a:spLocks noGrp="1"/>
          </p:cNvSpPr>
          <p:nvPr>
            <p:ph type="title"/>
          </p:nvPr>
        </p:nvSpPr>
        <p:spPr/>
        <p:txBody>
          <a:bodyPr/>
          <a:lstStyle/>
          <a:p>
            <a:r>
              <a:rPr lang="en-US"/>
              <a:t>ETL Implementation - Tools</a:t>
            </a:r>
          </a:p>
        </p:txBody>
      </p:sp>
      <p:sp>
        <p:nvSpPr>
          <p:cNvPr id="3" name="Content Placeholder 2">
            <a:extLst>
              <a:ext uri="{FF2B5EF4-FFF2-40B4-BE49-F238E27FC236}">
                <a16:creationId xmlns:a16="http://schemas.microsoft.com/office/drawing/2014/main" id="{49A00F5B-7B10-4DD7-B5E8-C3FFB4AFD678}"/>
              </a:ext>
            </a:extLst>
          </p:cNvPr>
          <p:cNvSpPr>
            <a:spLocks noGrp="1"/>
          </p:cNvSpPr>
          <p:nvPr>
            <p:ph idx="1"/>
          </p:nvPr>
        </p:nvSpPr>
        <p:spPr>
          <a:xfrm>
            <a:off x="1126273" y="1084314"/>
            <a:ext cx="9960827" cy="702458"/>
          </a:xfrm>
        </p:spPr>
        <p:txBody>
          <a:bodyPr>
            <a:normAutofit/>
          </a:bodyPr>
          <a:lstStyle/>
          <a:p>
            <a:pPr marL="0" indent="0">
              <a:buNone/>
            </a:pPr>
            <a:r>
              <a:rPr lang="en-US"/>
              <a:t>There are multiple tools available to implement your ETL</a:t>
            </a:r>
          </a:p>
          <a:p>
            <a:pPr marL="0" indent="0">
              <a:buNone/>
            </a:pPr>
            <a:endParaRPr lang="en-US" sz="3000"/>
          </a:p>
        </p:txBody>
      </p:sp>
      <p:sp>
        <p:nvSpPr>
          <p:cNvPr id="4" name="Slide Number Placeholder 3">
            <a:extLst>
              <a:ext uri="{FF2B5EF4-FFF2-40B4-BE49-F238E27FC236}">
                <a16:creationId xmlns:a16="http://schemas.microsoft.com/office/drawing/2014/main" id="{348DC519-456A-420B-9212-B48B2EFE514D}"/>
              </a:ext>
            </a:extLst>
          </p:cNvPr>
          <p:cNvSpPr>
            <a:spLocks noGrp="1"/>
          </p:cNvSpPr>
          <p:nvPr>
            <p:ph type="sldNum" sz="quarter" idx="4"/>
          </p:nvPr>
        </p:nvSpPr>
        <p:spPr/>
        <p:txBody>
          <a:bodyPr/>
          <a:lstStyle/>
          <a:p>
            <a:fld id="{444583ED-F364-40B3-B25B-483B5033DFA3}" type="slidenum">
              <a:rPr lang="en-US" smtClean="0"/>
              <a:pPr/>
              <a:t>97</a:t>
            </a:fld>
            <a:endParaRPr lang="en-US"/>
          </a:p>
        </p:txBody>
      </p:sp>
      <p:pic>
        <p:nvPicPr>
          <p:cNvPr id="1026" name="Picture 2" descr="Image result for R">
            <a:extLst>
              <a:ext uri="{FF2B5EF4-FFF2-40B4-BE49-F238E27FC236}">
                <a16:creationId xmlns:a16="http://schemas.microsoft.com/office/drawing/2014/main" id="{3AE7BE10-1319-4CD3-A6EA-4CAED977E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154" y="3026450"/>
            <a:ext cx="486777" cy="3779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ostgresql">
            <a:extLst>
              <a:ext uri="{FF2B5EF4-FFF2-40B4-BE49-F238E27FC236}">
                <a16:creationId xmlns:a16="http://schemas.microsoft.com/office/drawing/2014/main" id="{A681835B-F2B8-44FC-A36D-B864C9135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82055" y="2876095"/>
            <a:ext cx="884971" cy="8141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coding language">
            <a:extLst>
              <a:ext uri="{FF2B5EF4-FFF2-40B4-BE49-F238E27FC236}">
                <a16:creationId xmlns:a16="http://schemas.microsoft.com/office/drawing/2014/main" id="{CF641DC0-5616-4CC0-949F-C1F1554D35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1447" y="3036518"/>
            <a:ext cx="596085" cy="2980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orange logo&#10;&#10;Description automatically generated">
            <a:extLst>
              <a:ext uri="{FF2B5EF4-FFF2-40B4-BE49-F238E27FC236}">
                <a16:creationId xmlns:a16="http://schemas.microsoft.com/office/drawing/2014/main" id="{02D420ED-240D-BC77-75AB-58500B991D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5685" y="5975255"/>
            <a:ext cx="633804" cy="209643"/>
          </a:xfrm>
          <a:prstGeom prst="rect">
            <a:avLst/>
          </a:prstGeom>
        </p:spPr>
      </p:pic>
      <p:pic>
        <p:nvPicPr>
          <p:cNvPr id="9" name="Picture 8" descr="A logo with a blue and green logo&#10;&#10;Description automatically generated with medium confidence">
            <a:extLst>
              <a:ext uri="{FF2B5EF4-FFF2-40B4-BE49-F238E27FC236}">
                <a16:creationId xmlns:a16="http://schemas.microsoft.com/office/drawing/2014/main" id="{9FF5E843-EF02-E019-28A2-4FD38EBBB2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1109" y="5476817"/>
            <a:ext cx="1820137" cy="700829"/>
          </a:xfrm>
          <a:prstGeom prst="rect">
            <a:avLst/>
          </a:prstGeom>
        </p:spPr>
      </p:pic>
      <p:pic>
        <p:nvPicPr>
          <p:cNvPr id="11" name="Picture 10" descr="A blue octopus logo with black text&#10;&#10;Description automatically generated">
            <a:extLst>
              <a:ext uri="{FF2B5EF4-FFF2-40B4-BE49-F238E27FC236}">
                <a16:creationId xmlns:a16="http://schemas.microsoft.com/office/drawing/2014/main" id="{B481CD84-3094-EFDA-91C3-58EFE078B8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48931" y="3981905"/>
            <a:ext cx="1820136" cy="1276812"/>
          </a:xfrm>
          <a:prstGeom prst="rect">
            <a:avLst/>
          </a:prstGeom>
        </p:spPr>
      </p:pic>
      <p:pic>
        <p:nvPicPr>
          <p:cNvPr id="13" name="Picture 12" descr="A close-up of a logo&#10;&#10;Description automatically generated">
            <a:extLst>
              <a:ext uri="{FF2B5EF4-FFF2-40B4-BE49-F238E27FC236}">
                <a16:creationId xmlns:a16="http://schemas.microsoft.com/office/drawing/2014/main" id="{71C64C37-5B42-090F-EFC4-F1E3A99F5F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2946" y="3909193"/>
            <a:ext cx="1149208" cy="392048"/>
          </a:xfrm>
          <a:prstGeom prst="rect">
            <a:avLst/>
          </a:prstGeom>
        </p:spPr>
      </p:pic>
      <p:pic>
        <p:nvPicPr>
          <p:cNvPr id="16" name="Graphic 15">
            <a:extLst>
              <a:ext uri="{FF2B5EF4-FFF2-40B4-BE49-F238E27FC236}">
                <a16:creationId xmlns:a16="http://schemas.microsoft.com/office/drawing/2014/main" id="{E20D3798-1AF1-39DC-4D1E-185AEDED1E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01070" y="5906895"/>
            <a:ext cx="1039091" cy="346364"/>
          </a:xfrm>
          <a:prstGeom prst="rect">
            <a:avLst/>
          </a:prstGeom>
        </p:spPr>
      </p:pic>
      <p:pic>
        <p:nvPicPr>
          <p:cNvPr id="17" name="Picture 2" descr="Aws Glue icon - Free Download PNG &amp; SVG | Streamline">
            <a:extLst>
              <a:ext uri="{FF2B5EF4-FFF2-40B4-BE49-F238E27FC236}">
                <a16:creationId xmlns:a16="http://schemas.microsoft.com/office/drawing/2014/main" id="{1E9C268D-C1C0-B295-8EA5-B91D2CF238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0430" y="4895277"/>
            <a:ext cx="367145" cy="36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45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79E5-3AA2-8608-A5C6-4F4EF63BB45D}"/>
            </a:ext>
          </a:extLst>
        </p:cNvPr>
        <p:cNvGrpSpPr/>
        <p:nvPr/>
      </p:nvGrpSpPr>
      <p:grpSpPr>
        <a:xfrm>
          <a:off x="0" y="0"/>
          <a:ext cx="0" cy="0"/>
          <a:chOff x="0" y="0"/>
          <a:chExt cx="0" cy="0"/>
        </a:xfrm>
      </p:grpSpPr>
      <p:pic>
        <p:nvPicPr>
          <p:cNvPr id="6" name="Picture 5" descr="Image result for pusheen transparent background">
            <a:extLst>
              <a:ext uri="{FF2B5EF4-FFF2-40B4-BE49-F238E27FC236}">
                <a16:creationId xmlns:a16="http://schemas.microsoft.com/office/drawing/2014/main" id="{27B84070-BA43-8B0C-2B37-85F8E8DA9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40259-E3C8-EE85-2405-70B271C9BAD8}"/>
              </a:ext>
            </a:extLst>
          </p:cNvPr>
          <p:cNvSpPr>
            <a:spLocks noGrp="1"/>
          </p:cNvSpPr>
          <p:nvPr>
            <p:ph type="title"/>
          </p:nvPr>
        </p:nvSpPr>
        <p:spPr>
          <a:xfrm>
            <a:off x="1342766" y="81072"/>
            <a:ext cx="10058400" cy="838200"/>
          </a:xfrm>
        </p:spPr>
        <p:txBody>
          <a:bodyPr/>
          <a:lstStyle/>
          <a:p>
            <a:r>
              <a:rPr lang="en-US"/>
              <a:t>OHDSI/ETL-Synthea</a:t>
            </a:r>
          </a:p>
        </p:txBody>
      </p:sp>
      <p:sp>
        <p:nvSpPr>
          <p:cNvPr id="4" name="Slide Number Placeholder 3">
            <a:extLst>
              <a:ext uri="{FF2B5EF4-FFF2-40B4-BE49-F238E27FC236}">
                <a16:creationId xmlns:a16="http://schemas.microsoft.com/office/drawing/2014/main" id="{1A1C6988-B33C-52E5-9098-4A7771FF084E}"/>
              </a:ext>
            </a:extLst>
          </p:cNvPr>
          <p:cNvSpPr>
            <a:spLocks noGrp="1"/>
          </p:cNvSpPr>
          <p:nvPr>
            <p:ph type="sldNum" sz="quarter" idx="4"/>
          </p:nvPr>
        </p:nvSpPr>
        <p:spPr/>
        <p:txBody>
          <a:bodyPr/>
          <a:lstStyle/>
          <a:p>
            <a:fld id="{444583ED-F364-40B3-B25B-483B5033DFA3}" type="slidenum">
              <a:rPr lang="en-US" smtClean="0"/>
              <a:pPr/>
              <a:t>98</a:t>
            </a:fld>
            <a:endParaRPr lang="en-US"/>
          </a:p>
        </p:txBody>
      </p:sp>
      <p:sp>
        <p:nvSpPr>
          <p:cNvPr id="10" name="Content Placeholder 2">
            <a:extLst>
              <a:ext uri="{FF2B5EF4-FFF2-40B4-BE49-F238E27FC236}">
                <a16:creationId xmlns:a16="http://schemas.microsoft.com/office/drawing/2014/main" id="{4D3D3EFB-99B6-CC4C-9B38-30FD4FAD742D}"/>
              </a:ext>
            </a:extLst>
          </p:cNvPr>
          <p:cNvSpPr txBox="1">
            <a:spLocks/>
          </p:cNvSpPr>
          <p:nvPr/>
        </p:nvSpPr>
        <p:spPr>
          <a:xfrm>
            <a:off x="790834" y="1334779"/>
            <a:ext cx="4798539" cy="42783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R based ETL Tool</a:t>
            </a:r>
          </a:p>
          <a:p>
            <a:pPr marL="0" indent="0">
              <a:buNone/>
            </a:pPr>
            <a:endParaRPr lang="en-US"/>
          </a:p>
          <a:p>
            <a:r>
              <a:rPr lang="en-US" sz="3000"/>
              <a:t>Converts Synthea &gt; OMOP</a:t>
            </a:r>
          </a:p>
          <a:p>
            <a:pPr lvl="1"/>
            <a:r>
              <a:rPr lang="en-US" sz="2600"/>
              <a:t>Synthea v2.7 – v3.3</a:t>
            </a:r>
          </a:p>
          <a:p>
            <a:pPr lvl="1"/>
            <a:r>
              <a:rPr lang="en-US" sz="2600"/>
              <a:t>OMOP v5.3 and v5.4</a:t>
            </a:r>
          </a:p>
          <a:p>
            <a:pPr marL="457200" lvl="1" indent="0">
              <a:buNone/>
            </a:pPr>
            <a:endParaRPr lang="en-US" sz="2600"/>
          </a:p>
          <a:p>
            <a:r>
              <a:rPr lang="en-US" sz="3000"/>
              <a:t>OHDSI Databases Supported</a:t>
            </a:r>
          </a:p>
        </p:txBody>
      </p:sp>
      <p:sp>
        <p:nvSpPr>
          <p:cNvPr id="12" name="TextBox 11">
            <a:extLst>
              <a:ext uri="{FF2B5EF4-FFF2-40B4-BE49-F238E27FC236}">
                <a16:creationId xmlns:a16="http://schemas.microsoft.com/office/drawing/2014/main" id="{24FEE09F-5C91-1CC2-46C1-BF9EA5C5E872}"/>
              </a:ext>
            </a:extLst>
          </p:cNvPr>
          <p:cNvSpPr txBox="1"/>
          <p:nvPr/>
        </p:nvSpPr>
        <p:spPr>
          <a:xfrm>
            <a:off x="376091" y="6028619"/>
            <a:ext cx="7970108" cy="369332"/>
          </a:xfrm>
          <a:prstGeom prst="rect">
            <a:avLst/>
          </a:prstGeom>
          <a:noFill/>
        </p:spPr>
        <p:txBody>
          <a:bodyPr wrap="square" rtlCol="0">
            <a:spAutoFit/>
          </a:bodyPr>
          <a:lstStyle/>
          <a:p>
            <a:r>
              <a:rPr lang="en-US">
                <a:hlinkClick r:id="rId4"/>
              </a:rPr>
              <a:t>https://github.com/OHDSI/ETL-Synthea/releases/tag/v2.1.0</a:t>
            </a:r>
            <a:endParaRPr lang="en-US"/>
          </a:p>
        </p:txBody>
      </p:sp>
      <p:pic>
        <p:nvPicPr>
          <p:cNvPr id="9" name="Picture 8" descr="A screenshot of a graph&#10;&#10;AI-generated content may be incorrect.">
            <a:extLst>
              <a:ext uri="{FF2B5EF4-FFF2-40B4-BE49-F238E27FC236}">
                <a16:creationId xmlns:a16="http://schemas.microsoft.com/office/drawing/2014/main" id="{EC80D59B-3336-E815-5E21-CD9BF564588E}"/>
              </a:ext>
            </a:extLst>
          </p:cNvPr>
          <p:cNvPicPr>
            <a:picLocks noChangeAspect="1"/>
          </p:cNvPicPr>
          <p:nvPr/>
        </p:nvPicPr>
        <p:blipFill>
          <a:blip r:embed="rId5">
            <a:extLst>
              <a:ext uri="{28A0092B-C50C-407E-A947-70E740481C1C}">
                <a14:useLocalDpi xmlns:a14="http://schemas.microsoft.com/office/drawing/2010/main" val="0"/>
              </a:ext>
            </a:extLst>
          </a:blip>
          <a:srcRect b="33335"/>
          <a:stretch>
            <a:fillRect/>
          </a:stretch>
        </p:blipFill>
        <p:spPr>
          <a:xfrm>
            <a:off x="6371966" y="4109703"/>
            <a:ext cx="5067565" cy="2565739"/>
          </a:xfrm>
          <a:prstGeom prst="rect">
            <a:avLst/>
          </a:prstGeom>
        </p:spPr>
      </p:pic>
      <p:pic>
        <p:nvPicPr>
          <p:cNvPr id="13" name="Picture 12" descr="A screenshot of a web page&#10;&#10;AI-generated content may be incorrect.">
            <a:extLst>
              <a:ext uri="{FF2B5EF4-FFF2-40B4-BE49-F238E27FC236}">
                <a16:creationId xmlns:a16="http://schemas.microsoft.com/office/drawing/2014/main" id="{73E81C82-32E7-7982-49B4-61C59955A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015" y="1014201"/>
            <a:ext cx="3982367" cy="2939562"/>
          </a:xfrm>
          <a:prstGeom prst="rect">
            <a:avLst/>
          </a:prstGeom>
        </p:spPr>
      </p:pic>
    </p:spTree>
    <p:extLst>
      <p:ext uri="{BB962C8B-B14F-4D97-AF65-F5344CB8AC3E}">
        <p14:creationId xmlns:p14="http://schemas.microsoft.com/office/powerpoint/2010/main" val="4133319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A337-165A-E836-B191-49E2F3FC9F8B}"/>
              </a:ext>
            </a:extLst>
          </p:cNvPr>
          <p:cNvSpPr>
            <a:spLocks noGrp="1"/>
          </p:cNvSpPr>
          <p:nvPr>
            <p:ph type="title"/>
          </p:nvPr>
        </p:nvSpPr>
        <p:spPr>
          <a:xfrm>
            <a:off x="1524000" y="152400"/>
            <a:ext cx="10058400" cy="838200"/>
          </a:xfrm>
        </p:spPr>
        <p:txBody>
          <a:bodyPr anchor="ctr">
            <a:normAutofit/>
          </a:bodyPr>
          <a:lstStyle/>
          <a:p>
            <a:r>
              <a:rPr lang="en-US"/>
              <a:t>What do I need to get started?</a:t>
            </a:r>
          </a:p>
        </p:txBody>
      </p:sp>
      <p:sp>
        <p:nvSpPr>
          <p:cNvPr id="4" name="Slide Number Placeholder 3">
            <a:extLst>
              <a:ext uri="{FF2B5EF4-FFF2-40B4-BE49-F238E27FC236}">
                <a16:creationId xmlns:a16="http://schemas.microsoft.com/office/drawing/2014/main" id="{0B954AAA-BD64-82F2-C2CC-4D3187F28916}"/>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99</a:t>
            </a:fld>
            <a:endParaRPr lang="en-US"/>
          </a:p>
        </p:txBody>
      </p:sp>
      <p:graphicFrame>
        <p:nvGraphicFramePr>
          <p:cNvPr id="6" name="Content Placeholder 2">
            <a:extLst>
              <a:ext uri="{FF2B5EF4-FFF2-40B4-BE49-F238E27FC236}">
                <a16:creationId xmlns:a16="http://schemas.microsoft.com/office/drawing/2014/main" id="{41274AE9-625F-5524-6FEE-68B537E6CCA1}"/>
              </a:ext>
            </a:extLst>
          </p:cNvPr>
          <p:cNvGraphicFramePr>
            <a:graphicFrameLocks noGrp="1"/>
          </p:cNvGraphicFramePr>
          <p:nvPr>
            <p:ph idx="1"/>
            <p:extLst>
              <p:ext uri="{D42A27DB-BD31-4B8C-83A1-F6EECF244321}">
                <p14:modId xmlns:p14="http://schemas.microsoft.com/office/powerpoint/2010/main" val="4120841486"/>
              </p:ext>
            </p:extLst>
          </p:nvPr>
        </p:nvGraphicFramePr>
        <p:xfrm>
          <a:off x="609600" y="1219205"/>
          <a:ext cx="109728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247B849-52A4-91CF-42F3-D8438500B8C8}"/>
              </a:ext>
            </a:extLst>
          </p:cNvPr>
          <p:cNvSpPr txBox="1"/>
          <p:nvPr/>
        </p:nvSpPr>
        <p:spPr>
          <a:xfrm>
            <a:off x="2496159" y="5377185"/>
            <a:ext cx="7199681" cy="523220"/>
          </a:xfrm>
          <a:prstGeom prst="rect">
            <a:avLst/>
          </a:prstGeom>
          <a:noFill/>
        </p:spPr>
        <p:txBody>
          <a:bodyPr wrap="square">
            <a:spAutoFit/>
          </a:bodyPr>
          <a:lstStyle/>
          <a:p>
            <a:pPr lvl="1"/>
            <a:r>
              <a:rPr lang="en-US" sz="2800" b="0">
                <a:hlinkClick r:id="rId8"/>
              </a:rPr>
              <a:t>https://github.com/OHDSI/Tutorial-ETL</a:t>
            </a:r>
            <a:endParaRPr lang="en-US" sz="2800" b="0"/>
          </a:p>
        </p:txBody>
      </p:sp>
    </p:spTree>
    <p:extLst>
      <p:ext uri="{BB962C8B-B14F-4D97-AF65-F5344CB8AC3E}">
        <p14:creationId xmlns:p14="http://schemas.microsoft.com/office/powerpoint/2010/main" val="3096875753"/>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20425A"/>
      </a:dk2>
      <a:lt2>
        <a:srgbClr val="FCCB10"/>
      </a:lt2>
      <a:accent1>
        <a:srgbClr val="EB6622"/>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812B7742-DB9A-1841-B991-4083FFE384C4}" vid="{1661B9E3-6A20-DB4D-B61F-BAFEB2D7BD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06134a-6ac0-400b-9677-83a20dfa47d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E0E2D2CFA9A945826C14A7629E1765" ma:contentTypeVersion="10" ma:contentTypeDescription="Create a new document." ma:contentTypeScope="" ma:versionID="21d65ee9a38c362d70754bbaa53ee234">
  <xsd:schema xmlns:xsd="http://www.w3.org/2001/XMLSchema" xmlns:xs="http://www.w3.org/2001/XMLSchema" xmlns:p="http://schemas.microsoft.com/office/2006/metadata/properties" xmlns:ns2="4d06134a-6ac0-400b-9677-83a20dfa47d8" targetNamespace="http://schemas.microsoft.com/office/2006/metadata/properties" ma:root="true" ma:fieldsID="898c06ce99162c6d1081c1ef307475ba" ns2:_="">
    <xsd:import namespace="4d06134a-6ac0-400b-9677-83a20dfa47d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6134a-6ac0-400b-9677-83a20dfa47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58e153-2629-4ac8-a772-ec9a0de80e2d"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62DCF3-732C-4164-8985-CE945D3D3064}">
  <ds:schemaRefs>
    <ds:schemaRef ds:uri="4d06134a-6ac0-400b-9677-83a20dfa47d8"/>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499F8E61-188F-46D9-BA67-7B8B30F02CA7}">
  <ds:schemaRefs>
    <ds:schemaRef ds:uri="4d06134a-6ac0-400b-9677-83a20dfa47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37F7C7-0BD2-4AA9-8F6C-F174981ADFC2}">
  <ds:schemaRefs>
    <ds:schemaRef ds:uri="http://schemas.microsoft.com/sharepoint/v3/contenttype/forms"/>
  </ds:schemaRefs>
</ds:datastoreItem>
</file>

<file path=docMetadata/LabelInfo.xml><?xml version="1.0" encoding="utf-8"?>
<clbl:labelList xmlns:clbl="http://schemas.microsoft.com/office/2020/mipLabelMetadata">
  <clbl:label id="{3ca48ea3-8c75-4d36-b64f-70604b11fd22}" enabled="1" method="Standard" siteId="{3ac94b33-9135-4821-9502-eafda6592a35}" removed="0"/>
  <clbl:label id="{a30f0094-9120-4aab-ba4c-e5509023b2d5}" enabled="0" method="" siteId="{a30f0094-9120-4aab-ba4c-e5509023b2d5}" removed="1"/>
</clbl:labelList>
</file>

<file path=docProps/app.xml><?xml version="1.0" encoding="utf-8"?>
<Properties xmlns="http://schemas.openxmlformats.org/officeDocument/2006/extended-properties" xmlns:vt="http://schemas.openxmlformats.org/officeDocument/2006/docPropsVTypes">
  <Template>Theme1</Template>
  <TotalTime>275</TotalTime>
  <Words>11793</Words>
  <Application>Microsoft Macintosh PowerPoint</Application>
  <PresentationFormat>Widescreen</PresentationFormat>
  <Paragraphs>1873</Paragraphs>
  <Slides>161</Slides>
  <Notes>85</Notes>
  <HiddenSlides>19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161</vt:i4>
      </vt:variant>
    </vt:vector>
  </HeadingPairs>
  <TitlesOfParts>
    <vt:vector size="174" baseType="lpstr">
      <vt:lpstr>Aptos</vt:lpstr>
      <vt:lpstr>Arial</vt:lpstr>
      <vt:lpstr>Calibri</vt:lpstr>
      <vt:lpstr>Consolas</vt:lpstr>
      <vt:lpstr>Courier New</vt:lpstr>
      <vt:lpstr>Google Sans</vt:lpstr>
      <vt:lpstr>Helvetica Neue</vt:lpstr>
      <vt:lpstr>HelveticaNeue</vt:lpstr>
      <vt:lpstr>Source Sans Pro</vt:lpstr>
      <vt:lpstr>Trebuchet MS</vt:lpstr>
      <vt:lpstr>Verdana</vt:lpstr>
      <vt:lpstr>Wingdings</vt:lpstr>
      <vt:lpstr>Theme1</vt:lpstr>
      <vt:lpstr>Developing and evaluating your Extract, Transform, Load (ETL) process to the OMOP Common Data Model</vt:lpstr>
      <vt:lpstr>What this tutorial will provide . . . </vt:lpstr>
      <vt:lpstr>Instructors</vt:lpstr>
      <vt:lpstr>Ground Rules</vt:lpstr>
      <vt:lpstr>Agenda</vt:lpstr>
      <vt:lpstr>Connecting to the Hotel WIFI</vt:lpstr>
      <vt:lpstr>Foundational Concepts</vt:lpstr>
      <vt:lpstr>Current  Approach: “One Study – One Script“</vt:lpstr>
      <vt:lpstr>Solution: Standardized Data and Analytics</vt:lpstr>
      <vt:lpstr>What is the OMOP Vocabulary?</vt:lpstr>
      <vt:lpstr>OMOP Common Vocabulary Model reference data for the OMOP CDM</vt:lpstr>
      <vt:lpstr>PowerPoint Presentation</vt:lpstr>
      <vt:lpstr>Domain and Vocabularies</vt:lpstr>
      <vt:lpstr>What's in a Concept</vt:lpstr>
      <vt:lpstr>OMOP Vocabulary Model Design Principles</vt:lpstr>
      <vt:lpstr>Source Codes, Concepts and  Mapping to Standard Concepts</vt:lpstr>
      <vt:lpstr>The Source for Source Codes</vt:lpstr>
      <vt:lpstr>Different Categories of Concepts</vt:lpstr>
      <vt:lpstr>Mapping non-standard  concept_ids to standard concept_ids</vt:lpstr>
      <vt:lpstr>Mapping Source Codes to Standard Concept_IDs</vt:lpstr>
      <vt:lpstr>Source Codes Mapping – Scenario 1</vt:lpstr>
      <vt:lpstr>PowerPoint Presentation</vt:lpstr>
      <vt:lpstr>PowerPoint Presentation</vt:lpstr>
      <vt:lpstr>Source Codes Mapping – Scenario 2</vt:lpstr>
      <vt:lpstr>PowerPoint Presentation</vt:lpstr>
      <vt:lpstr>Source Codes Mapping – Scenario 3</vt:lpstr>
      <vt:lpstr>OMOP CDM</vt:lpstr>
      <vt:lpstr>OMOP CDM Principles</vt:lpstr>
      <vt:lpstr>CDM Version 5.4 Key Domains</vt:lpstr>
      <vt:lpstr>PowerPoint Presentation</vt:lpstr>
      <vt:lpstr>OMOP CDM Standard Domain Features</vt:lpstr>
      <vt:lpstr>Clinical Case Example</vt:lpstr>
      <vt:lpstr>Examples</vt:lpstr>
      <vt:lpstr>CONDITION_OCCURRENCE</vt:lpstr>
      <vt:lpstr>PROCEDURE_OCCURRENCE</vt:lpstr>
      <vt:lpstr>DRUG_EXPOSURE</vt:lpstr>
      <vt:lpstr>OBSERVATION_PERIOD</vt:lpstr>
      <vt:lpstr>Two OMOP designs that might be confusing</vt:lpstr>
      <vt:lpstr>W56.21XA</vt:lpstr>
      <vt:lpstr>General CDM rules &amp; requirements *found on ohdsi.github.io/CommonDataModel/index.html</vt:lpstr>
      <vt:lpstr>OMOP CDM Related Working Groups</vt:lpstr>
      <vt:lpstr>Themis: What is it?</vt:lpstr>
      <vt:lpstr>Themis convention library</vt:lpstr>
      <vt:lpstr>THEMIS</vt:lpstr>
      <vt:lpstr>CDM Working Group</vt:lpstr>
      <vt:lpstr>Other Work Groups</vt:lpstr>
      <vt:lpstr>SyntheaTM Synthetic Patient Generator</vt:lpstr>
      <vt:lpstr>What is Synthea?</vt:lpstr>
      <vt:lpstr>Key Features</vt:lpstr>
      <vt:lpstr>Key Features</vt:lpstr>
      <vt:lpstr>Example Data Elements</vt:lpstr>
      <vt:lpstr>Synthea Tables – CSV Export</vt:lpstr>
      <vt:lpstr>PowerPoint Presentation</vt:lpstr>
      <vt:lpstr>Our Population</vt:lpstr>
      <vt:lpstr>Our Population</vt:lpstr>
      <vt:lpstr>Our Population</vt:lpstr>
      <vt:lpstr>Our Population</vt:lpstr>
      <vt:lpstr>ETL Process and Logic</vt:lpstr>
      <vt:lpstr>ETL Process</vt:lpstr>
      <vt:lpstr>ETL Process</vt:lpstr>
      <vt:lpstr>ETL Process</vt:lpstr>
      <vt:lpstr>Follow-Along Exercises for Today</vt:lpstr>
      <vt:lpstr>Tools help us get started . . . </vt:lpstr>
      <vt:lpstr>White Rabbit - Location</vt:lpstr>
      <vt:lpstr>White Rabbit - Scan</vt:lpstr>
      <vt:lpstr>White Rabbit - Scan</vt:lpstr>
      <vt:lpstr>White Rabbit - Scan</vt:lpstr>
      <vt:lpstr>White Rabbit – Scan Report</vt:lpstr>
      <vt:lpstr>White Rabbit – Scan Report: Synthea</vt:lpstr>
      <vt:lpstr>White Rabbit – Scan Report: Synthea</vt:lpstr>
      <vt:lpstr>White Rabbit – Scan Report: Synthea</vt:lpstr>
      <vt:lpstr>Review Scan Report</vt:lpstr>
      <vt:lpstr>Case study example</vt:lpstr>
      <vt:lpstr>White Rabbit</vt:lpstr>
      <vt:lpstr>Rabbit in a Hat</vt:lpstr>
      <vt:lpstr>Rabbit in a Hat</vt:lpstr>
      <vt:lpstr>Rabbit in a Hat</vt:lpstr>
      <vt:lpstr>Rabbit in a Hat</vt:lpstr>
      <vt:lpstr>Resources</vt:lpstr>
      <vt:lpstr>Rabbit in a Hat</vt:lpstr>
      <vt:lpstr>PERSON</vt:lpstr>
      <vt:lpstr>OBSERVATION_PERIOD</vt:lpstr>
      <vt:lpstr>VISIT_OCCURRENCE</vt:lpstr>
      <vt:lpstr>OMOP Vocab</vt:lpstr>
      <vt:lpstr>Source to Standard</vt:lpstr>
      <vt:lpstr>Source to Standard</vt:lpstr>
      <vt:lpstr>Source to Standard</vt:lpstr>
      <vt:lpstr>Two OMOP designs that might be confusing</vt:lpstr>
      <vt:lpstr>Source to Standard</vt:lpstr>
      <vt:lpstr>CONDITION_OCCURRENCE</vt:lpstr>
      <vt:lpstr>Synthea Tables</vt:lpstr>
      <vt:lpstr>DRUG_EXPOSURE</vt:lpstr>
      <vt:lpstr>Case study example</vt:lpstr>
      <vt:lpstr>Generating a CDM</vt:lpstr>
      <vt:lpstr>ETL Process</vt:lpstr>
      <vt:lpstr>ETL Implementation - Considerations</vt:lpstr>
      <vt:lpstr>ETL Implementation - Tools</vt:lpstr>
      <vt:lpstr>OHDSI/ETL-Synthea</vt:lpstr>
      <vt:lpstr>What do I need to get started?</vt:lpstr>
      <vt:lpstr>Running ETL- Synthea</vt:lpstr>
      <vt:lpstr>ETL Implementation</vt:lpstr>
      <vt:lpstr>ETL Implementation</vt:lpstr>
      <vt:lpstr>ETL Implementation</vt:lpstr>
      <vt:lpstr>ETL Implementation</vt:lpstr>
      <vt:lpstr>Let’s explore SQL for PERSON table!</vt:lpstr>
      <vt:lpstr>PowerPoint Presentation</vt:lpstr>
      <vt:lpstr>Table-level Data Lineage</vt:lpstr>
      <vt:lpstr>These SQL files need ordered execution + management</vt:lpstr>
      <vt:lpstr>dbt-synthea</vt:lpstr>
      <vt:lpstr>sqlmesh-synthea</vt:lpstr>
      <vt:lpstr>The full DAG can get very complicated!</vt:lpstr>
      <vt:lpstr>PowerPoint Presentation</vt:lpstr>
      <vt:lpstr>Example Builder: Janssen CDM Builder Over Time</vt:lpstr>
      <vt:lpstr>Usagi</vt:lpstr>
      <vt:lpstr>Evaluating a CDM ETL &amp; Data Quality</vt:lpstr>
      <vt:lpstr>Evaluation Tools &amp; Processes</vt:lpstr>
      <vt:lpstr>RiaH Test Framework</vt:lpstr>
      <vt:lpstr>Examples of end-to-end / Unit tests</vt:lpstr>
      <vt:lpstr>DataQualityDashboard</vt:lpstr>
      <vt:lpstr>DataQualityDashboard</vt:lpstr>
      <vt:lpstr>Data quality check definition</vt:lpstr>
      <vt:lpstr>Data quality check definition</vt:lpstr>
      <vt:lpstr>Data quality check example 1</vt:lpstr>
      <vt:lpstr>Data quality check example 1 - Generalized</vt:lpstr>
      <vt:lpstr>Data quality check example 2</vt:lpstr>
      <vt:lpstr>Data quality check example 2 - Generalized</vt:lpstr>
      <vt:lpstr>Data quality check types</vt:lpstr>
      <vt:lpstr>Templates for 25 Check Types</vt:lpstr>
      <vt:lpstr>Number of checks by name</vt:lpstr>
      <vt:lpstr>Data quality check definition</vt:lpstr>
      <vt:lpstr>Data quality check definition</vt:lpstr>
      <vt:lpstr>Data quality check thresholds</vt:lpstr>
      <vt:lpstr>Data quality check thresholds</vt:lpstr>
      <vt:lpstr>Applying the check thresholds</vt:lpstr>
      <vt:lpstr>Check-level documentation</vt:lpstr>
      <vt:lpstr>DQD Demo</vt:lpstr>
      <vt:lpstr>ACHILLES</vt:lpstr>
      <vt:lpstr>ARES</vt:lpstr>
      <vt:lpstr>Ares Demo</vt:lpstr>
      <vt:lpstr>Ares requirements</vt:lpstr>
      <vt:lpstr>Extending Data Quality Assessment for DARWIN EU® - CdmOnboarding</vt:lpstr>
      <vt:lpstr>ETL Maintenance</vt:lpstr>
      <vt:lpstr>Achilles</vt:lpstr>
      <vt:lpstr>Achilles</vt:lpstr>
      <vt:lpstr>Issues in our synthetic data?</vt:lpstr>
      <vt:lpstr>Issues in our synthetic data?</vt:lpstr>
      <vt:lpstr>Issues in our synthetic data?</vt:lpstr>
      <vt:lpstr>Maybe we have a bug?</vt:lpstr>
      <vt:lpstr>Document the Bug</vt:lpstr>
      <vt:lpstr>Vocabulary to fix the problem</vt:lpstr>
      <vt:lpstr>Vocabulary to fix the problem</vt:lpstr>
      <vt:lpstr>Update the ETL document</vt:lpstr>
      <vt:lpstr>Re-run the DQD</vt:lpstr>
      <vt:lpstr>Re-run Achilles</vt:lpstr>
      <vt:lpstr>Final Hard Lessons Learned</vt:lpstr>
      <vt:lpstr>80/20 Rule</vt:lpstr>
      <vt:lpstr>Comfort with Data Loss</vt:lpstr>
      <vt:lpstr>ETL Process</vt:lpstr>
      <vt:lpstr>Lastly: Continuous ETL Maintenance</vt:lpstr>
      <vt:lpstr>Further Reading:  the ETL Process</vt:lpstr>
      <vt:lpstr>Take home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 Blacketer</dc:creator>
  <cp:lastModifiedBy>Evanette Burrows</cp:lastModifiedBy>
  <cp:revision>2</cp:revision>
  <dcterms:created xsi:type="dcterms:W3CDTF">2024-09-25T15:08:20Z</dcterms:created>
  <dcterms:modified xsi:type="dcterms:W3CDTF">2025-10-07T17:13:32Z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0x01010015E0E2D2CFA9A945826C14A7629E1765</vt:lpwstr>
  </property>
  <property fmtid="{D5CDD505-2E9C-101B-9397-08002B2CF9AE}" pid="3" name="MediaServiceImageTags">
    <vt:lpwstr/>
  </property>
</Properties>
</file>